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753600" cy="7315200"/>
  <p:notesSz cx="6858000" cy="9144000"/>
  <p:embeddedFontLst>
    <p:embeddedFont>
      <p:font typeface="Paytone One" panose="020B0604020202020204" charset="0"/>
      <p:regular r:id="rId10"/>
    </p:embeddedFont>
    <p:embeddedFont>
      <p:font typeface="Poppins" panose="020B0502040204020203" pitchFamily="2" charset="0"/>
      <p:regular r:id="rId11"/>
    </p:embeddedFont>
    <p:embeddedFont>
      <p:font typeface="Sigmar One" panose="020B0604020202020204" charset="0"/>
      <p:regular r:id="rId12"/>
    </p:embeddedFont>
    <p:embeddedFont>
      <p:font typeface="Telegraf" panose="020B0604020202020204" charset="0"/>
      <p:regular r:id="rId13"/>
    </p:embeddedFont>
    <p:embeddedFont>
      <p:font typeface="Telegraf Bold"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50" d="100"/>
          <a:sy n="50" d="100"/>
        </p:scale>
        <p:origin x="1860" y="3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2/23/2026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5.jpeg"/><Relationship Id="rId3" Type="http://schemas.openxmlformats.org/officeDocument/2006/relationships/image" Target="../media/image2.svg"/><Relationship Id="rId7" Type="http://schemas.openxmlformats.org/officeDocument/2006/relationships/image" Target="../media/image21.svg"/><Relationship Id="rId12" Type="http://schemas.openxmlformats.org/officeDocument/2006/relationships/image" Target="../media/image24.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3.jpeg"/><Relationship Id="rId5" Type="http://schemas.openxmlformats.org/officeDocument/2006/relationships/image" Target="../media/image5.png"/><Relationship Id="rId15" Type="http://schemas.openxmlformats.org/officeDocument/2006/relationships/image" Target="../media/image27.svg"/><Relationship Id="rId10" Type="http://schemas.openxmlformats.org/officeDocument/2006/relationships/image" Target="../media/image8.svg"/><Relationship Id="rId4" Type="http://schemas.openxmlformats.org/officeDocument/2006/relationships/image" Target="../media/image19.png"/><Relationship Id="rId9" Type="http://schemas.openxmlformats.org/officeDocument/2006/relationships/image" Target="../media/image7.png"/><Relationship Id="rId14" Type="http://schemas.openxmlformats.org/officeDocument/2006/relationships/image" Target="../media/image26.png"/></Relationships>
</file>

<file path=ppt/slides/_rels/slide3.xml.rels><?xml version="1.0" encoding="UTF-8" standalone="yes"?>
<Relationships xmlns="http://schemas.openxmlformats.org/package/2006/relationships"><Relationship Id="rId8" Type="http://schemas.openxmlformats.org/officeDocument/2006/relationships/image" Target="../media/image14.svg"/><Relationship Id="rId3" Type="http://schemas.openxmlformats.org/officeDocument/2006/relationships/image" Target="../media/image2.svg"/><Relationship Id="rId7"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9.svg"/><Relationship Id="rId11" Type="http://schemas.openxmlformats.org/officeDocument/2006/relationships/image" Target="../media/image30.jpeg"/><Relationship Id="rId5" Type="http://schemas.openxmlformats.org/officeDocument/2006/relationships/image" Target="../media/image28.png"/><Relationship Id="rId10" Type="http://schemas.openxmlformats.org/officeDocument/2006/relationships/image" Target="../media/image16.svg"/><Relationship Id="rId4" Type="http://schemas.openxmlformats.org/officeDocument/2006/relationships/image" Target="../media/image5.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5.jpeg"/><Relationship Id="rId3" Type="http://schemas.openxmlformats.org/officeDocument/2006/relationships/image" Target="../media/image2.svg"/><Relationship Id="rId7" Type="http://schemas.openxmlformats.org/officeDocument/2006/relationships/image" Target="../media/image33.png"/><Relationship Id="rId12" Type="http://schemas.openxmlformats.org/officeDocument/2006/relationships/image" Target="../media/image27.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2.svg"/><Relationship Id="rId11" Type="http://schemas.openxmlformats.org/officeDocument/2006/relationships/image" Target="../media/image26.png"/><Relationship Id="rId5" Type="http://schemas.openxmlformats.org/officeDocument/2006/relationships/image" Target="../media/image31.png"/><Relationship Id="rId10" Type="http://schemas.openxmlformats.org/officeDocument/2006/relationships/image" Target="../media/image14.svg"/><Relationship Id="rId4" Type="http://schemas.openxmlformats.org/officeDocument/2006/relationships/image" Target="../media/image5.png"/><Relationship Id="rId9" Type="http://schemas.openxmlformats.org/officeDocument/2006/relationships/image" Target="../media/image13.png"/><Relationship Id="rId14" Type="http://schemas.openxmlformats.org/officeDocument/2006/relationships/image" Target="../media/image36.jpeg"/></Relationships>
</file>

<file path=ppt/slides/_rels/slide5.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43.png"/><Relationship Id="rId3" Type="http://schemas.openxmlformats.org/officeDocument/2006/relationships/image" Target="../media/image2.svg"/><Relationship Id="rId7" Type="http://schemas.openxmlformats.org/officeDocument/2006/relationships/image" Target="../media/image39.png"/><Relationship Id="rId12" Type="http://schemas.openxmlformats.org/officeDocument/2006/relationships/image" Target="../media/image1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8.svg"/><Relationship Id="rId11" Type="http://schemas.openxmlformats.org/officeDocument/2006/relationships/image" Target="../media/image9.pn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5.png"/><Relationship Id="rId9" Type="http://schemas.openxmlformats.org/officeDocument/2006/relationships/image" Target="../media/image41.png"/><Relationship Id="rId14" Type="http://schemas.openxmlformats.org/officeDocument/2006/relationships/image" Target="../media/image44.jpeg"/></Relationships>
</file>

<file path=ppt/slides/_rels/slide6.xml.rels><?xml version="1.0" encoding="UTF-8" standalone="yes"?>
<Relationships xmlns="http://schemas.openxmlformats.org/package/2006/relationships"><Relationship Id="rId8" Type="http://schemas.openxmlformats.org/officeDocument/2006/relationships/image" Target="../media/image48.svg"/><Relationship Id="rId13" Type="http://schemas.openxmlformats.org/officeDocument/2006/relationships/image" Target="../media/image51.jpeg"/><Relationship Id="rId3" Type="http://schemas.openxmlformats.org/officeDocument/2006/relationships/image" Target="../media/image2.svg"/><Relationship Id="rId7" Type="http://schemas.openxmlformats.org/officeDocument/2006/relationships/image" Target="../media/image47.png"/><Relationship Id="rId12" Type="http://schemas.openxmlformats.org/officeDocument/2006/relationships/image" Target="../media/image50.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6.svg"/><Relationship Id="rId11" Type="http://schemas.openxmlformats.org/officeDocument/2006/relationships/image" Target="../media/image49.png"/><Relationship Id="rId5" Type="http://schemas.openxmlformats.org/officeDocument/2006/relationships/image" Target="../media/image45.png"/><Relationship Id="rId10" Type="http://schemas.openxmlformats.org/officeDocument/2006/relationships/image" Target="../media/image14.svg"/><Relationship Id="rId4" Type="http://schemas.openxmlformats.org/officeDocument/2006/relationships/image" Target="../media/image5.png"/><Relationship Id="rId9" Type="http://schemas.openxmlformats.org/officeDocument/2006/relationships/image" Target="../media/image13.png"/><Relationship Id="rId14" Type="http://schemas.openxmlformats.org/officeDocument/2006/relationships/image" Target="../media/image52.jpeg"/></Relationships>
</file>

<file path=ppt/slides/_rels/slide7.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2.svg"/><Relationship Id="rId7" Type="http://schemas.openxmlformats.org/officeDocument/2006/relationships/image" Target="../media/image55.png"/><Relationship Id="rId12" Type="http://schemas.openxmlformats.org/officeDocument/2006/relationships/image" Target="../media/image57.jpe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4.svg"/><Relationship Id="rId11" Type="http://schemas.openxmlformats.org/officeDocument/2006/relationships/image" Target="../media/image24.jpeg"/><Relationship Id="rId5" Type="http://schemas.openxmlformats.org/officeDocument/2006/relationships/image" Target="../media/image53.png"/><Relationship Id="rId10" Type="http://schemas.openxmlformats.org/officeDocument/2006/relationships/image" Target="../media/image50.svg"/><Relationship Id="rId4" Type="http://schemas.openxmlformats.org/officeDocument/2006/relationships/image" Target="../media/image5.png"/><Relationship Id="rId9" Type="http://schemas.openxmlformats.org/officeDocument/2006/relationships/image" Target="../media/image49.png"/></Relationships>
</file>

<file path=ppt/slides/_rels/slide8.xml.rels><?xml version="1.0" encoding="UTF-8" standalone="yes"?>
<Relationships xmlns="http://schemas.openxmlformats.org/package/2006/relationships"><Relationship Id="rId8" Type="http://schemas.openxmlformats.org/officeDocument/2006/relationships/image" Target="../media/image61.svg"/><Relationship Id="rId13" Type="http://schemas.openxmlformats.org/officeDocument/2006/relationships/image" Target="../media/image66.png"/><Relationship Id="rId18" Type="http://schemas.openxmlformats.org/officeDocument/2006/relationships/image" Target="../media/image71.svg"/><Relationship Id="rId3" Type="http://schemas.openxmlformats.org/officeDocument/2006/relationships/image" Target="../media/image2.svg"/><Relationship Id="rId7" Type="http://schemas.openxmlformats.org/officeDocument/2006/relationships/image" Target="../media/image60.png"/><Relationship Id="rId12" Type="http://schemas.openxmlformats.org/officeDocument/2006/relationships/image" Target="../media/image65.svg"/><Relationship Id="rId17" Type="http://schemas.openxmlformats.org/officeDocument/2006/relationships/image" Target="../media/image70.png"/><Relationship Id="rId2" Type="http://schemas.openxmlformats.org/officeDocument/2006/relationships/image" Target="../media/image1.png"/><Relationship Id="rId16" Type="http://schemas.openxmlformats.org/officeDocument/2006/relationships/image" Target="../media/image69.svg"/><Relationship Id="rId1" Type="http://schemas.openxmlformats.org/officeDocument/2006/relationships/slideLayout" Target="../slideLayouts/slideLayout7.xml"/><Relationship Id="rId6" Type="http://schemas.openxmlformats.org/officeDocument/2006/relationships/image" Target="../media/image59.svg"/><Relationship Id="rId11" Type="http://schemas.openxmlformats.org/officeDocument/2006/relationships/image" Target="../media/image64.png"/><Relationship Id="rId5" Type="http://schemas.openxmlformats.org/officeDocument/2006/relationships/image" Target="../media/image58.png"/><Relationship Id="rId15" Type="http://schemas.openxmlformats.org/officeDocument/2006/relationships/image" Target="../media/image68.png"/><Relationship Id="rId10" Type="http://schemas.openxmlformats.org/officeDocument/2006/relationships/image" Target="../media/image63.svg"/><Relationship Id="rId19" Type="http://schemas.openxmlformats.org/officeDocument/2006/relationships/image" Target="../media/image23.jpeg"/><Relationship Id="rId4" Type="http://schemas.openxmlformats.org/officeDocument/2006/relationships/image" Target="../media/image5.png"/><Relationship Id="rId9" Type="http://schemas.openxmlformats.org/officeDocument/2006/relationships/image" Target="../media/image62.png"/><Relationship Id="rId14" Type="http://schemas.openxmlformats.org/officeDocument/2006/relationships/image" Target="../media/image6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BEB"/>
        </a:solidFill>
        <a:effectLst/>
      </p:bgPr>
    </p:bg>
    <p:spTree>
      <p:nvGrpSpPr>
        <p:cNvPr id="1" name=""/>
        <p:cNvGrpSpPr/>
        <p:nvPr/>
      </p:nvGrpSpPr>
      <p:grpSpPr>
        <a:xfrm>
          <a:off x="0" y="0"/>
          <a:ext cx="0" cy="0"/>
          <a:chOff x="0" y="0"/>
          <a:chExt cx="0" cy="0"/>
        </a:xfrm>
      </p:grpSpPr>
      <p:sp>
        <p:nvSpPr>
          <p:cNvPr id="2" name="Freeform 2"/>
          <p:cNvSpPr/>
          <p:nvPr/>
        </p:nvSpPr>
        <p:spPr>
          <a:xfrm>
            <a:off x="-237572" y="-163014"/>
            <a:ext cx="10038325" cy="8085538"/>
          </a:xfrm>
          <a:custGeom>
            <a:avLst/>
            <a:gdLst/>
            <a:ahLst/>
            <a:cxnLst/>
            <a:rect l="l" t="t" r="r" b="b"/>
            <a:pathLst>
              <a:path w="10038325" h="8085538">
                <a:moveTo>
                  <a:pt x="0" y="0"/>
                </a:moveTo>
                <a:lnTo>
                  <a:pt x="10038325" y="0"/>
                </a:lnTo>
                <a:lnTo>
                  <a:pt x="10038325" y="8085538"/>
                </a:lnTo>
                <a:lnTo>
                  <a:pt x="0" y="8085538"/>
                </a:lnTo>
                <a:lnTo>
                  <a:pt x="0" y="0"/>
                </a:lnTo>
                <a:close/>
              </a:path>
            </a:pathLst>
          </a:custGeom>
          <a:blipFill>
            <a:blip r:embed="rId2">
              <a:alphaModFix amt="64000"/>
              <a:extLst>
                <a:ext uri="{96DAC541-7B7A-43D3-8B79-37D633B846F1}">
                  <asvg:svgBlip xmlns:asvg="http://schemas.microsoft.com/office/drawing/2016/SVG/main" r:embed="rId3"/>
                </a:ext>
              </a:extLst>
            </a:blip>
            <a:stretch>
              <a:fillRect b="-24151"/>
            </a:stretch>
          </a:blipFill>
        </p:spPr>
      </p:sp>
      <p:sp>
        <p:nvSpPr>
          <p:cNvPr id="3" name="Freeform 3"/>
          <p:cNvSpPr/>
          <p:nvPr/>
        </p:nvSpPr>
        <p:spPr>
          <a:xfrm>
            <a:off x="3224330" y="1837924"/>
            <a:ext cx="5994674" cy="3366360"/>
          </a:xfrm>
          <a:custGeom>
            <a:avLst/>
            <a:gdLst/>
            <a:ahLst/>
            <a:cxnLst/>
            <a:rect l="l" t="t" r="r" b="b"/>
            <a:pathLst>
              <a:path w="5994674" h="3366360">
                <a:moveTo>
                  <a:pt x="0" y="0"/>
                </a:moveTo>
                <a:lnTo>
                  <a:pt x="5994674" y="0"/>
                </a:lnTo>
                <a:lnTo>
                  <a:pt x="5994674" y="3366360"/>
                </a:lnTo>
                <a:lnTo>
                  <a:pt x="0" y="336636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489459" y="6295611"/>
            <a:ext cx="10732518" cy="2039178"/>
          </a:xfrm>
          <a:custGeom>
            <a:avLst/>
            <a:gdLst/>
            <a:ahLst/>
            <a:cxnLst/>
            <a:rect l="l" t="t" r="r" b="b"/>
            <a:pathLst>
              <a:path w="10732518" h="2039178">
                <a:moveTo>
                  <a:pt x="0" y="0"/>
                </a:moveTo>
                <a:lnTo>
                  <a:pt x="10732518" y="0"/>
                </a:lnTo>
                <a:lnTo>
                  <a:pt x="10732518" y="2039178"/>
                </a:lnTo>
                <a:lnTo>
                  <a:pt x="0" y="2039178"/>
                </a:lnTo>
                <a:lnTo>
                  <a:pt x="0" y="0"/>
                </a:lnTo>
                <a:close/>
              </a:path>
            </a:pathLst>
          </a:custGeom>
          <a:blipFill>
            <a:blip r:embed="rId6"/>
            <a:stretch>
              <a:fillRect/>
            </a:stretch>
          </a:blipFill>
        </p:spPr>
      </p:sp>
      <p:grpSp>
        <p:nvGrpSpPr>
          <p:cNvPr id="5" name="Group 5"/>
          <p:cNvGrpSpPr/>
          <p:nvPr/>
        </p:nvGrpSpPr>
        <p:grpSpPr>
          <a:xfrm>
            <a:off x="3478020" y="5204284"/>
            <a:ext cx="4339266" cy="480305"/>
            <a:chOff x="0" y="0"/>
            <a:chExt cx="1783307" cy="197391"/>
          </a:xfrm>
        </p:grpSpPr>
        <p:sp>
          <p:nvSpPr>
            <p:cNvPr id="6" name="Freeform 6"/>
            <p:cNvSpPr/>
            <p:nvPr/>
          </p:nvSpPr>
          <p:spPr>
            <a:xfrm>
              <a:off x="0" y="0"/>
              <a:ext cx="1783307" cy="197391"/>
            </a:xfrm>
            <a:custGeom>
              <a:avLst/>
              <a:gdLst/>
              <a:ahLst/>
              <a:cxnLst/>
              <a:rect l="l" t="t" r="r" b="b"/>
              <a:pathLst>
                <a:path w="1783307" h="197391">
                  <a:moveTo>
                    <a:pt x="64230" y="0"/>
                  </a:moveTo>
                  <a:lnTo>
                    <a:pt x="1719078" y="0"/>
                  </a:lnTo>
                  <a:cubicBezTo>
                    <a:pt x="1754551" y="0"/>
                    <a:pt x="1783307" y="28757"/>
                    <a:pt x="1783307" y="64230"/>
                  </a:cubicBezTo>
                  <a:lnTo>
                    <a:pt x="1783307" y="133161"/>
                  </a:lnTo>
                  <a:cubicBezTo>
                    <a:pt x="1783307" y="150196"/>
                    <a:pt x="1776540" y="166533"/>
                    <a:pt x="1764495" y="178579"/>
                  </a:cubicBezTo>
                  <a:cubicBezTo>
                    <a:pt x="1752450" y="190624"/>
                    <a:pt x="1736113" y="197391"/>
                    <a:pt x="1719078" y="197391"/>
                  </a:cubicBezTo>
                  <a:lnTo>
                    <a:pt x="64230" y="197391"/>
                  </a:lnTo>
                  <a:cubicBezTo>
                    <a:pt x="47195" y="197391"/>
                    <a:pt x="30858" y="190624"/>
                    <a:pt x="18812" y="178579"/>
                  </a:cubicBezTo>
                  <a:cubicBezTo>
                    <a:pt x="6767" y="166533"/>
                    <a:pt x="0" y="150196"/>
                    <a:pt x="0" y="133161"/>
                  </a:cubicBezTo>
                  <a:lnTo>
                    <a:pt x="0" y="64230"/>
                  </a:lnTo>
                  <a:cubicBezTo>
                    <a:pt x="0" y="47195"/>
                    <a:pt x="6767" y="30858"/>
                    <a:pt x="18812" y="18812"/>
                  </a:cubicBezTo>
                  <a:cubicBezTo>
                    <a:pt x="30858" y="6767"/>
                    <a:pt x="47195" y="0"/>
                    <a:pt x="64230" y="0"/>
                  </a:cubicBezTo>
                  <a:close/>
                </a:path>
              </a:pathLst>
            </a:custGeom>
            <a:solidFill>
              <a:srgbClr val="FFFFFF"/>
            </a:solidFill>
          </p:spPr>
        </p:sp>
        <p:sp>
          <p:nvSpPr>
            <p:cNvPr id="7" name="TextBox 7"/>
            <p:cNvSpPr txBox="1"/>
            <p:nvPr/>
          </p:nvSpPr>
          <p:spPr>
            <a:xfrm>
              <a:off x="0" y="-57150"/>
              <a:ext cx="1783307" cy="254541"/>
            </a:xfrm>
            <a:prstGeom prst="rect">
              <a:avLst/>
            </a:prstGeom>
          </p:spPr>
          <p:txBody>
            <a:bodyPr lIns="50800" tIns="50800" rIns="50800" bIns="50800" rtlCol="0" anchor="ctr"/>
            <a:lstStyle/>
            <a:p>
              <a:pPr algn="ctr">
                <a:lnSpc>
                  <a:spcPts val="1960"/>
                </a:lnSpc>
              </a:pPr>
              <a:endParaRPr/>
            </a:p>
          </p:txBody>
        </p:sp>
      </p:grpSp>
      <p:sp>
        <p:nvSpPr>
          <p:cNvPr id="8" name="Freeform 8"/>
          <p:cNvSpPr/>
          <p:nvPr/>
        </p:nvSpPr>
        <p:spPr>
          <a:xfrm>
            <a:off x="3910773" y="5594970"/>
            <a:ext cx="2502041" cy="1977420"/>
          </a:xfrm>
          <a:custGeom>
            <a:avLst/>
            <a:gdLst/>
            <a:ahLst/>
            <a:cxnLst/>
            <a:rect l="l" t="t" r="r" b="b"/>
            <a:pathLst>
              <a:path w="2502041" h="1977420">
                <a:moveTo>
                  <a:pt x="0" y="0"/>
                </a:moveTo>
                <a:lnTo>
                  <a:pt x="2502041" y="0"/>
                </a:lnTo>
                <a:lnTo>
                  <a:pt x="2502041" y="1977420"/>
                </a:lnTo>
                <a:lnTo>
                  <a:pt x="0" y="1977420"/>
                </a:lnTo>
                <a:lnTo>
                  <a:pt x="0" y="0"/>
                </a:lnTo>
                <a:close/>
              </a:path>
            </a:pathLst>
          </a:custGeom>
          <a:blipFill>
            <a:blip r:embed="rId7"/>
            <a:stretch>
              <a:fillRect/>
            </a:stretch>
          </a:blipFill>
        </p:spPr>
      </p:sp>
      <p:sp>
        <p:nvSpPr>
          <p:cNvPr id="9" name="Freeform 9"/>
          <p:cNvSpPr/>
          <p:nvPr/>
        </p:nvSpPr>
        <p:spPr>
          <a:xfrm>
            <a:off x="6412814" y="-94299"/>
            <a:ext cx="1651638" cy="1651638"/>
          </a:xfrm>
          <a:custGeom>
            <a:avLst/>
            <a:gdLst/>
            <a:ahLst/>
            <a:cxnLst/>
            <a:rect l="l" t="t" r="r" b="b"/>
            <a:pathLst>
              <a:path w="1651638" h="1651638">
                <a:moveTo>
                  <a:pt x="0" y="0"/>
                </a:moveTo>
                <a:lnTo>
                  <a:pt x="1651638" y="0"/>
                </a:lnTo>
                <a:lnTo>
                  <a:pt x="1651638" y="1651638"/>
                </a:lnTo>
                <a:lnTo>
                  <a:pt x="0" y="165163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432784" y="2038405"/>
            <a:ext cx="2328608" cy="4623607"/>
          </a:xfrm>
          <a:custGeom>
            <a:avLst/>
            <a:gdLst/>
            <a:ahLst/>
            <a:cxnLst/>
            <a:rect l="l" t="t" r="r" b="b"/>
            <a:pathLst>
              <a:path w="2328608" h="4623607">
                <a:moveTo>
                  <a:pt x="0" y="0"/>
                </a:moveTo>
                <a:lnTo>
                  <a:pt x="2328608" y="0"/>
                </a:lnTo>
                <a:lnTo>
                  <a:pt x="2328608" y="4623607"/>
                </a:lnTo>
                <a:lnTo>
                  <a:pt x="0" y="4623607"/>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537618" y="1720205"/>
            <a:ext cx="3108014" cy="6977175"/>
          </a:xfrm>
          <a:custGeom>
            <a:avLst/>
            <a:gdLst/>
            <a:ahLst/>
            <a:cxnLst/>
            <a:rect l="l" t="t" r="r" b="b"/>
            <a:pathLst>
              <a:path w="3108014" h="6977175">
                <a:moveTo>
                  <a:pt x="0" y="0"/>
                </a:moveTo>
                <a:lnTo>
                  <a:pt x="3108014" y="0"/>
                </a:lnTo>
                <a:lnTo>
                  <a:pt x="3108014" y="6977175"/>
                </a:lnTo>
                <a:lnTo>
                  <a:pt x="0" y="697717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rot="-1312738">
            <a:off x="-1219200" y="16679"/>
            <a:ext cx="3901440" cy="844130"/>
          </a:xfrm>
          <a:custGeom>
            <a:avLst/>
            <a:gdLst/>
            <a:ahLst/>
            <a:cxnLst/>
            <a:rect l="l" t="t" r="r" b="b"/>
            <a:pathLst>
              <a:path w="3901440" h="844130">
                <a:moveTo>
                  <a:pt x="0" y="0"/>
                </a:moveTo>
                <a:lnTo>
                  <a:pt x="3901440" y="0"/>
                </a:lnTo>
                <a:lnTo>
                  <a:pt x="3901440" y="844130"/>
                </a:lnTo>
                <a:lnTo>
                  <a:pt x="0" y="84413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8021886" y="731520"/>
            <a:ext cx="1731714" cy="909937"/>
          </a:xfrm>
          <a:custGeom>
            <a:avLst/>
            <a:gdLst/>
            <a:ahLst/>
            <a:cxnLst/>
            <a:rect l="l" t="t" r="r" b="b"/>
            <a:pathLst>
              <a:path w="1731714" h="909937">
                <a:moveTo>
                  <a:pt x="0" y="0"/>
                </a:moveTo>
                <a:lnTo>
                  <a:pt x="1731714" y="0"/>
                </a:lnTo>
                <a:lnTo>
                  <a:pt x="1731714" y="909937"/>
                </a:lnTo>
                <a:lnTo>
                  <a:pt x="0" y="90993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4" name="Freeform 14"/>
          <p:cNvSpPr/>
          <p:nvPr/>
        </p:nvSpPr>
        <p:spPr>
          <a:xfrm>
            <a:off x="8153043" y="5444437"/>
            <a:ext cx="1469399" cy="1870763"/>
          </a:xfrm>
          <a:custGeom>
            <a:avLst/>
            <a:gdLst/>
            <a:ahLst/>
            <a:cxnLst/>
            <a:rect l="l" t="t" r="r" b="b"/>
            <a:pathLst>
              <a:path w="1469399" h="1870763">
                <a:moveTo>
                  <a:pt x="0" y="0"/>
                </a:moveTo>
                <a:lnTo>
                  <a:pt x="1469400" y="0"/>
                </a:lnTo>
                <a:lnTo>
                  <a:pt x="1469400" y="1870763"/>
                </a:lnTo>
                <a:lnTo>
                  <a:pt x="0" y="187076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5" name="TextBox 15"/>
          <p:cNvSpPr txBox="1"/>
          <p:nvPr/>
        </p:nvSpPr>
        <p:spPr>
          <a:xfrm>
            <a:off x="3813068" y="2288774"/>
            <a:ext cx="4817197" cy="530860"/>
          </a:xfrm>
          <a:prstGeom prst="rect">
            <a:avLst/>
          </a:prstGeom>
        </p:spPr>
        <p:txBody>
          <a:bodyPr lIns="0" tIns="0" rIns="0" bIns="0" rtlCol="0" anchor="t">
            <a:spAutoFit/>
          </a:bodyPr>
          <a:lstStyle/>
          <a:p>
            <a:pPr algn="ctr">
              <a:lnSpc>
                <a:spcPts val="3919"/>
              </a:lnSpc>
            </a:pPr>
            <a:r>
              <a:rPr lang="en-US" sz="3999">
                <a:solidFill>
                  <a:srgbClr val="000000"/>
                </a:solidFill>
                <a:latin typeface="Sigmar One"/>
                <a:ea typeface="Sigmar One"/>
                <a:cs typeface="Sigmar One"/>
                <a:sym typeface="Sigmar One"/>
              </a:rPr>
              <a:t>PHÒNG CHỐNG</a:t>
            </a:r>
          </a:p>
        </p:txBody>
      </p:sp>
      <p:sp>
        <p:nvSpPr>
          <p:cNvPr id="16" name="TextBox 16"/>
          <p:cNvSpPr txBox="1"/>
          <p:nvPr/>
        </p:nvSpPr>
        <p:spPr>
          <a:xfrm>
            <a:off x="1147636" y="488948"/>
            <a:ext cx="4338763" cy="415948"/>
          </a:xfrm>
          <a:prstGeom prst="rect">
            <a:avLst/>
          </a:prstGeom>
        </p:spPr>
        <p:txBody>
          <a:bodyPr wrap="square" lIns="0" tIns="0" rIns="0" bIns="0" rtlCol="0" anchor="t">
            <a:spAutoFit/>
          </a:bodyPr>
          <a:lstStyle/>
          <a:p>
            <a:pPr algn="ctr">
              <a:lnSpc>
                <a:spcPts val="3670"/>
              </a:lnSpc>
              <a:spcBef>
                <a:spcPct val="0"/>
              </a:spcBef>
            </a:pPr>
            <a:r>
              <a:rPr lang="vi-VN" sz="2000" b="1" dirty="0">
                <a:solidFill>
                  <a:srgbClr val="000000"/>
                </a:solidFill>
                <a:latin typeface="Times New Roman" panose="02020603050405020304" pitchFamily="18" charset="0"/>
                <a:ea typeface="Poppins"/>
                <a:cs typeface="Times New Roman" panose="02020603050405020304" pitchFamily="18" charset="0"/>
                <a:sym typeface="Poppins"/>
              </a:rPr>
              <a:t>TRƯỜNG TIỂU HỌC VĨNH HƯNG</a:t>
            </a:r>
            <a:endParaRPr lang="en-US" sz="2000" b="1" dirty="0">
              <a:solidFill>
                <a:srgbClr val="000000"/>
              </a:solidFill>
              <a:latin typeface="Times New Roman" panose="02020603050405020304" pitchFamily="18" charset="0"/>
              <a:ea typeface="Poppins"/>
              <a:cs typeface="Times New Roman" panose="02020603050405020304" pitchFamily="18" charset="0"/>
              <a:sym typeface="Poppins"/>
            </a:endParaRPr>
          </a:p>
        </p:txBody>
      </p:sp>
      <p:sp>
        <p:nvSpPr>
          <p:cNvPr id="17" name="TextBox 17"/>
          <p:cNvSpPr txBox="1"/>
          <p:nvPr/>
        </p:nvSpPr>
        <p:spPr>
          <a:xfrm>
            <a:off x="4360745" y="4488288"/>
            <a:ext cx="3661140" cy="325196"/>
          </a:xfrm>
          <a:prstGeom prst="rect">
            <a:avLst/>
          </a:prstGeom>
        </p:spPr>
        <p:txBody>
          <a:bodyPr lIns="0" tIns="0" rIns="0" bIns="0" rtlCol="0" anchor="t">
            <a:spAutoFit/>
          </a:bodyPr>
          <a:lstStyle/>
          <a:p>
            <a:pPr algn="ctr">
              <a:lnSpc>
                <a:spcPts val="2550"/>
              </a:lnSpc>
              <a:spcBef>
                <a:spcPct val="0"/>
              </a:spcBef>
            </a:pPr>
            <a:r>
              <a:rPr lang="en-US" sz="1821" dirty="0" err="1">
                <a:solidFill>
                  <a:srgbClr val="000000"/>
                </a:solidFill>
                <a:latin typeface="Poppins"/>
                <a:ea typeface="Poppins"/>
                <a:cs typeface="Poppins"/>
                <a:sym typeface="Poppins"/>
              </a:rPr>
              <a:t>Ngày</a:t>
            </a:r>
            <a:r>
              <a:rPr lang="en-US" sz="1821" dirty="0">
                <a:solidFill>
                  <a:srgbClr val="000000"/>
                </a:solidFill>
                <a:latin typeface="Poppins"/>
                <a:ea typeface="Poppins"/>
                <a:cs typeface="Poppins"/>
                <a:sym typeface="Poppins"/>
              </a:rPr>
              <a:t> 23 </a:t>
            </a:r>
            <a:r>
              <a:rPr lang="en-US" sz="1821" dirty="0" err="1">
                <a:solidFill>
                  <a:srgbClr val="000000"/>
                </a:solidFill>
                <a:latin typeface="Poppins"/>
                <a:ea typeface="Poppins"/>
                <a:cs typeface="Poppins"/>
                <a:sym typeface="Poppins"/>
              </a:rPr>
              <a:t>tháng</a:t>
            </a:r>
            <a:r>
              <a:rPr lang="en-US" sz="1821" dirty="0">
                <a:solidFill>
                  <a:srgbClr val="000000"/>
                </a:solidFill>
                <a:latin typeface="Poppins"/>
                <a:ea typeface="Poppins"/>
                <a:cs typeface="Poppins"/>
                <a:sym typeface="Poppins"/>
              </a:rPr>
              <a:t> 02 </a:t>
            </a:r>
            <a:r>
              <a:rPr lang="en-US" sz="1821" dirty="0" err="1">
                <a:solidFill>
                  <a:srgbClr val="000000"/>
                </a:solidFill>
                <a:latin typeface="Poppins"/>
                <a:ea typeface="Poppins"/>
                <a:cs typeface="Poppins"/>
                <a:sym typeface="Poppins"/>
              </a:rPr>
              <a:t>năm</a:t>
            </a:r>
            <a:r>
              <a:rPr lang="en-US" sz="1821" dirty="0">
                <a:solidFill>
                  <a:srgbClr val="000000"/>
                </a:solidFill>
                <a:latin typeface="Poppins"/>
                <a:ea typeface="Poppins"/>
                <a:cs typeface="Poppins"/>
                <a:sym typeface="Poppins"/>
              </a:rPr>
              <a:t> 2026</a:t>
            </a:r>
          </a:p>
        </p:txBody>
      </p:sp>
      <p:sp>
        <p:nvSpPr>
          <p:cNvPr id="18" name="TextBox 18"/>
          <p:cNvSpPr txBox="1"/>
          <p:nvPr/>
        </p:nvSpPr>
        <p:spPr>
          <a:xfrm>
            <a:off x="3910773" y="2774411"/>
            <a:ext cx="4956957" cy="1394198"/>
          </a:xfrm>
          <a:prstGeom prst="rect">
            <a:avLst/>
          </a:prstGeom>
        </p:spPr>
        <p:txBody>
          <a:bodyPr lIns="0" tIns="0" rIns="0" bIns="0" rtlCol="0" anchor="t">
            <a:spAutoFit/>
          </a:bodyPr>
          <a:lstStyle/>
          <a:p>
            <a:pPr algn="ctr">
              <a:lnSpc>
                <a:spcPts val="5766"/>
              </a:lnSpc>
            </a:pPr>
            <a:r>
              <a:rPr lang="en-US" sz="3516">
                <a:solidFill>
                  <a:srgbClr val="000000"/>
                </a:solidFill>
                <a:latin typeface="Paytone One"/>
                <a:ea typeface="Paytone One"/>
                <a:cs typeface="Paytone One"/>
                <a:sym typeface="Paytone One"/>
              </a:rPr>
              <a:t>“CONG VẸO CỘT SỐNG CHO HỌC SINH”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BEB"/>
        </a:solidFill>
        <a:effectLst/>
      </p:bgPr>
    </p:bg>
    <p:spTree>
      <p:nvGrpSpPr>
        <p:cNvPr id="1" name=""/>
        <p:cNvGrpSpPr/>
        <p:nvPr/>
      </p:nvGrpSpPr>
      <p:grpSpPr>
        <a:xfrm>
          <a:off x="0" y="0"/>
          <a:ext cx="0" cy="0"/>
          <a:chOff x="0" y="0"/>
          <a:chExt cx="0" cy="0"/>
        </a:xfrm>
      </p:grpSpPr>
      <p:sp>
        <p:nvSpPr>
          <p:cNvPr id="2" name="Freeform 2"/>
          <p:cNvSpPr/>
          <p:nvPr/>
        </p:nvSpPr>
        <p:spPr>
          <a:xfrm>
            <a:off x="0" y="-385169"/>
            <a:ext cx="10038325" cy="8085538"/>
          </a:xfrm>
          <a:custGeom>
            <a:avLst/>
            <a:gdLst/>
            <a:ahLst/>
            <a:cxnLst/>
            <a:rect l="l" t="t" r="r" b="b"/>
            <a:pathLst>
              <a:path w="10038325" h="8085538">
                <a:moveTo>
                  <a:pt x="0" y="0"/>
                </a:moveTo>
                <a:lnTo>
                  <a:pt x="10038325" y="0"/>
                </a:lnTo>
                <a:lnTo>
                  <a:pt x="10038325" y="8085538"/>
                </a:lnTo>
                <a:lnTo>
                  <a:pt x="0" y="8085538"/>
                </a:lnTo>
                <a:lnTo>
                  <a:pt x="0" y="0"/>
                </a:lnTo>
                <a:close/>
              </a:path>
            </a:pathLst>
          </a:custGeom>
          <a:blipFill>
            <a:blip r:embed="rId2">
              <a:alphaModFix amt="64000"/>
              <a:extLst>
                <a:ext uri="{96DAC541-7B7A-43D3-8B79-37D633B846F1}">
                  <asvg:svgBlip xmlns:asvg="http://schemas.microsoft.com/office/drawing/2016/SVG/main" r:embed="rId3"/>
                </a:ext>
              </a:extLst>
            </a:blip>
            <a:stretch>
              <a:fillRect b="-24151"/>
            </a:stretch>
          </a:blipFill>
        </p:spPr>
      </p:sp>
      <p:sp>
        <p:nvSpPr>
          <p:cNvPr id="3" name="Freeform 3"/>
          <p:cNvSpPr/>
          <p:nvPr/>
        </p:nvSpPr>
        <p:spPr>
          <a:xfrm flipH="1">
            <a:off x="8611748" y="98143"/>
            <a:ext cx="820664" cy="665142"/>
          </a:xfrm>
          <a:custGeom>
            <a:avLst/>
            <a:gdLst/>
            <a:ahLst/>
            <a:cxnLst/>
            <a:rect l="l" t="t" r="r" b="b"/>
            <a:pathLst>
              <a:path w="820664" h="665142">
                <a:moveTo>
                  <a:pt x="820664" y="0"/>
                </a:moveTo>
                <a:lnTo>
                  <a:pt x="0" y="0"/>
                </a:lnTo>
                <a:lnTo>
                  <a:pt x="0" y="665142"/>
                </a:lnTo>
                <a:lnTo>
                  <a:pt x="820664" y="665142"/>
                </a:lnTo>
                <a:lnTo>
                  <a:pt x="820664" y="0"/>
                </a:lnTo>
                <a:close/>
              </a:path>
            </a:pathLst>
          </a:custGeom>
          <a:blipFill>
            <a:blip r:embed="rId4"/>
            <a:stretch>
              <a:fillRect/>
            </a:stretch>
          </a:blipFill>
        </p:spPr>
      </p:sp>
      <p:sp>
        <p:nvSpPr>
          <p:cNvPr id="4" name="Freeform 4"/>
          <p:cNvSpPr/>
          <p:nvPr/>
        </p:nvSpPr>
        <p:spPr>
          <a:xfrm>
            <a:off x="-582092" y="6480273"/>
            <a:ext cx="10732518" cy="2039178"/>
          </a:xfrm>
          <a:custGeom>
            <a:avLst/>
            <a:gdLst/>
            <a:ahLst/>
            <a:cxnLst/>
            <a:rect l="l" t="t" r="r" b="b"/>
            <a:pathLst>
              <a:path w="10732518" h="2039178">
                <a:moveTo>
                  <a:pt x="0" y="0"/>
                </a:moveTo>
                <a:lnTo>
                  <a:pt x="10732518" y="0"/>
                </a:lnTo>
                <a:lnTo>
                  <a:pt x="10732518" y="2039178"/>
                </a:lnTo>
                <a:lnTo>
                  <a:pt x="0" y="2039178"/>
                </a:lnTo>
                <a:lnTo>
                  <a:pt x="0" y="0"/>
                </a:lnTo>
                <a:close/>
              </a:path>
            </a:pathLst>
          </a:custGeom>
          <a:blipFill>
            <a:blip r:embed="rId5"/>
            <a:stretch>
              <a:fillRect/>
            </a:stretch>
          </a:blipFill>
        </p:spPr>
      </p:sp>
      <p:sp>
        <p:nvSpPr>
          <p:cNvPr id="5" name="Freeform 5"/>
          <p:cNvSpPr/>
          <p:nvPr/>
        </p:nvSpPr>
        <p:spPr>
          <a:xfrm rot="-571394" flipH="1">
            <a:off x="9235069" y="2961011"/>
            <a:ext cx="1321138" cy="1335710"/>
          </a:xfrm>
          <a:custGeom>
            <a:avLst/>
            <a:gdLst/>
            <a:ahLst/>
            <a:cxnLst/>
            <a:rect l="l" t="t" r="r" b="b"/>
            <a:pathLst>
              <a:path w="1321138" h="1335710">
                <a:moveTo>
                  <a:pt x="1321138" y="0"/>
                </a:moveTo>
                <a:lnTo>
                  <a:pt x="0" y="0"/>
                </a:lnTo>
                <a:lnTo>
                  <a:pt x="0" y="1335710"/>
                </a:lnTo>
                <a:lnTo>
                  <a:pt x="1321138" y="1335710"/>
                </a:lnTo>
                <a:lnTo>
                  <a:pt x="1321138"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flipH="1">
            <a:off x="8809396" y="5692971"/>
            <a:ext cx="814999" cy="1781418"/>
          </a:xfrm>
          <a:custGeom>
            <a:avLst/>
            <a:gdLst/>
            <a:ahLst/>
            <a:cxnLst/>
            <a:rect l="l" t="t" r="r" b="b"/>
            <a:pathLst>
              <a:path w="814999" h="1781418">
                <a:moveTo>
                  <a:pt x="814999" y="0"/>
                </a:moveTo>
                <a:lnTo>
                  <a:pt x="0" y="0"/>
                </a:lnTo>
                <a:lnTo>
                  <a:pt x="0" y="1781418"/>
                </a:lnTo>
                <a:lnTo>
                  <a:pt x="814999" y="1781418"/>
                </a:lnTo>
                <a:lnTo>
                  <a:pt x="814999" y="0"/>
                </a:lnTo>
                <a:close/>
              </a:path>
            </a:pathLst>
          </a:custGeom>
          <a:blipFill>
            <a:blip r:embed="rId8"/>
            <a:stretch>
              <a:fillRect/>
            </a:stretch>
          </a:blipFill>
        </p:spPr>
      </p:sp>
      <p:sp>
        <p:nvSpPr>
          <p:cNvPr id="7" name="Freeform 7"/>
          <p:cNvSpPr/>
          <p:nvPr/>
        </p:nvSpPr>
        <p:spPr>
          <a:xfrm rot="416508">
            <a:off x="-665494" y="2989745"/>
            <a:ext cx="1321138" cy="1335710"/>
          </a:xfrm>
          <a:custGeom>
            <a:avLst/>
            <a:gdLst/>
            <a:ahLst/>
            <a:cxnLst/>
            <a:rect l="l" t="t" r="r" b="b"/>
            <a:pathLst>
              <a:path w="1321138" h="1335710">
                <a:moveTo>
                  <a:pt x="0" y="0"/>
                </a:moveTo>
                <a:lnTo>
                  <a:pt x="1321139" y="0"/>
                </a:lnTo>
                <a:lnTo>
                  <a:pt x="1321139" y="1335710"/>
                </a:lnTo>
                <a:lnTo>
                  <a:pt x="0" y="133571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177975" y="98143"/>
            <a:ext cx="1330284" cy="1330284"/>
          </a:xfrm>
          <a:custGeom>
            <a:avLst/>
            <a:gdLst/>
            <a:ahLst/>
            <a:cxnLst/>
            <a:rect l="l" t="t" r="r" b="b"/>
            <a:pathLst>
              <a:path w="1330284" h="1330284">
                <a:moveTo>
                  <a:pt x="0" y="0"/>
                </a:moveTo>
                <a:lnTo>
                  <a:pt x="1330284" y="0"/>
                </a:lnTo>
                <a:lnTo>
                  <a:pt x="1330284" y="1330284"/>
                </a:lnTo>
                <a:lnTo>
                  <a:pt x="0" y="133028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9" name="Freeform 9"/>
          <p:cNvSpPr/>
          <p:nvPr/>
        </p:nvSpPr>
        <p:spPr>
          <a:xfrm>
            <a:off x="-245513" y="5564777"/>
            <a:ext cx="977033" cy="2135592"/>
          </a:xfrm>
          <a:custGeom>
            <a:avLst/>
            <a:gdLst/>
            <a:ahLst/>
            <a:cxnLst/>
            <a:rect l="l" t="t" r="r" b="b"/>
            <a:pathLst>
              <a:path w="977033" h="2135592">
                <a:moveTo>
                  <a:pt x="0" y="0"/>
                </a:moveTo>
                <a:lnTo>
                  <a:pt x="977033" y="0"/>
                </a:lnTo>
                <a:lnTo>
                  <a:pt x="977033" y="2135592"/>
                </a:lnTo>
                <a:lnTo>
                  <a:pt x="0" y="2135592"/>
                </a:lnTo>
                <a:lnTo>
                  <a:pt x="0" y="0"/>
                </a:lnTo>
                <a:close/>
              </a:path>
            </a:pathLst>
          </a:custGeom>
          <a:blipFill>
            <a:blip r:embed="rId8"/>
            <a:stretch>
              <a:fillRect/>
            </a:stretch>
          </a:blipFill>
        </p:spPr>
      </p:sp>
      <p:grpSp>
        <p:nvGrpSpPr>
          <p:cNvPr id="10" name="Group 10"/>
          <p:cNvGrpSpPr/>
          <p:nvPr/>
        </p:nvGrpSpPr>
        <p:grpSpPr>
          <a:xfrm>
            <a:off x="875587" y="2622861"/>
            <a:ext cx="2703904" cy="2724801"/>
            <a:chOff x="0" y="0"/>
            <a:chExt cx="812800" cy="819082"/>
          </a:xfrm>
        </p:grpSpPr>
        <p:sp>
          <p:nvSpPr>
            <p:cNvPr id="11" name="Freeform 11"/>
            <p:cNvSpPr/>
            <p:nvPr/>
          </p:nvSpPr>
          <p:spPr>
            <a:xfrm>
              <a:off x="0" y="0"/>
              <a:ext cx="812800" cy="819082"/>
            </a:xfrm>
            <a:custGeom>
              <a:avLst/>
              <a:gdLst/>
              <a:ahLst/>
              <a:cxnLst/>
              <a:rect l="l" t="t" r="r" b="b"/>
              <a:pathLst>
                <a:path w="812800" h="819082">
                  <a:moveTo>
                    <a:pt x="45812" y="0"/>
                  </a:moveTo>
                  <a:lnTo>
                    <a:pt x="766988" y="0"/>
                  </a:lnTo>
                  <a:cubicBezTo>
                    <a:pt x="779138" y="0"/>
                    <a:pt x="790791" y="4827"/>
                    <a:pt x="799382" y="13418"/>
                  </a:cubicBezTo>
                  <a:cubicBezTo>
                    <a:pt x="807973" y="22009"/>
                    <a:pt x="812800" y="33662"/>
                    <a:pt x="812800" y="45812"/>
                  </a:cubicBezTo>
                  <a:lnTo>
                    <a:pt x="812800" y="773270"/>
                  </a:lnTo>
                  <a:cubicBezTo>
                    <a:pt x="812800" y="785420"/>
                    <a:pt x="807973" y="797072"/>
                    <a:pt x="799382" y="805664"/>
                  </a:cubicBezTo>
                  <a:cubicBezTo>
                    <a:pt x="790791" y="814255"/>
                    <a:pt x="779138" y="819082"/>
                    <a:pt x="766988" y="819082"/>
                  </a:cubicBezTo>
                  <a:lnTo>
                    <a:pt x="45812" y="819082"/>
                  </a:lnTo>
                  <a:cubicBezTo>
                    <a:pt x="20511" y="819082"/>
                    <a:pt x="0" y="798571"/>
                    <a:pt x="0" y="773270"/>
                  </a:cubicBezTo>
                  <a:lnTo>
                    <a:pt x="0" y="45812"/>
                  </a:lnTo>
                  <a:cubicBezTo>
                    <a:pt x="0" y="33662"/>
                    <a:pt x="4827" y="22009"/>
                    <a:pt x="13418" y="13418"/>
                  </a:cubicBezTo>
                  <a:cubicBezTo>
                    <a:pt x="22009" y="4827"/>
                    <a:pt x="33662" y="0"/>
                    <a:pt x="45812" y="0"/>
                  </a:cubicBezTo>
                  <a:close/>
                </a:path>
              </a:pathLst>
            </a:custGeom>
            <a:blipFill>
              <a:blip r:embed="rId11"/>
              <a:stretch>
                <a:fillRect l="-386" r="-386"/>
              </a:stretch>
            </a:blipFill>
            <a:ln w="85725" cap="sq">
              <a:solidFill>
                <a:srgbClr val="E2834B"/>
              </a:solidFill>
              <a:prstDash val="solid"/>
              <a:miter/>
            </a:ln>
          </p:spPr>
        </p:sp>
      </p:grpSp>
      <p:grpSp>
        <p:nvGrpSpPr>
          <p:cNvPr id="12" name="Group 12"/>
          <p:cNvGrpSpPr/>
          <p:nvPr/>
        </p:nvGrpSpPr>
        <p:grpSpPr>
          <a:xfrm>
            <a:off x="3722366" y="2643759"/>
            <a:ext cx="2703904" cy="2703904"/>
            <a:chOff x="0" y="0"/>
            <a:chExt cx="812800" cy="812800"/>
          </a:xfrm>
        </p:grpSpPr>
        <p:sp>
          <p:nvSpPr>
            <p:cNvPr id="13" name="Freeform 13"/>
            <p:cNvSpPr/>
            <p:nvPr/>
          </p:nvSpPr>
          <p:spPr>
            <a:xfrm>
              <a:off x="0" y="0"/>
              <a:ext cx="812800" cy="812800"/>
            </a:xfrm>
            <a:custGeom>
              <a:avLst/>
              <a:gdLst/>
              <a:ahLst/>
              <a:cxnLst/>
              <a:rect l="l" t="t" r="r" b="b"/>
              <a:pathLst>
                <a:path w="812800" h="812800">
                  <a:moveTo>
                    <a:pt x="45812" y="0"/>
                  </a:moveTo>
                  <a:lnTo>
                    <a:pt x="766988" y="0"/>
                  </a:lnTo>
                  <a:cubicBezTo>
                    <a:pt x="779138" y="0"/>
                    <a:pt x="790791" y="4827"/>
                    <a:pt x="799382" y="13418"/>
                  </a:cubicBezTo>
                  <a:cubicBezTo>
                    <a:pt x="807973" y="22009"/>
                    <a:pt x="812800" y="33662"/>
                    <a:pt x="812800" y="45812"/>
                  </a:cubicBezTo>
                  <a:lnTo>
                    <a:pt x="812800" y="766988"/>
                  </a:lnTo>
                  <a:cubicBezTo>
                    <a:pt x="812800" y="779138"/>
                    <a:pt x="807973" y="790791"/>
                    <a:pt x="799382" y="799382"/>
                  </a:cubicBezTo>
                  <a:cubicBezTo>
                    <a:pt x="790791" y="807973"/>
                    <a:pt x="779138" y="812800"/>
                    <a:pt x="766988" y="812800"/>
                  </a:cubicBezTo>
                  <a:lnTo>
                    <a:pt x="45812" y="812800"/>
                  </a:lnTo>
                  <a:cubicBezTo>
                    <a:pt x="33662" y="812800"/>
                    <a:pt x="22009" y="807973"/>
                    <a:pt x="13418" y="799382"/>
                  </a:cubicBezTo>
                  <a:cubicBezTo>
                    <a:pt x="4827" y="790791"/>
                    <a:pt x="0" y="779138"/>
                    <a:pt x="0" y="766988"/>
                  </a:cubicBezTo>
                  <a:lnTo>
                    <a:pt x="0" y="45812"/>
                  </a:lnTo>
                  <a:cubicBezTo>
                    <a:pt x="0" y="33662"/>
                    <a:pt x="4827" y="22009"/>
                    <a:pt x="13418" y="13418"/>
                  </a:cubicBezTo>
                  <a:cubicBezTo>
                    <a:pt x="22009" y="4827"/>
                    <a:pt x="33662" y="0"/>
                    <a:pt x="45812" y="0"/>
                  </a:cubicBezTo>
                  <a:close/>
                </a:path>
              </a:pathLst>
            </a:custGeom>
            <a:blipFill>
              <a:blip r:embed="rId12"/>
              <a:stretch>
                <a:fillRect l="-16752" r="-16752"/>
              </a:stretch>
            </a:blipFill>
            <a:ln w="85725" cap="sq">
              <a:solidFill>
                <a:srgbClr val="E2834B"/>
              </a:solidFill>
              <a:prstDash val="solid"/>
              <a:miter/>
            </a:ln>
          </p:spPr>
        </p:sp>
      </p:grpSp>
      <p:grpSp>
        <p:nvGrpSpPr>
          <p:cNvPr id="14" name="Group 14"/>
          <p:cNvGrpSpPr/>
          <p:nvPr/>
        </p:nvGrpSpPr>
        <p:grpSpPr>
          <a:xfrm>
            <a:off x="6576931" y="2622861"/>
            <a:ext cx="2646754" cy="2724801"/>
            <a:chOff x="0" y="0"/>
            <a:chExt cx="812800" cy="836768"/>
          </a:xfrm>
        </p:grpSpPr>
        <p:sp>
          <p:nvSpPr>
            <p:cNvPr id="15" name="Freeform 15"/>
            <p:cNvSpPr/>
            <p:nvPr/>
          </p:nvSpPr>
          <p:spPr>
            <a:xfrm>
              <a:off x="0" y="0"/>
              <a:ext cx="812800" cy="836768"/>
            </a:xfrm>
            <a:custGeom>
              <a:avLst/>
              <a:gdLst/>
              <a:ahLst/>
              <a:cxnLst/>
              <a:rect l="l" t="t" r="r" b="b"/>
              <a:pathLst>
                <a:path w="812800" h="836768">
                  <a:moveTo>
                    <a:pt x="46801" y="0"/>
                  </a:moveTo>
                  <a:lnTo>
                    <a:pt x="765999" y="0"/>
                  </a:lnTo>
                  <a:cubicBezTo>
                    <a:pt x="778411" y="0"/>
                    <a:pt x="790315" y="4931"/>
                    <a:pt x="799092" y="13708"/>
                  </a:cubicBezTo>
                  <a:cubicBezTo>
                    <a:pt x="807869" y="22485"/>
                    <a:pt x="812800" y="34389"/>
                    <a:pt x="812800" y="46801"/>
                  </a:cubicBezTo>
                  <a:lnTo>
                    <a:pt x="812800" y="789967"/>
                  </a:lnTo>
                  <a:cubicBezTo>
                    <a:pt x="812800" y="802379"/>
                    <a:pt x="807869" y="814283"/>
                    <a:pt x="799092" y="823060"/>
                  </a:cubicBezTo>
                  <a:cubicBezTo>
                    <a:pt x="790315" y="831837"/>
                    <a:pt x="778411" y="836768"/>
                    <a:pt x="765999" y="836768"/>
                  </a:cubicBezTo>
                  <a:lnTo>
                    <a:pt x="46801" y="836768"/>
                  </a:lnTo>
                  <a:cubicBezTo>
                    <a:pt x="34389" y="836768"/>
                    <a:pt x="22485" y="831837"/>
                    <a:pt x="13708" y="823060"/>
                  </a:cubicBezTo>
                  <a:cubicBezTo>
                    <a:pt x="4931" y="814283"/>
                    <a:pt x="0" y="802379"/>
                    <a:pt x="0" y="789967"/>
                  </a:cubicBezTo>
                  <a:lnTo>
                    <a:pt x="0" y="46801"/>
                  </a:lnTo>
                  <a:cubicBezTo>
                    <a:pt x="0" y="34389"/>
                    <a:pt x="4931" y="22485"/>
                    <a:pt x="13708" y="13708"/>
                  </a:cubicBezTo>
                  <a:cubicBezTo>
                    <a:pt x="22485" y="4931"/>
                    <a:pt x="34389" y="0"/>
                    <a:pt x="46801" y="0"/>
                  </a:cubicBezTo>
                  <a:close/>
                </a:path>
              </a:pathLst>
            </a:custGeom>
            <a:blipFill>
              <a:blip r:embed="rId13"/>
              <a:stretch>
                <a:fillRect l="-13451" r="-13451"/>
              </a:stretch>
            </a:blipFill>
            <a:ln w="85725" cap="sq">
              <a:solidFill>
                <a:srgbClr val="E2834B"/>
              </a:solidFill>
              <a:prstDash val="solid"/>
              <a:miter/>
            </a:ln>
          </p:spPr>
        </p:sp>
      </p:grpSp>
      <p:sp>
        <p:nvSpPr>
          <p:cNvPr id="16" name="Freeform 16"/>
          <p:cNvSpPr/>
          <p:nvPr/>
        </p:nvSpPr>
        <p:spPr>
          <a:xfrm>
            <a:off x="3038574" y="5971950"/>
            <a:ext cx="1086888" cy="806273"/>
          </a:xfrm>
          <a:custGeom>
            <a:avLst/>
            <a:gdLst/>
            <a:ahLst/>
            <a:cxnLst/>
            <a:rect l="l" t="t" r="r" b="b"/>
            <a:pathLst>
              <a:path w="1086888" h="806273">
                <a:moveTo>
                  <a:pt x="0" y="0"/>
                </a:moveTo>
                <a:lnTo>
                  <a:pt x="1086887" y="0"/>
                </a:lnTo>
                <a:lnTo>
                  <a:pt x="1086887" y="806273"/>
                </a:lnTo>
                <a:lnTo>
                  <a:pt x="0" y="806273"/>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7" name="Freeform 17"/>
          <p:cNvSpPr/>
          <p:nvPr/>
        </p:nvSpPr>
        <p:spPr>
          <a:xfrm flipH="1">
            <a:off x="5819683" y="5971950"/>
            <a:ext cx="1067220" cy="791683"/>
          </a:xfrm>
          <a:custGeom>
            <a:avLst/>
            <a:gdLst/>
            <a:ahLst/>
            <a:cxnLst/>
            <a:rect l="l" t="t" r="r" b="b"/>
            <a:pathLst>
              <a:path w="1067220" h="791683">
                <a:moveTo>
                  <a:pt x="1067220" y="0"/>
                </a:moveTo>
                <a:lnTo>
                  <a:pt x="0" y="0"/>
                </a:lnTo>
                <a:lnTo>
                  <a:pt x="0" y="791683"/>
                </a:lnTo>
                <a:lnTo>
                  <a:pt x="1067220" y="791683"/>
                </a:lnTo>
                <a:lnTo>
                  <a:pt x="106722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8" name="TextBox 18"/>
          <p:cNvSpPr txBox="1"/>
          <p:nvPr/>
        </p:nvSpPr>
        <p:spPr>
          <a:xfrm>
            <a:off x="843117" y="600530"/>
            <a:ext cx="8290560" cy="1160494"/>
          </a:xfrm>
          <a:prstGeom prst="rect">
            <a:avLst/>
          </a:prstGeom>
        </p:spPr>
        <p:txBody>
          <a:bodyPr lIns="0" tIns="0" rIns="0" bIns="0" rtlCol="0" anchor="t">
            <a:spAutoFit/>
          </a:bodyPr>
          <a:lstStyle/>
          <a:p>
            <a:pPr algn="ctr">
              <a:lnSpc>
                <a:spcPts val="4288"/>
              </a:lnSpc>
            </a:pPr>
            <a:r>
              <a:rPr lang="en-US" sz="4376">
                <a:solidFill>
                  <a:srgbClr val="000000"/>
                </a:solidFill>
                <a:latin typeface="Telegraf"/>
                <a:ea typeface="Telegraf"/>
                <a:cs typeface="Telegraf"/>
                <a:sym typeface="Telegraf"/>
              </a:rPr>
              <a:t>“CONG VẸO CỘT SỐNG </a:t>
            </a:r>
          </a:p>
          <a:p>
            <a:pPr marL="0" lvl="0" indent="0" algn="ctr">
              <a:lnSpc>
                <a:spcPts val="4288"/>
              </a:lnSpc>
              <a:spcBef>
                <a:spcPct val="0"/>
              </a:spcBef>
            </a:pPr>
            <a:r>
              <a:rPr lang="en-US" sz="4376">
                <a:solidFill>
                  <a:srgbClr val="000000"/>
                </a:solidFill>
                <a:latin typeface="Telegraf"/>
                <a:ea typeface="Telegraf"/>
                <a:cs typeface="Telegraf"/>
                <a:sym typeface="Telegraf"/>
              </a:rPr>
              <a:t>Ở TUỔI HỌC SINH”</a:t>
            </a:r>
          </a:p>
        </p:txBody>
      </p:sp>
      <p:sp>
        <p:nvSpPr>
          <p:cNvPr id="19" name="TextBox 19"/>
          <p:cNvSpPr txBox="1"/>
          <p:nvPr/>
        </p:nvSpPr>
        <p:spPr>
          <a:xfrm>
            <a:off x="4345698" y="5553027"/>
            <a:ext cx="1589514" cy="283210"/>
          </a:xfrm>
          <a:prstGeom prst="rect">
            <a:avLst/>
          </a:prstGeom>
        </p:spPr>
        <p:txBody>
          <a:bodyPr lIns="0" tIns="0" rIns="0" bIns="0" rtlCol="0" anchor="t">
            <a:spAutoFit/>
          </a:bodyPr>
          <a:lstStyle/>
          <a:p>
            <a:pPr marL="0" lvl="0" indent="0" algn="ctr">
              <a:lnSpc>
                <a:spcPts val="2240"/>
              </a:lnSpc>
              <a:spcBef>
                <a:spcPct val="0"/>
              </a:spcBef>
            </a:pPr>
            <a:r>
              <a:rPr lang="en-US" sz="1600" u="none" strike="noStrike">
                <a:solidFill>
                  <a:srgbClr val="000000"/>
                </a:solidFill>
                <a:latin typeface="Poppins"/>
                <a:ea typeface="Poppins"/>
                <a:cs typeface="Poppins"/>
                <a:sym typeface="Poppins"/>
              </a:rPr>
              <a:t>Soo Jin Ae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BEB"/>
        </a:solidFill>
        <a:effectLst/>
      </p:bgPr>
    </p:bg>
    <p:spTree>
      <p:nvGrpSpPr>
        <p:cNvPr id="1" name=""/>
        <p:cNvGrpSpPr/>
        <p:nvPr/>
      </p:nvGrpSpPr>
      <p:grpSpPr>
        <a:xfrm>
          <a:off x="0" y="0"/>
          <a:ext cx="0" cy="0"/>
          <a:chOff x="0" y="0"/>
          <a:chExt cx="0" cy="0"/>
        </a:xfrm>
      </p:grpSpPr>
      <p:sp>
        <p:nvSpPr>
          <p:cNvPr id="2" name="Freeform 2"/>
          <p:cNvSpPr/>
          <p:nvPr/>
        </p:nvSpPr>
        <p:spPr>
          <a:xfrm>
            <a:off x="-112491" y="-311446"/>
            <a:ext cx="10038325" cy="8085538"/>
          </a:xfrm>
          <a:custGeom>
            <a:avLst/>
            <a:gdLst/>
            <a:ahLst/>
            <a:cxnLst/>
            <a:rect l="l" t="t" r="r" b="b"/>
            <a:pathLst>
              <a:path w="10038325" h="8085538">
                <a:moveTo>
                  <a:pt x="0" y="0"/>
                </a:moveTo>
                <a:lnTo>
                  <a:pt x="10038325" y="0"/>
                </a:lnTo>
                <a:lnTo>
                  <a:pt x="10038325" y="8085538"/>
                </a:lnTo>
                <a:lnTo>
                  <a:pt x="0" y="8085538"/>
                </a:lnTo>
                <a:lnTo>
                  <a:pt x="0" y="0"/>
                </a:lnTo>
                <a:close/>
              </a:path>
            </a:pathLst>
          </a:custGeom>
          <a:blipFill>
            <a:blip r:embed="rId2">
              <a:alphaModFix amt="64000"/>
              <a:extLst>
                <a:ext uri="{96DAC541-7B7A-43D3-8B79-37D633B846F1}">
                  <asvg:svgBlip xmlns:asvg="http://schemas.microsoft.com/office/drawing/2016/SVG/main" r:embed="rId3"/>
                </a:ext>
              </a:extLst>
            </a:blip>
            <a:stretch>
              <a:fillRect b="-24151"/>
            </a:stretch>
          </a:blipFill>
        </p:spPr>
      </p:sp>
      <p:grpSp>
        <p:nvGrpSpPr>
          <p:cNvPr id="3" name="Group 3"/>
          <p:cNvGrpSpPr/>
          <p:nvPr/>
        </p:nvGrpSpPr>
        <p:grpSpPr>
          <a:xfrm>
            <a:off x="1773605" y="3334878"/>
            <a:ext cx="4145280" cy="471928"/>
            <a:chOff x="0" y="0"/>
            <a:chExt cx="1703585" cy="193948"/>
          </a:xfrm>
        </p:grpSpPr>
        <p:sp>
          <p:nvSpPr>
            <p:cNvPr id="4" name="Freeform 4"/>
            <p:cNvSpPr/>
            <p:nvPr/>
          </p:nvSpPr>
          <p:spPr>
            <a:xfrm>
              <a:off x="0" y="0"/>
              <a:ext cx="1703585" cy="193948"/>
            </a:xfrm>
            <a:custGeom>
              <a:avLst/>
              <a:gdLst/>
              <a:ahLst/>
              <a:cxnLst/>
              <a:rect l="l" t="t" r="r" b="b"/>
              <a:pathLst>
                <a:path w="1703585" h="193948">
                  <a:moveTo>
                    <a:pt x="18676" y="0"/>
                  </a:moveTo>
                  <a:lnTo>
                    <a:pt x="1684909" y="0"/>
                  </a:lnTo>
                  <a:cubicBezTo>
                    <a:pt x="1695223" y="0"/>
                    <a:pt x="1703585" y="8362"/>
                    <a:pt x="1703585" y="18676"/>
                  </a:cubicBezTo>
                  <a:lnTo>
                    <a:pt x="1703585" y="175272"/>
                  </a:lnTo>
                  <a:cubicBezTo>
                    <a:pt x="1703585" y="185586"/>
                    <a:pt x="1695223" y="193948"/>
                    <a:pt x="1684909" y="193948"/>
                  </a:cubicBezTo>
                  <a:lnTo>
                    <a:pt x="18676" y="193948"/>
                  </a:lnTo>
                  <a:cubicBezTo>
                    <a:pt x="8362" y="193948"/>
                    <a:pt x="0" y="185586"/>
                    <a:pt x="0" y="175272"/>
                  </a:cubicBezTo>
                  <a:lnTo>
                    <a:pt x="0" y="18676"/>
                  </a:lnTo>
                  <a:cubicBezTo>
                    <a:pt x="0" y="8362"/>
                    <a:pt x="8362" y="0"/>
                    <a:pt x="18676" y="0"/>
                  </a:cubicBezTo>
                  <a:close/>
                </a:path>
              </a:pathLst>
            </a:custGeom>
            <a:solidFill>
              <a:srgbClr val="FFA849"/>
            </a:solidFill>
          </p:spPr>
        </p:sp>
        <p:sp>
          <p:nvSpPr>
            <p:cNvPr id="5" name="TextBox 5"/>
            <p:cNvSpPr txBox="1"/>
            <p:nvPr/>
          </p:nvSpPr>
          <p:spPr>
            <a:xfrm>
              <a:off x="0" y="-57150"/>
              <a:ext cx="1703585" cy="251098"/>
            </a:xfrm>
            <a:prstGeom prst="rect">
              <a:avLst/>
            </a:prstGeom>
          </p:spPr>
          <p:txBody>
            <a:bodyPr lIns="50800" tIns="50800" rIns="50800" bIns="50800" rtlCol="0" anchor="ctr"/>
            <a:lstStyle/>
            <a:p>
              <a:pPr algn="ctr">
                <a:lnSpc>
                  <a:spcPts val="1960"/>
                </a:lnSpc>
              </a:pPr>
              <a:endParaRPr/>
            </a:p>
          </p:txBody>
        </p:sp>
      </p:grpSp>
      <p:sp>
        <p:nvSpPr>
          <p:cNvPr id="6" name="Freeform 6"/>
          <p:cNvSpPr/>
          <p:nvPr/>
        </p:nvSpPr>
        <p:spPr>
          <a:xfrm>
            <a:off x="-586020" y="6442559"/>
            <a:ext cx="10732518" cy="2039178"/>
          </a:xfrm>
          <a:custGeom>
            <a:avLst/>
            <a:gdLst/>
            <a:ahLst/>
            <a:cxnLst/>
            <a:rect l="l" t="t" r="r" b="b"/>
            <a:pathLst>
              <a:path w="10732518" h="2039178">
                <a:moveTo>
                  <a:pt x="0" y="0"/>
                </a:moveTo>
                <a:lnTo>
                  <a:pt x="10732518" y="0"/>
                </a:lnTo>
                <a:lnTo>
                  <a:pt x="10732518" y="2039179"/>
                </a:lnTo>
                <a:lnTo>
                  <a:pt x="0" y="2039179"/>
                </a:lnTo>
                <a:lnTo>
                  <a:pt x="0" y="0"/>
                </a:lnTo>
                <a:close/>
              </a:path>
            </a:pathLst>
          </a:custGeom>
          <a:blipFill>
            <a:blip r:embed="rId4"/>
            <a:stretch>
              <a:fillRect/>
            </a:stretch>
          </a:blipFill>
        </p:spPr>
      </p:sp>
      <p:sp>
        <p:nvSpPr>
          <p:cNvPr id="7" name="Freeform 7"/>
          <p:cNvSpPr/>
          <p:nvPr/>
        </p:nvSpPr>
        <p:spPr>
          <a:xfrm>
            <a:off x="7200023" y="4147832"/>
            <a:ext cx="2049227" cy="2722403"/>
          </a:xfrm>
          <a:custGeom>
            <a:avLst/>
            <a:gdLst/>
            <a:ahLst/>
            <a:cxnLst/>
            <a:rect l="l" t="t" r="r" b="b"/>
            <a:pathLst>
              <a:path w="2049227" h="2722403">
                <a:moveTo>
                  <a:pt x="0" y="0"/>
                </a:moveTo>
                <a:lnTo>
                  <a:pt x="2049227" y="0"/>
                </a:lnTo>
                <a:lnTo>
                  <a:pt x="2049227" y="2722403"/>
                </a:lnTo>
                <a:lnTo>
                  <a:pt x="0" y="27224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rot="-1312738">
            <a:off x="-1739076" y="266509"/>
            <a:ext cx="3901440" cy="844130"/>
          </a:xfrm>
          <a:custGeom>
            <a:avLst/>
            <a:gdLst/>
            <a:ahLst/>
            <a:cxnLst/>
            <a:rect l="l" t="t" r="r" b="b"/>
            <a:pathLst>
              <a:path w="3901440" h="844130">
                <a:moveTo>
                  <a:pt x="0" y="0"/>
                </a:moveTo>
                <a:lnTo>
                  <a:pt x="3901440" y="0"/>
                </a:lnTo>
                <a:lnTo>
                  <a:pt x="3901440" y="844130"/>
                </a:lnTo>
                <a:lnTo>
                  <a:pt x="0" y="8441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a:off x="8472221" y="87691"/>
            <a:ext cx="1225280" cy="643829"/>
          </a:xfrm>
          <a:custGeom>
            <a:avLst/>
            <a:gdLst/>
            <a:ahLst/>
            <a:cxnLst/>
            <a:rect l="l" t="t" r="r" b="b"/>
            <a:pathLst>
              <a:path w="1225280" h="643829">
                <a:moveTo>
                  <a:pt x="0" y="0"/>
                </a:moveTo>
                <a:lnTo>
                  <a:pt x="1225280" y="0"/>
                </a:lnTo>
                <a:lnTo>
                  <a:pt x="1225280" y="643829"/>
                </a:lnTo>
                <a:lnTo>
                  <a:pt x="0" y="64382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0" name="TextBox 10"/>
          <p:cNvSpPr txBox="1"/>
          <p:nvPr/>
        </p:nvSpPr>
        <p:spPr>
          <a:xfrm>
            <a:off x="1667311" y="3930344"/>
            <a:ext cx="2515959"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Project Goals</a:t>
            </a:r>
          </a:p>
        </p:txBody>
      </p:sp>
      <p:sp>
        <p:nvSpPr>
          <p:cNvPr id="11" name="TextBox 11"/>
          <p:cNvSpPr txBox="1"/>
          <p:nvPr/>
        </p:nvSpPr>
        <p:spPr>
          <a:xfrm>
            <a:off x="1731000" y="4497666"/>
            <a:ext cx="2388580"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Project Results</a:t>
            </a:r>
          </a:p>
        </p:txBody>
      </p:sp>
      <p:grpSp>
        <p:nvGrpSpPr>
          <p:cNvPr id="12" name="Group 12"/>
          <p:cNvGrpSpPr/>
          <p:nvPr/>
        </p:nvGrpSpPr>
        <p:grpSpPr>
          <a:xfrm>
            <a:off x="1773605" y="3997019"/>
            <a:ext cx="4145280" cy="471928"/>
            <a:chOff x="0" y="0"/>
            <a:chExt cx="1703585" cy="193948"/>
          </a:xfrm>
        </p:grpSpPr>
        <p:sp>
          <p:nvSpPr>
            <p:cNvPr id="13" name="Freeform 13"/>
            <p:cNvSpPr/>
            <p:nvPr/>
          </p:nvSpPr>
          <p:spPr>
            <a:xfrm>
              <a:off x="0" y="0"/>
              <a:ext cx="1703585" cy="193948"/>
            </a:xfrm>
            <a:custGeom>
              <a:avLst/>
              <a:gdLst/>
              <a:ahLst/>
              <a:cxnLst/>
              <a:rect l="l" t="t" r="r" b="b"/>
              <a:pathLst>
                <a:path w="1703585" h="193948">
                  <a:moveTo>
                    <a:pt x="18676" y="0"/>
                  </a:moveTo>
                  <a:lnTo>
                    <a:pt x="1684909" y="0"/>
                  </a:lnTo>
                  <a:cubicBezTo>
                    <a:pt x="1695223" y="0"/>
                    <a:pt x="1703585" y="8362"/>
                    <a:pt x="1703585" y="18676"/>
                  </a:cubicBezTo>
                  <a:lnTo>
                    <a:pt x="1703585" y="175272"/>
                  </a:lnTo>
                  <a:cubicBezTo>
                    <a:pt x="1703585" y="185586"/>
                    <a:pt x="1695223" y="193948"/>
                    <a:pt x="1684909" y="193948"/>
                  </a:cubicBezTo>
                  <a:lnTo>
                    <a:pt x="18676" y="193948"/>
                  </a:lnTo>
                  <a:cubicBezTo>
                    <a:pt x="8362" y="193948"/>
                    <a:pt x="0" y="185586"/>
                    <a:pt x="0" y="175272"/>
                  </a:cubicBezTo>
                  <a:lnTo>
                    <a:pt x="0" y="18676"/>
                  </a:lnTo>
                  <a:cubicBezTo>
                    <a:pt x="0" y="8362"/>
                    <a:pt x="8362" y="0"/>
                    <a:pt x="18676" y="0"/>
                  </a:cubicBezTo>
                  <a:close/>
                </a:path>
              </a:pathLst>
            </a:custGeom>
            <a:solidFill>
              <a:srgbClr val="FFA849"/>
            </a:solidFill>
          </p:spPr>
        </p:sp>
        <p:sp>
          <p:nvSpPr>
            <p:cNvPr id="14" name="TextBox 14"/>
            <p:cNvSpPr txBox="1"/>
            <p:nvPr/>
          </p:nvSpPr>
          <p:spPr>
            <a:xfrm>
              <a:off x="0" y="-57150"/>
              <a:ext cx="1703585" cy="251098"/>
            </a:xfrm>
            <a:prstGeom prst="rect">
              <a:avLst/>
            </a:prstGeom>
          </p:spPr>
          <p:txBody>
            <a:bodyPr lIns="50800" tIns="50800" rIns="50800" bIns="50800" rtlCol="0" anchor="ctr"/>
            <a:lstStyle/>
            <a:p>
              <a:pPr algn="ctr">
                <a:lnSpc>
                  <a:spcPts val="1960"/>
                </a:lnSpc>
              </a:pPr>
              <a:endParaRPr/>
            </a:p>
          </p:txBody>
        </p:sp>
      </p:grpSp>
      <p:grpSp>
        <p:nvGrpSpPr>
          <p:cNvPr id="15" name="Group 15"/>
          <p:cNvGrpSpPr/>
          <p:nvPr/>
        </p:nvGrpSpPr>
        <p:grpSpPr>
          <a:xfrm>
            <a:off x="1773605" y="4611822"/>
            <a:ext cx="4145280" cy="471928"/>
            <a:chOff x="0" y="0"/>
            <a:chExt cx="1703585" cy="193948"/>
          </a:xfrm>
        </p:grpSpPr>
        <p:sp>
          <p:nvSpPr>
            <p:cNvPr id="16" name="Freeform 16"/>
            <p:cNvSpPr/>
            <p:nvPr/>
          </p:nvSpPr>
          <p:spPr>
            <a:xfrm>
              <a:off x="0" y="0"/>
              <a:ext cx="1703585" cy="193948"/>
            </a:xfrm>
            <a:custGeom>
              <a:avLst/>
              <a:gdLst/>
              <a:ahLst/>
              <a:cxnLst/>
              <a:rect l="l" t="t" r="r" b="b"/>
              <a:pathLst>
                <a:path w="1703585" h="193948">
                  <a:moveTo>
                    <a:pt x="18676" y="0"/>
                  </a:moveTo>
                  <a:lnTo>
                    <a:pt x="1684909" y="0"/>
                  </a:lnTo>
                  <a:cubicBezTo>
                    <a:pt x="1695223" y="0"/>
                    <a:pt x="1703585" y="8362"/>
                    <a:pt x="1703585" y="18676"/>
                  </a:cubicBezTo>
                  <a:lnTo>
                    <a:pt x="1703585" y="175272"/>
                  </a:lnTo>
                  <a:cubicBezTo>
                    <a:pt x="1703585" y="185586"/>
                    <a:pt x="1695223" y="193948"/>
                    <a:pt x="1684909" y="193948"/>
                  </a:cubicBezTo>
                  <a:lnTo>
                    <a:pt x="18676" y="193948"/>
                  </a:lnTo>
                  <a:cubicBezTo>
                    <a:pt x="8362" y="193948"/>
                    <a:pt x="0" y="185586"/>
                    <a:pt x="0" y="175272"/>
                  </a:cubicBezTo>
                  <a:lnTo>
                    <a:pt x="0" y="18676"/>
                  </a:lnTo>
                  <a:cubicBezTo>
                    <a:pt x="0" y="8362"/>
                    <a:pt x="8362" y="0"/>
                    <a:pt x="18676" y="0"/>
                  </a:cubicBezTo>
                  <a:close/>
                </a:path>
              </a:pathLst>
            </a:custGeom>
            <a:solidFill>
              <a:srgbClr val="FFA849"/>
            </a:solidFill>
          </p:spPr>
        </p:sp>
        <p:sp>
          <p:nvSpPr>
            <p:cNvPr id="17" name="TextBox 17"/>
            <p:cNvSpPr txBox="1"/>
            <p:nvPr/>
          </p:nvSpPr>
          <p:spPr>
            <a:xfrm>
              <a:off x="0" y="-57150"/>
              <a:ext cx="1703585" cy="251098"/>
            </a:xfrm>
            <a:prstGeom prst="rect">
              <a:avLst/>
            </a:prstGeom>
          </p:spPr>
          <p:txBody>
            <a:bodyPr lIns="50800" tIns="50800" rIns="50800" bIns="50800" rtlCol="0" anchor="ctr"/>
            <a:lstStyle/>
            <a:p>
              <a:pPr algn="ctr">
                <a:lnSpc>
                  <a:spcPts val="1960"/>
                </a:lnSpc>
              </a:pPr>
              <a:endParaRPr/>
            </a:p>
          </p:txBody>
        </p:sp>
      </p:grpSp>
      <p:sp>
        <p:nvSpPr>
          <p:cNvPr id="18" name="Freeform 18"/>
          <p:cNvSpPr/>
          <p:nvPr/>
        </p:nvSpPr>
        <p:spPr>
          <a:xfrm>
            <a:off x="1203498" y="5841141"/>
            <a:ext cx="5285495" cy="1425957"/>
          </a:xfrm>
          <a:custGeom>
            <a:avLst/>
            <a:gdLst/>
            <a:ahLst/>
            <a:cxnLst/>
            <a:rect l="l" t="t" r="r" b="b"/>
            <a:pathLst>
              <a:path w="5285495" h="1425957">
                <a:moveTo>
                  <a:pt x="0" y="0"/>
                </a:moveTo>
                <a:lnTo>
                  <a:pt x="5285495" y="0"/>
                </a:lnTo>
                <a:lnTo>
                  <a:pt x="5285495" y="1425957"/>
                </a:lnTo>
                <a:lnTo>
                  <a:pt x="0" y="1425957"/>
                </a:lnTo>
                <a:lnTo>
                  <a:pt x="0" y="0"/>
                </a:lnTo>
                <a:close/>
              </a:path>
            </a:pathLst>
          </a:custGeom>
          <a:blipFill>
            <a:blip r:embed="rId11"/>
            <a:stretch>
              <a:fillRect t="-2671"/>
            </a:stretch>
          </a:blipFill>
        </p:spPr>
      </p:sp>
      <p:sp>
        <p:nvSpPr>
          <p:cNvPr id="19" name="TextBox 19"/>
          <p:cNvSpPr txBox="1"/>
          <p:nvPr/>
        </p:nvSpPr>
        <p:spPr>
          <a:xfrm>
            <a:off x="1062610" y="1406384"/>
            <a:ext cx="7628380" cy="1785620"/>
          </a:xfrm>
          <a:prstGeom prst="rect">
            <a:avLst/>
          </a:prstGeom>
        </p:spPr>
        <p:txBody>
          <a:bodyPr lIns="0" tIns="0" rIns="0" bIns="0" rtlCol="0" anchor="t">
            <a:spAutoFit/>
          </a:bodyPr>
          <a:lstStyle/>
          <a:p>
            <a:pPr algn="l">
              <a:lnSpc>
                <a:spcPts val="2380"/>
              </a:lnSpc>
              <a:spcBef>
                <a:spcPct val="0"/>
              </a:spcBef>
            </a:pPr>
            <a:r>
              <a:rPr lang="en-US" sz="1700">
                <a:solidFill>
                  <a:srgbClr val="000000"/>
                </a:solidFill>
                <a:latin typeface="Poppins"/>
                <a:ea typeface="Poppins"/>
                <a:cs typeface="Poppins"/>
                <a:sym typeface="Poppins"/>
              </a:rPr>
              <a:t>Học sinh là lứa tuổi dễ bị mắc các bệnh lý như: cong vẹo cột sống; bệnh răng miệng; béo phì;… Tuy nhiên bệnh cong vẹo cột sống là thường gặp nhất và cũng để lại hậu quả nhiều nhất nếu phát hiện muộn và can thiệp không kịp thời. Chính Vì vậy các em học sinh cần tìm hiểu để biết cách phòng tránh thông qua một số thông tin tuyên truyền dưới đây.</a:t>
            </a:r>
          </a:p>
        </p:txBody>
      </p:sp>
      <p:sp>
        <p:nvSpPr>
          <p:cNvPr id="20" name="TextBox 20"/>
          <p:cNvSpPr txBox="1"/>
          <p:nvPr/>
        </p:nvSpPr>
        <p:spPr>
          <a:xfrm>
            <a:off x="1773605" y="337321"/>
            <a:ext cx="6206389" cy="986515"/>
          </a:xfrm>
          <a:prstGeom prst="rect">
            <a:avLst/>
          </a:prstGeom>
        </p:spPr>
        <p:txBody>
          <a:bodyPr lIns="0" tIns="0" rIns="0" bIns="0" rtlCol="0" anchor="t">
            <a:spAutoFit/>
          </a:bodyPr>
          <a:lstStyle/>
          <a:p>
            <a:pPr algn="ctr">
              <a:lnSpc>
                <a:spcPts val="3659"/>
              </a:lnSpc>
            </a:pPr>
            <a:r>
              <a:rPr lang="en-US" sz="3773">
                <a:solidFill>
                  <a:srgbClr val="000000"/>
                </a:solidFill>
                <a:latin typeface="Telegraf"/>
                <a:ea typeface="Telegraf"/>
                <a:cs typeface="Telegraf"/>
                <a:sym typeface="Telegraf"/>
              </a:rPr>
              <a:t>TÌM HIỂU VỀ </a:t>
            </a:r>
          </a:p>
          <a:p>
            <a:pPr marL="0" lvl="0" indent="0" algn="ctr">
              <a:lnSpc>
                <a:spcPts val="3659"/>
              </a:lnSpc>
              <a:spcBef>
                <a:spcPct val="0"/>
              </a:spcBef>
            </a:pPr>
            <a:r>
              <a:rPr lang="en-US" sz="3773">
                <a:solidFill>
                  <a:srgbClr val="000000"/>
                </a:solidFill>
                <a:latin typeface="Telegraf"/>
                <a:ea typeface="Telegraf"/>
                <a:cs typeface="Telegraf"/>
                <a:sym typeface="Telegraf"/>
              </a:rPr>
              <a:t>“CONG VẸO CỘT SỐNG”</a:t>
            </a:r>
          </a:p>
        </p:txBody>
      </p:sp>
      <p:sp>
        <p:nvSpPr>
          <p:cNvPr id="21" name="TextBox 21"/>
          <p:cNvSpPr txBox="1"/>
          <p:nvPr/>
        </p:nvSpPr>
        <p:spPr>
          <a:xfrm>
            <a:off x="1869552" y="4027049"/>
            <a:ext cx="2250029"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2. Nguyên nhân</a:t>
            </a:r>
          </a:p>
        </p:txBody>
      </p:sp>
      <p:sp>
        <p:nvSpPr>
          <p:cNvPr id="22" name="TextBox 22"/>
          <p:cNvSpPr txBox="1"/>
          <p:nvPr/>
        </p:nvSpPr>
        <p:spPr>
          <a:xfrm>
            <a:off x="1857999" y="4648478"/>
            <a:ext cx="2820048"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3. Dấu hiệu nhận biết</a:t>
            </a:r>
          </a:p>
        </p:txBody>
      </p:sp>
      <p:sp>
        <p:nvSpPr>
          <p:cNvPr id="23" name="TextBox 23"/>
          <p:cNvSpPr txBox="1"/>
          <p:nvPr/>
        </p:nvSpPr>
        <p:spPr>
          <a:xfrm>
            <a:off x="1857999" y="3381070"/>
            <a:ext cx="2922239" cy="368300"/>
          </a:xfrm>
          <a:prstGeom prst="rect">
            <a:avLst/>
          </a:prstGeom>
        </p:spPr>
        <p:txBody>
          <a:bodyPr lIns="0" tIns="0" rIns="0" bIns="0" rtlCol="0" anchor="t">
            <a:spAutoFit/>
          </a:bodyPr>
          <a:lstStyle/>
          <a:p>
            <a:pPr algn="l">
              <a:lnSpc>
                <a:spcPts val="2800"/>
              </a:lnSpc>
              <a:spcBef>
                <a:spcPct val="0"/>
              </a:spcBef>
            </a:pPr>
            <a:r>
              <a:rPr lang="en-US" sz="2000">
                <a:solidFill>
                  <a:srgbClr val="000000"/>
                </a:solidFill>
                <a:latin typeface="Poppins"/>
                <a:ea typeface="Poppins"/>
                <a:cs typeface="Poppins"/>
                <a:sym typeface="Poppins"/>
              </a:rPr>
              <a:t>   1. Khái niệm</a:t>
            </a:r>
          </a:p>
        </p:txBody>
      </p:sp>
      <p:grpSp>
        <p:nvGrpSpPr>
          <p:cNvPr id="24" name="Group 24"/>
          <p:cNvGrpSpPr/>
          <p:nvPr/>
        </p:nvGrpSpPr>
        <p:grpSpPr>
          <a:xfrm>
            <a:off x="1773605" y="5226338"/>
            <a:ext cx="4145280" cy="471928"/>
            <a:chOff x="0" y="0"/>
            <a:chExt cx="1703585" cy="193948"/>
          </a:xfrm>
        </p:grpSpPr>
        <p:sp>
          <p:nvSpPr>
            <p:cNvPr id="25" name="Freeform 25"/>
            <p:cNvSpPr/>
            <p:nvPr/>
          </p:nvSpPr>
          <p:spPr>
            <a:xfrm>
              <a:off x="0" y="0"/>
              <a:ext cx="1703585" cy="193948"/>
            </a:xfrm>
            <a:custGeom>
              <a:avLst/>
              <a:gdLst/>
              <a:ahLst/>
              <a:cxnLst/>
              <a:rect l="l" t="t" r="r" b="b"/>
              <a:pathLst>
                <a:path w="1703585" h="193948">
                  <a:moveTo>
                    <a:pt x="18676" y="0"/>
                  </a:moveTo>
                  <a:lnTo>
                    <a:pt x="1684909" y="0"/>
                  </a:lnTo>
                  <a:cubicBezTo>
                    <a:pt x="1695223" y="0"/>
                    <a:pt x="1703585" y="8362"/>
                    <a:pt x="1703585" y="18676"/>
                  </a:cubicBezTo>
                  <a:lnTo>
                    <a:pt x="1703585" y="175272"/>
                  </a:lnTo>
                  <a:cubicBezTo>
                    <a:pt x="1703585" y="185586"/>
                    <a:pt x="1695223" y="193948"/>
                    <a:pt x="1684909" y="193948"/>
                  </a:cubicBezTo>
                  <a:lnTo>
                    <a:pt x="18676" y="193948"/>
                  </a:lnTo>
                  <a:cubicBezTo>
                    <a:pt x="8362" y="193948"/>
                    <a:pt x="0" y="185586"/>
                    <a:pt x="0" y="175272"/>
                  </a:cubicBezTo>
                  <a:lnTo>
                    <a:pt x="0" y="18676"/>
                  </a:lnTo>
                  <a:cubicBezTo>
                    <a:pt x="0" y="8362"/>
                    <a:pt x="8362" y="0"/>
                    <a:pt x="18676" y="0"/>
                  </a:cubicBezTo>
                  <a:close/>
                </a:path>
              </a:pathLst>
            </a:custGeom>
            <a:solidFill>
              <a:srgbClr val="FFA849"/>
            </a:solidFill>
          </p:spPr>
        </p:sp>
        <p:sp>
          <p:nvSpPr>
            <p:cNvPr id="26" name="TextBox 26"/>
            <p:cNvSpPr txBox="1"/>
            <p:nvPr/>
          </p:nvSpPr>
          <p:spPr>
            <a:xfrm>
              <a:off x="0" y="-57150"/>
              <a:ext cx="1703585" cy="251098"/>
            </a:xfrm>
            <a:prstGeom prst="rect">
              <a:avLst/>
            </a:prstGeom>
          </p:spPr>
          <p:txBody>
            <a:bodyPr lIns="50800" tIns="50800" rIns="50800" bIns="50800" rtlCol="0" anchor="ctr"/>
            <a:lstStyle/>
            <a:p>
              <a:pPr algn="ctr">
                <a:lnSpc>
                  <a:spcPts val="1960"/>
                </a:lnSpc>
              </a:pPr>
              <a:endParaRPr/>
            </a:p>
          </p:txBody>
        </p:sp>
      </p:grpSp>
      <p:sp>
        <p:nvSpPr>
          <p:cNvPr id="27" name="TextBox 27"/>
          <p:cNvSpPr txBox="1"/>
          <p:nvPr/>
        </p:nvSpPr>
        <p:spPr>
          <a:xfrm>
            <a:off x="1869552" y="5236150"/>
            <a:ext cx="2173091" cy="368300"/>
          </a:xfrm>
          <a:prstGeom prst="rect">
            <a:avLst/>
          </a:prstGeom>
        </p:spPr>
        <p:txBody>
          <a:bodyPr lIns="0" tIns="0" rIns="0" bIns="0" rtlCol="0" anchor="t">
            <a:spAutoFit/>
          </a:bodyPr>
          <a:lstStyle/>
          <a:p>
            <a:pPr algn="ctr">
              <a:lnSpc>
                <a:spcPts val="2800"/>
              </a:lnSpc>
              <a:spcBef>
                <a:spcPct val="0"/>
              </a:spcBef>
            </a:pPr>
            <a:r>
              <a:rPr lang="en-US" sz="2000">
                <a:solidFill>
                  <a:srgbClr val="000000"/>
                </a:solidFill>
                <a:latin typeface="Poppins"/>
                <a:ea typeface="Poppins"/>
                <a:cs typeface="Poppins"/>
                <a:sym typeface="Poppins"/>
              </a:rPr>
              <a:t>4. Cách phòng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BEB"/>
        </a:solidFill>
        <a:effectLst/>
      </p:bgPr>
    </p:bg>
    <p:spTree>
      <p:nvGrpSpPr>
        <p:cNvPr id="1" name=""/>
        <p:cNvGrpSpPr/>
        <p:nvPr/>
      </p:nvGrpSpPr>
      <p:grpSpPr>
        <a:xfrm>
          <a:off x="0" y="0"/>
          <a:ext cx="0" cy="0"/>
          <a:chOff x="0" y="0"/>
          <a:chExt cx="0" cy="0"/>
        </a:xfrm>
      </p:grpSpPr>
      <p:sp>
        <p:nvSpPr>
          <p:cNvPr id="2" name="Freeform 2"/>
          <p:cNvSpPr/>
          <p:nvPr/>
        </p:nvSpPr>
        <p:spPr>
          <a:xfrm>
            <a:off x="-142362" y="-385169"/>
            <a:ext cx="10038325" cy="8085538"/>
          </a:xfrm>
          <a:custGeom>
            <a:avLst/>
            <a:gdLst/>
            <a:ahLst/>
            <a:cxnLst/>
            <a:rect l="l" t="t" r="r" b="b"/>
            <a:pathLst>
              <a:path w="10038325" h="8085538">
                <a:moveTo>
                  <a:pt x="0" y="0"/>
                </a:moveTo>
                <a:lnTo>
                  <a:pt x="10038324" y="0"/>
                </a:lnTo>
                <a:lnTo>
                  <a:pt x="10038324" y="8085538"/>
                </a:lnTo>
                <a:lnTo>
                  <a:pt x="0" y="8085538"/>
                </a:lnTo>
                <a:lnTo>
                  <a:pt x="0" y="0"/>
                </a:lnTo>
                <a:close/>
              </a:path>
            </a:pathLst>
          </a:custGeom>
          <a:blipFill>
            <a:blip r:embed="rId2">
              <a:alphaModFix amt="64000"/>
              <a:extLst>
                <a:ext uri="{96DAC541-7B7A-43D3-8B79-37D633B846F1}">
                  <asvg:svgBlip xmlns:asvg="http://schemas.microsoft.com/office/drawing/2016/SVG/main" r:embed="rId3"/>
                </a:ext>
              </a:extLst>
            </a:blip>
            <a:stretch>
              <a:fillRect b="-24151"/>
            </a:stretch>
          </a:blipFill>
        </p:spPr>
      </p:sp>
      <p:grpSp>
        <p:nvGrpSpPr>
          <p:cNvPr id="3" name="Group 3"/>
          <p:cNvGrpSpPr/>
          <p:nvPr/>
        </p:nvGrpSpPr>
        <p:grpSpPr>
          <a:xfrm>
            <a:off x="731520" y="1294595"/>
            <a:ext cx="8290560" cy="2016059"/>
            <a:chOff x="0" y="0"/>
            <a:chExt cx="3407170" cy="828539"/>
          </a:xfrm>
        </p:grpSpPr>
        <p:sp>
          <p:nvSpPr>
            <p:cNvPr id="4" name="Freeform 4"/>
            <p:cNvSpPr/>
            <p:nvPr/>
          </p:nvSpPr>
          <p:spPr>
            <a:xfrm>
              <a:off x="0" y="0"/>
              <a:ext cx="3407170" cy="828539"/>
            </a:xfrm>
            <a:custGeom>
              <a:avLst/>
              <a:gdLst/>
              <a:ahLst/>
              <a:cxnLst/>
              <a:rect l="l" t="t" r="r" b="b"/>
              <a:pathLst>
                <a:path w="3407170" h="828539">
                  <a:moveTo>
                    <a:pt x="22412" y="0"/>
                  </a:moveTo>
                  <a:lnTo>
                    <a:pt x="3384758" y="0"/>
                  </a:lnTo>
                  <a:cubicBezTo>
                    <a:pt x="3390702" y="0"/>
                    <a:pt x="3396403" y="2361"/>
                    <a:pt x="3400606" y="6564"/>
                  </a:cubicBezTo>
                  <a:cubicBezTo>
                    <a:pt x="3404809" y="10767"/>
                    <a:pt x="3407170" y="16468"/>
                    <a:pt x="3407170" y="22412"/>
                  </a:cubicBezTo>
                  <a:lnTo>
                    <a:pt x="3407170" y="806128"/>
                  </a:lnTo>
                  <a:cubicBezTo>
                    <a:pt x="3407170" y="812072"/>
                    <a:pt x="3404809" y="817772"/>
                    <a:pt x="3400606" y="821975"/>
                  </a:cubicBezTo>
                  <a:cubicBezTo>
                    <a:pt x="3396403" y="826178"/>
                    <a:pt x="3390702" y="828539"/>
                    <a:pt x="3384758" y="828539"/>
                  </a:cubicBezTo>
                  <a:lnTo>
                    <a:pt x="22412" y="828539"/>
                  </a:lnTo>
                  <a:cubicBezTo>
                    <a:pt x="16468" y="828539"/>
                    <a:pt x="10767" y="826178"/>
                    <a:pt x="6564" y="821975"/>
                  </a:cubicBezTo>
                  <a:cubicBezTo>
                    <a:pt x="2361" y="817772"/>
                    <a:pt x="0" y="812072"/>
                    <a:pt x="0" y="806128"/>
                  </a:cubicBezTo>
                  <a:lnTo>
                    <a:pt x="0" y="22412"/>
                  </a:lnTo>
                  <a:cubicBezTo>
                    <a:pt x="0" y="16468"/>
                    <a:pt x="2361" y="10767"/>
                    <a:pt x="6564" y="6564"/>
                  </a:cubicBezTo>
                  <a:cubicBezTo>
                    <a:pt x="10767" y="2361"/>
                    <a:pt x="16468" y="0"/>
                    <a:pt x="22412" y="0"/>
                  </a:cubicBezTo>
                  <a:close/>
                </a:path>
              </a:pathLst>
            </a:custGeom>
            <a:solidFill>
              <a:srgbClr val="FFA849"/>
            </a:solidFill>
          </p:spPr>
        </p:sp>
        <p:sp>
          <p:nvSpPr>
            <p:cNvPr id="5" name="TextBox 5"/>
            <p:cNvSpPr txBox="1"/>
            <p:nvPr/>
          </p:nvSpPr>
          <p:spPr>
            <a:xfrm>
              <a:off x="0" y="-57150"/>
              <a:ext cx="3407170" cy="885689"/>
            </a:xfrm>
            <a:prstGeom prst="rect">
              <a:avLst/>
            </a:prstGeom>
          </p:spPr>
          <p:txBody>
            <a:bodyPr lIns="50800" tIns="50800" rIns="50800" bIns="50800" rtlCol="0" anchor="ctr"/>
            <a:lstStyle/>
            <a:p>
              <a:pPr algn="ctr">
                <a:lnSpc>
                  <a:spcPts val="1960"/>
                </a:lnSpc>
              </a:pPr>
              <a:endParaRPr/>
            </a:p>
          </p:txBody>
        </p:sp>
      </p:grpSp>
      <p:sp>
        <p:nvSpPr>
          <p:cNvPr id="6" name="Freeform 6"/>
          <p:cNvSpPr/>
          <p:nvPr/>
        </p:nvSpPr>
        <p:spPr>
          <a:xfrm>
            <a:off x="-489459" y="6509382"/>
            <a:ext cx="10732518" cy="2039178"/>
          </a:xfrm>
          <a:custGeom>
            <a:avLst/>
            <a:gdLst/>
            <a:ahLst/>
            <a:cxnLst/>
            <a:rect l="l" t="t" r="r" b="b"/>
            <a:pathLst>
              <a:path w="10732518" h="2039178">
                <a:moveTo>
                  <a:pt x="0" y="0"/>
                </a:moveTo>
                <a:lnTo>
                  <a:pt x="10732518" y="0"/>
                </a:lnTo>
                <a:lnTo>
                  <a:pt x="10732518" y="2039179"/>
                </a:lnTo>
                <a:lnTo>
                  <a:pt x="0" y="2039179"/>
                </a:lnTo>
                <a:lnTo>
                  <a:pt x="0" y="0"/>
                </a:lnTo>
                <a:close/>
              </a:path>
            </a:pathLst>
          </a:custGeom>
          <a:blipFill>
            <a:blip r:embed="rId4"/>
            <a:stretch>
              <a:fillRect/>
            </a:stretch>
          </a:blipFill>
        </p:spPr>
      </p:sp>
      <p:sp>
        <p:nvSpPr>
          <p:cNvPr id="7" name="Freeform 7"/>
          <p:cNvSpPr/>
          <p:nvPr/>
        </p:nvSpPr>
        <p:spPr>
          <a:xfrm flipH="1">
            <a:off x="-16088" y="5081360"/>
            <a:ext cx="747608" cy="2619009"/>
          </a:xfrm>
          <a:custGeom>
            <a:avLst/>
            <a:gdLst/>
            <a:ahLst/>
            <a:cxnLst/>
            <a:rect l="l" t="t" r="r" b="b"/>
            <a:pathLst>
              <a:path w="747608" h="2619009">
                <a:moveTo>
                  <a:pt x="747608" y="0"/>
                </a:moveTo>
                <a:lnTo>
                  <a:pt x="0" y="0"/>
                </a:lnTo>
                <a:lnTo>
                  <a:pt x="0" y="2619009"/>
                </a:lnTo>
                <a:lnTo>
                  <a:pt x="747608" y="2619009"/>
                </a:lnTo>
                <a:lnTo>
                  <a:pt x="747608"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8684018" y="5591268"/>
            <a:ext cx="737800" cy="1616694"/>
          </a:xfrm>
          <a:custGeom>
            <a:avLst/>
            <a:gdLst/>
            <a:ahLst/>
            <a:cxnLst/>
            <a:rect l="l" t="t" r="r" b="b"/>
            <a:pathLst>
              <a:path w="737800" h="1616694">
                <a:moveTo>
                  <a:pt x="0" y="0"/>
                </a:moveTo>
                <a:lnTo>
                  <a:pt x="737801" y="0"/>
                </a:lnTo>
                <a:lnTo>
                  <a:pt x="737801" y="1616693"/>
                </a:lnTo>
                <a:lnTo>
                  <a:pt x="0" y="161669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rot="1643116">
            <a:off x="6590643" y="148539"/>
            <a:ext cx="3901440" cy="844130"/>
          </a:xfrm>
          <a:custGeom>
            <a:avLst/>
            <a:gdLst/>
            <a:ahLst/>
            <a:cxnLst/>
            <a:rect l="l" t="t" r="r" b="b"/>
            <a:pathLst>
              <a:path w="3901440" h="844130">
                <a:moveTo>
                  <a:pt x="0" y="0"/>
                </a:moveTo>
                <a:lnTo>
                  <a:pt x="3901440" y="0"/>
                </a:lnTo>
                <a:lnTo>
                  <a:pt x="3901440" y="844130"/>
                </a:lnTo>
                <a:lnTo>
                  <a:pt x="0" y="84413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0" name="Freeform 10"/>
          <p:cNvSpPr/>
          <p:nvPr/>
        </p:nvSpPr>
        <p:spPr>
          <a:xfrm>
            <a:off x="7280401" y="6272557"/>
            <a:ext cx="1260962" cy="935404"/>
          </a:xfrm>
          <a:custGeom>
            <a:avLst/>
            <a:gdLst/>
            <a:ahLst/>
            <a:cxnLst/>
            <a:rect l="l" t="t" r="r" b="b"/>
            <a:pathLst>
              <a:path w="1260962" h="935404">
                <a:moveTo>
                  <a:pt x="0" y="0"/>
                </a:moveTo>
                <a:lnTo>
                  <a:pt x="1260962" y="0"/>
                </a:lnTo>
                <a:lnTo>
                  <a:pt x="1260962" y="935404"/>
                </a:lnTo>
                <a:lnTo>
                  <a:pt x="0" y="93540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1" name="Freeform 11"/>
          <p:cNvSpPr/>
          <p:nvPr/>
        </p:nvSpPr>
        <p:spPr>
          <a:xfrm>
            <a:off x="1050627" y="3657600"/>
            <a:ext cx="3407258" cy="2552155"/>
          </a:xfrm>
          <a:custGeom>
            <a:avLst/>
            <a:gdLst/>
            <a:ahLst/>
            <a:cxnLst/>
            <a:rect l="l" t="t" r="r" b="b"/>
            <a:pathLst>
              <a:path w="3407258" h="2552155">
                <a:moveTo>
                  <a:pt x="0" y="0"/>
                </a:moveTo>
                <a:lnTo>
                  <a:pt x="3407258" y="0"/>
                </a:lnTo>
                <a:lnTo>
                  <a:pt x="3407258" y="2552155"/>
                </a:lnTo>
                <a:lnTo>
                  <a:pt x="0" y="2552155"/>
                </a:lnTo>
                <a:lnTo>
                  <a:pt x="0" y="0"/>
                </a:lnTo>
                <a:close/>
              </a:path>
            </a:pathLst>
          </a:custGeom>
          <a:blipFill>
            <a:blip r:embed="rId13"/>
            <a:stretch>
              <a:fillRect/>
            </a:stretch>
          </a:blipFill>
        </p:spPr>
      </p:sp>
      <p:sp>
        <p:nvSpPr>
          <p:cNvPr id="12" name="Freeform 12"/>
          <p:cNvSpPr/>
          <p:nvPr/>
        </p:nvSpPr>
        <p:spPr>
          <a:xfrm>
            <a:off x="4612720" y="3657600"/>
            <a:ext cx="4004790" cy="2552155"/>
          </a:xfrm>
          <a:custGeom>
            <a:avLst/>
            <a:gdLst/>
            <a:ahLst/>
            <a:cxnLst/>
            <a:rect l="l" t="t" r="r" b="b"/>
            <a:pathLst>
              <a:path w="4004790" h="2552155">
                <a:moveTo>
                  <a:pt x="0" y="0"/>
                </a:moveTo>
                <a:lnTo>
                  <a:pt x="4004790" y="0"/>
                </a:lnTo>
                <a:lnTo>
                  <a:pt x="4004790" y="2552155"/>
                </a:lnTo>
                <a:lnTo>
                  <a:pt x="0" y="2552155"/>
                </a:lnTo>
                <a:lnTo>
                  <a:pt x="0" y="0"/>
                </a:lnTo>
                <a:close/>
              </a:path>
            </a:pathLst>
          </a:custGeom>
          <a:blipFill>
            <a:blip r:embed="rId14"/>
            <a:stretch>
              <a:fillRect l="-3106" r="-3106"/>
            </a:stretch>
          </a:blipFill>
        </p:spPr>
      </p:sp>
      <p:sp>
        <p:nvSpPr>
          <p:cNvPr id="13" name="TextBox 13"/>
          <p:cNvSpPr txBox="1"/>
          <p:nvPr/>
        </p:nvSpPr>
        <p:spPr>
          <a:xfrm>
            <a:off x="984118" y="1419549"/>
            <a:ext cx="7633392" cy="1974923"/>
          </a:xfrm>
          <a:prstGeom prst="rect">
            <a:avLst/>
          </a:prstGeom>
        </p:spPr>
        <p:txBody>
          <a:bodyPr lIns="0" tIns="0" rIns="0" bIns="0" rtlCol="0" anchor="t">
            <a:spAutoFit/>
          </a:bodyPr>
          <a:lstStyle/>
          <a:p>
            <a:pPr algn="just">
              <a:lnSpc>
                <a:spcPts val="3250"/>
              </a:lnSpc>
            </a:pPr>
            <a:r>
              <a:rPr lang="en-US" sz="2322">
                <a:solidFill>
                  <a:srgbClr val="000000"/>
                </a:solidFill>
                <a:latin typeface="Poppins"/>
                <a:ea typeface="Poppins"/>
                <a:cs typeface="Poppins"/>
                <a:sym typeface="Poppins"/>
              </a:rPr>
              <a:t> Cong vẹo cột sống là tình trạng cột sống bị nghiêng, lệch về một phía hoặc bị cong về phía trước hay phía sau, do đó không còn giữ được các đoạn cong sinh lý như bình thường vốn có của nó.</a:t>
            </a:r>
          </a:p>
          <a:p>
            <a:pPr marL="0" lvl="0" indent="0" algn="just">
              <a:lnSpc>
                <a:spcPts val="2690"/>
              </a:lnSpc>
              <a:spcBef>
                <a:spcPct val="0"/>
              </a:spcBef>
            </a:pPr>
            <a:endParaRPr lang="en-US" sz="2322">
              <a:solidFill>
                <a:srgbClr val="000000"/>
              </a:solidFill>
              <a:latin typeface="Poppins"/>
              <a:ea typeface="Poppins"/>
              <a:cs typeface="Poppins"/>
              <a:sym typeface="Poppins"/>
            </a:endParaRPr>
          </a:p>
        </p:txBody>
      </p:sp>
      <p:sp>
        <p:nvSpPr>
          <p:cNvPr id="14" name="TextBox 14"/>
          <p:cNvSpPr txBox="1"/>
          <p:nvPr/>
        </p:nvSpPr>
        <p:spPr>
          <a:xfrm>
            <a:off x="539788" y="377932"/>
            <a:ext cx="6206389" cy="835639"/>
          </a:xfrm>
          <a:prstGeom prst="rect">
            <a:avLst/>
          </a:prstGeom>
        </p:spPr>
        <p:txBody>
          <a:bodyPr lIns="0" tIns="0" rIns="0" bIns="0" rtlCol="0" anchor="t">
            <a:spAutoFit/>
          </a:bodyPr>
          <a:lstStyle/>
          <a:p>
            <a:pPr algn="l">
              <a:lnSpc>
                <a:spcPts val="3078"/>
              </a:lnSpc>
            </a:pPr>
            <a:r>
              <a:rPr lang="en-US" sz="3173">
                <a:solidFill>
                  <a:srgbClr val="000000"/>
                </a:solidFill>
                <a:latin typeface="Telegraf"/>
                <a:ea typeface="Telegraf"/>
                <a:cs typeface="Telegraf"/>
                <a:sym typeface="Telegraf"/>
              </a:rPr>
              <a:t>KHÁI NIỆM VỀ </a:t>
            </a:r>
          </a:p>
          <a:p>
            <a:pPr marL="0" lvl="0" indent="0" algn="ctr">
              <a:lnSpc>
                <a:spcPts val="3078"/>
              </a:lnSpc>
              <a:spcBef>
                <a:spcPct val="0"/>
              </a:spcBef>
            </a:pPr>
            <a:r>
              <a:rPr lang="en-US" sz="3173">
                <a:solidFill>
                  <a:srgbClr val="000000"/>
                </a:solidFill>
                <a:latin typeface="Telegraf"/>
                <a:ea typeface="Telegraf"/>
                <a:cs typeface="Telegraf"/>
                <a:sym typeface="Telegraf"/>
              </a:rPr>
              <a:t>“CONG VẸO CỘT SỐNG”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BEB"/>
        </a:solidFill>
        <a:effectLst/>
      </p:bgPr>
    </p:bg>
    <p:spTree>
      <p:nvGrpSpPr>
        <p:cNvPr id="1" name=""/>
        <p:cNvGrpSpPr/>
        <p:nvPr/>
      </p:nvGrpSpPr>
      <p:grpSpPr>
        <a:xfrm>
          <a:off x="0" y="0"/>
          <a:ext cx="0" cy="0"/>
          <a:chOff x="0" y="0"/>
          <a:chExt cx="0" cy="0"/>
        </a:xfrm>
      </p:grpSpPr>
      <p:sp>
        <p:nvSpPr>
          <p:cNvPr id="2" name="Freeform 2"/>
          <p:cNvSpPr/>
          <p:nvPr/>
        </p:nvSpPr>
        <p:spPr>
          <a:xfrm>
            <a:off x="-142362" y="-385169"/>
            <a:ext cx="10038325" cy="8085538"/>
          </a:xfrm>
          <a:custGeom>
            <a:avLst/>
            <a:gdLst/>
            <a:ahLst/>
            <a:cxnLst/>
            <a:rect l="l" t="t" r="r" b="b"/>
            <a:pathLst>
              <a:path w="10038325" h="8085538">
                <a:moveTo>
                  <a:pt x="0" y="0"/>
                </a:moveTo>
                <a:lnTo>
                  <a:pt x="10038324" y="0"/>
                </a:lnTo>
                <a:lnTo>
                  <a:pt x="10038324" y="8085538"/>
                </a:lnTo>
                <a:lnTo>
                  <a:pt x="0" y="8085538"/>
                </a:lnTo>
                <a:lnTo>
                  <a:pt x="0" y="0"/>
                </a:lnTo>
                <a:close/>
              </a:path>
            </a:pathLst>
          </a:custGeom>
          <a:blipFill>
            <a:blip r:embed="rId2">
              <a:alphaModFix amt="64000"/>
              <a:extLst>
                <a:ext uri="{96DAC541-7B7A-43D3-8B79-37D633B846F1}">
                  <asvg:svgBlip xmlns:asvg="http://schemas.microsoft.com/office/drawing/2016/SVG/main" r:embed="rId3"/>
                </a:ext>
              </a:extLst>
            </a:blip>
            <a:stretch>
              <a:fillRect b="-24151"/>
            </a:stretch>
          </a:blipFill>
        </p:spPr>
      </p:sp>
      <p:grpSp>
        <p:nvGrpSpPr>
          <p:cNvPr id="3" name="Group 3"/>
          <p:cNvGrpSpPr/>
          <p:nvPr/>
        </p:nvGrpSpPr>
        <p:grpSpPr>
          <a:xfrm>
            <a:off x="433995" y="1014863"/>
            <a:ext cx="8667041" cy="4456936"/>
            <a:chOff x="0" y="0"/>
            <a:chExt cx="3906238" cy="2008742"/>
          </a:xfrm>
        </p:grpSpPr>
        <p:sp>
          <p:nvSpPr>
            <p:cNvPr id="4" name="Freeform 4"/>
            <p:cNvSpPr/>
            <p:nvPr/>
          </p:nvSpPr>
          <p:spPr>
            <a:xfrm>
              <a:off x="0" y="0"/>
              <a:ext cx="3906238" cy="2008742"/>
            </a:xfrm>
            <a:custGeom>
              <a:avLst/>
              <a:gdLst/>
              <a:ahLst/>
              <a:cxnLst/>
              <a:rect l="l" t="t" r="r" b="b"/>
              <a:pathLst>
                <a:path w="3906238" h="2008742">
                  <a:moveTo>
                    <a:pt x="21438" y="0"/>
                  </a:moveTo>
                  <a:lnTo>
                    <a:pt x="3884800" y="0"/>
                  </a:lnTo>
                  <a:cubicBezTo>
                    <a:pt x="3890485" y="0"/>
                    <a:pt x="3895939" y="2259"/>
                    <a:pt x="3899959" y="6279"/>
                  </a:cubicBezTo>
                  <a:cubicBezTo>
                    <a:pt x="3903979" y="10300"/>
                    <a:pt x="3906238" y="15752"/>
                    <a:pt x="3906238" y="21438"/>
                  </a:cubicBezTo>
                  <a:lnTo>
                    <a:pt x="3906238" y="1987304"/>
                  </a:lnTo>
                  <a:cubicBezTo>
                    <a:pt x="3906238" y="1992990"/>
                    <a:pt x="3903979" y="1998443"/>
                    <a:pt x="3899959" y="2002463"/>
                  </a:cubicBezTo>
                  <a:cubicBezTo>
                    <a:pt x="3895939" y="2006484"/>
                    <a:pt x="3890485" y="2008742"/>
                    <a:pt x="3884800" y="2008742"/>
                  </a:cubicBezTo>
                  <a:lnTo>
                    <a:pt x="21438" y="2008742"/>
                  </a:lnTo>
                  <a:cubicBezTo>
                    <a:pt x="15752" y="2008742"/>
                    <a:pt x="10300" y="2006484"/>
                    <a:pt x="6279" y="2002463"/>
                  </a:cubicBezTo>
                  <a:cubicBezTo>
                    <a:pt x="2259" y="1998443"/>
                    <a:pt x="0" y="1992990"/>
                    <a:pt x="0" y="1987304"/>
                  </a:cubicBezTo>
                  <a:lnTo>
                    <a:pt x="0" y="21438"/>
                  </a:lnTo>
                  <a:cubicBezTo>
                    <a:pt x="0" y="15752"/>
                    <a:pt x="2259" y="10300"/>
                    <a:pt x="6279" y="6279"/>
                  </a:cubicBezTo>
                  <a:cubicBezTo>
                    <a:pt x="10300" y="2259"/>
                    <a:pt x="15752" y="0"/>
                    <a:pt x="21438" y="0"/>
                  </a:cubicBezTo>
                  <a:close/>
                </a:path>
              </a:pathLst>
            </a:custGeom>
            <a:solidFill>
              <a:srgbClr val="FFA849"/>
            </a:solidFill>
          </p:spPr>
        </p:sp>
        <p:sp>
          <p:nvSpPr>
            <p:cNvPr id="5" name="TextBox 5"/>
            <p:cNvSpPr txBox="1"/>
            <p:nvPr/>
          </p:nvSpPr>
          <p:spPr>
            <a:xfrm>
              <a:off x="0" y="-66675"/>
              <a:ext cx="3906238" cy="2075417"/>
            </a:xfrm>
            <a:prstGeom prst="rect">
              <a:avLst/>
            </a:prstGeom>
          </p:spPr>
          <p:txBody>
            <a:bodyPr lIns="50800" tIns="50800" rIns="50800" bIns="50800" rtlCol="0" anchor="ctr"/>
            <a:lstStyle/>
            <a:p>
              <a:pPr algn="l">
                <a:lnSpc>
                  <a:spcPts val="2519"/>
                </a:lnSpc>
              </a:pPr>
              <a:r>
                <a:rPr lang="en-US" sz="1799" b="1">
                  <a:solidFill>
                    <a:srgbClr val="000000"/>
                  </a:solidFill>
                  <a:latin typeface="Telegraf Bold"/>
                  <a:ea typeface="Telegraf Bold"/>
                  <a:cs typeface="Telegraf Bold"/>
                  <a:sym typeface="Telegraf Bold"/>
                </a:rPr>
                <a:t>Có nhiều nguyên nhân dẫn đến cong vẹo cột sống, trong đó có đến 90% trường hợp bị cong vẹo cột sống không rõ nguyên nhân, nhưng có 1 số nguyên nhân phổ biến như sau:</a:t>
              </a:r>
            </a:p>
            <a:p>
              <a:pPr marL="388618" lvl="1" indent="-194309" algn="l">
                <a:lnSpc>
                  <a:spcPts val="2519"/>
                </a:lnSpc>
                <a:buAutoNum type="arabicPeriod"/>
              </a:pPr>
              <a:r>
                <a:rPr lang="en-US" sz="1799" b="1">
                  <a:solidFill>
                    <a:srgbClr val="000000"/>
                  </a:solidFill>
                  <a:latin typeface="Telegraf Bold"/>
                  <a:ea typeface="Telegraf Bold"/>
                  <a:cs typeface="Telegraf Bold"/>
                  <a:sym typeface="Telegraf Bold"/>
                </a:rPr>
                <a:t>  Do bệnh cơ, do bệnh thần kinh, do những bất thường bẩm sinh của đốt sống và cột sống, do loạn dưỡng xương, do chấn thương, …</a:t>
              </a:r>
            </a:p>
            <a:p>
              <a:pPr marL="388618" lvl="1" indent="-194309" algn="l">
                <a:lnSpc>
                  <a:spcPts val="2519"/>
                </a:lnSpc>
                <a:buAutoNum type="arabicPeriod"/>
              </a:pPr>
              <a:r>
                <a:rPr lang="en-US" sz="1799" b="1">
                  <a:solidFill>
                    <a:srgbClr val="000000"/>
                  </a:solidFill>
                  <a:latin typeface="Telegraf Bold"/>
                  <a:ea typeface="Telegraf Bold"/>
                  <a:cs typeface="Telegraf Bold"/>
                  <a:sym typeface="Telegraf Bold"/>
                </a:rPr>
                <a:t> Do sự sai lệch tư thế (ngồi học với bàn ghế không phù hợp với chiều cao của học sinh, mang cặp sách quá nặng về một bên tay, vai; chiếu sáng kém, bắt buộc học sinh phải cúi đầu khi đọc, viết hoặc học nghề); do các tư thế xấu (đi, đứng, ngồi không đúng tư thế); cường độ lao động không thích hợp với lứa tuổi, …</a:t>
              </a:r>
            </a:p>
            <a:p>
              <a:pPr marL="388618" lvl="1" indent="-194309" algn="l">
                <a:lnSpc>
                  <a:spcPts val="2519"/>
                </a:lnSpc>
                <a:buAutoNum type="arabicPeriod"/>
              </a:pPr>
              <a:r>
                <a:rPr lang="en-US" sz="1799" b="1">
                  <a:solidFill>
                    <a:srgbClr val="000000"/>
                  </a:solidFill>
                  <a:latin typeface="Telegraf Bold"/>
                  <a:ea typeface="Telegraf Bold"/>
                  <a:cs typeface="Telegraf Bold"/>
                  <a:sym typeface="Telegraf Bold"/>
                </a:rPr>
                <a:t> Có thể do trẻ mắc các bệnh liên quan đến cột sống, thể trạng học sinh kém do ít hoạt động thể thao, suy dinh dưỡng (còi xương) hoặc do ngồi, đi đứng quá sớm.</a:t>
              </a:r>
            </a:p>
          </p:txBody>
        </p:sp>
      </p:grpSp>
      <p:sp>
        <p:nvSpPr>
          <p:cNvPr id="6" name="Freeform 6"/>
          <p:cNvSpPr/>
          <p:nvPr/>
        </p:nvSpPr>
        <p:spPr>
          <a:xfrm>
            <a:off x="-629380" y="6194668"/>
            <a:ext cx="10732518" cy="2039178"/>
          </a:xfrm>
          <a:custGeom>
            <a:avLst/>
            <a:gdLst/>
            <a:ahLst/>
            <a:cxnLst/>
            <a:rect l="l" t="t" r="r" b="b"/>
            <a:pathLst>
              <a:path w="10732518" h="2039178">
                <a:moveTo>
                  <a:pt x="0" y="0"/>
                </a:moveTo>
                <a:lnTo>
                  <a:pt x="10732519" y="0"/>
                </a:lnTo>
                <a:lnTo>
                  <a:pt x="10732519" y="2039179"/>
                </a:lnTo>
                <a:lnTo>
                  <a:pt x="0" y="2039179"/>
                </a:lnTo>
                <a:lnTo>
                  <a:pt x="0" y="0"/>
                </a:lnTo>
                <a:close/>
              </a:path>
            </a:pathLst>
          </a:custGeom>
          <a:blipFill>
            <a:blip r:embed="rId4"/>
            <a:stretch>
              <a:fillRect/>
            </a:stretch>
          </a:blipFill>
        </p:spPr>
      </p:sp>
      <p:sp>
        <p:nvSpPr>
          <p:cNvPr id="7" name="Freeform 7"/>
          <p:cNvSpPr/>
          <p:nvPr/>
        </p:nvSpPr>
        <p:spPr>
          <a:xfrm>
            <a:off x="1809520" y="6407090"/>
            <a:ext cx="735257" cy="807168"/>
          </a:xfrm>
          <a:custGeom>
            <a:avLst/>
            <a:gdLst/>
            <a:ahLst/>
            <a:cxnLst/>
            <a:rect l="l" t="t" r="r" b="b"/>
            <a:pathLst>
              <a:path w="735257" h="807168">
                <a:moveTo>
                  <a:pt x="0" y="0"/>
                </a:moveTo>
                <a:lnTo>
                  <a:pt x="735256" y="0"/>
                </a:lnTo>
                <a:lnTo>
                  <a:pt x="735256" y="807168"/>
                </a:lnTo>
                <a:lnTo>
                  <a:pt x="0" y="8071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8502713" y="5755748"/>
            <a:ext cx="718647" cy="1458509"/>
          </a:xfrm>
          <a:custGeom>
            <a:avLst/>
            <a:gdLst/>
            <a:ahLst/>
            <a:cxnLst/>
            <a:rect l="l" t="t" r="r" b="b"/>
            <a:pathLst>
              <a:path w="718647" h="1458509">
                <a:moveTo>
                  <a:pt x="0" y="0"/>
                </a:moveTo>
                <a:lnTo>
                  <a:pt x="718647" y="0"/>
                </a:lnTo>
                <a:lnTo>
                  <a:pt x="718647" y="1458510"/>
                </a:lnTo>
                <a:lnTo>
                  <a:pt x="0" y="14585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a:off x="-142362" y="5997459"/>
            <a:ext cx="873882" cy="1216798"/>
          </a:xfrm>
          <a:custGeom>
            <a:avLst/>
            <a:gdLst/>
            <a:ahLst/>
            <a:cxnLst/>
            <a:rect l="l" t="t" r="r" b="b"/>
            <a:pathLst>
              <a:path w="873882" h="1216798">
                <a:moveTo>
                  <a:pt x="0" y="0"/>
                </a:moveTo>
                <a:lnTo>
                  <a:pt x="873882" y="0"/>
                </a:lnTo>
                <a:lnTo>
                  <a:pt x="873882" y="1216799"/>
                </a:lnTo>
                <a:lnTo>
                  <a:pt x="0" y="121679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0" name="Freeform 10"/>
          <p:cNvSpPr/>
          <p:nvPr/>
        </p:nvSpPr>
        <p:spPr>
          <a:xfrm>
            <a:off x="903514" y="5755748"/>
            <a:ext cx="734556" cy="1458509"/>
          </a:xfrm>
          <a:custGeom>
            <a:avLst/>
            <a:gdLst/>
            <a:ahLst/>
            <a:cxnLst/>
            <a:rect l="l" t="t" r="r" b="b"/>
            <a:pathLst>
              <a:path w="734556" h="1458509">
                <a:moveTo>
                  <a:pt x="0" y="0"/>
                </a:moveTo>
                <a:lnTo>
                  <a:pt x="734556" y="0"/>
                </a:lnTo>
                <a:lnTo>
                  <a:pt x="734556" y="1458510"/>
                </a:lnTo>
                <a:lnTo>
                  <a:pt x="0" y="145851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1" name="Freeform 11"/>
          <p:cNvSpPr/>
          <p:nvPr/>
        </p:nvSpPr>
        <p:spPr>
          <a:xfrm>
            <a:off x="6304714" y="5643250"/>
            <a:ext cx="1538199" cy="1644526"/>
          </a:xfrm>
          <a:custGeom>
            <a:avLst/>
            <a:gdLst/>
            <a:ahLst/>
            <a:cxnLst/>
            <a:rect l="l" t="t" r="r" b="b"/>
            <a:pathLst>
              <a:path w="1538199" h="1644526">
                <a:moveTo>
                  <a:pt x="0" y="0"/>
                </a:moveTo>
                <a:lnTo>
                  <a:pt x="1538199" y="0"/>
                </a:lnTo>
                <a:lnTo>
                  <a:pt x="1538199" y="1644526"/>
                </a:lnTo>
                <a:lnTo>
                  <a:pt x="0" y="1644526"/>
                </a:lnTo>
                <a:lnTo>
                  <a:pt x="0" y="0"/>
                </a:lnTo>
                <a:close/>
              </a:path>
            </a:pathLst>
          </a:custGeom>
          <a:blipFill>
            <a:blip r:embed="rId13"/>
            <a:stretch>
              <a:fillRect/>
            </a:stretch>
          </a:blipFill>
        </p:spPr>
      </p:sp>
      <p:sp>
        <p:nvSpPr>
          <p:cNvPr id="12" name="Freeform 12"/>
          <p:cNvSpPr/>
          <p:nvPr/>
        </p:nvSpPr>
        <p:spPr>
          <a:xfrm>
            <a:off x="3249485" y="5624398"/>
            <a:ext cx="2608973" cy="1565384"/>
          </a:xfrm>
          <a:custGeom>
            <a:avLst/>
            <a:gdLst/>
            <a:ahLst/>
            <a:cxnLst/>
            <a:rect l="l" t="t" r="r" b="b"/>
            <a:pathLst>
              <a:path w="2608973" h="1565384">
                <a:moveTo>
                  <a:pt x="0" y="0"/>
                </a:moveTo>
                <a:lnTo>
                  <a:pt x="2608972" y="0"/>
                </a:lnTo>
                <a:lnTo>
                  <a:pt x="2608972" y="1565383"/>
                </a:lnTo>
                <a:lnTo>
                  <a:pt x="0" y="1565383"/>
                </a:lnTo>
                <a:lnTo>
                  <a:pt x="0" y="0"/>
                </a:lnTo>
                <a:close/>
              </a:path>
            </a:pathLst>
          </a:custGeom>
          <a:blipFill>
            <a:blip r:embed="rId14"/>
            <a:stretch>
              <a:fillRect/>
            </a:stretch>
          </a:blipFill>
        </p:spPr>
      </p:sp>
      <p:sp>
        <p:nvSpPr>
          <p:cNvPr id="13" name="TextBox 13"/>
          <p:cNvSpPr txBox="1"/>
          <p:nvPr/>
        </p:nvSpPr>
        <p:spPr>
          <a:xfrm>
            <a:off x="433995" y="367517"/>
            <a:ext cx="7408918" cy="479726"/>
          </a:xfrm>
          <a:prstGeom prst="rect">
            <a:avLst/>
          </a:prstGeom>
        </p:spPr>
        <p:txBody>
          <a:bodyPr lIns="0" tIns="0" rIns="0" bIns="0" rtlCol="0" anchor="t">
            <a:spAutoFit/>
          </a:bodyPr>
          <a:lstStyle/>
          <a:p>
            <a:pPr marL="0" lvl="0" indent="0" algn="l">
              <a:lnSpc>
                <a:spcPts val="3544"/>
              </a:lnSpc>
            </a:pPr>
            <a:r>
              <a:rPr lang="en-US" sz="2726" b="1">
                <a:solidFill>
                  <a:srgbClr val="000000"/>
                </a:solidFill>
                <a:latin typeface="Telegraf Bold"/>
                <a:ea typeface="Telegraf Bold"/>
                <a:cs typeface="Telegraf Bold"/>
                <a:sym typeface="Telegraf Bold"/>
              </a:rPr>
              <a:t>NGUYÊN NHÂN  “CONG VẸO CỘT SỐNG”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BEB"/>
        </a:solidFill>
        <a:effectLst/>
      </p:bgPr>
    </p:bg>
    <p:spTree>
      <p:nvGrpSpPr>
        <p:cNvPr id="1" name=""/>
        <p:cNvGrpSpPr/>
        <p:nvPr/>
      </p:nvGrpSpPr>
      <p:grpSpPr>
        <a:xfrm>
          <a:off x="0" y="0"/>
          <a:ext cx="0" cy="0"/>
          <a:chOff x="0" y="0"/>
          <a:chExt cx="0" cy="0"/>
        </a:xfrm>
      </p:grpSpPr>
      <p:sp>
        <p:nvSpPr>
          <p:cNvPr id="2" name="Freeform 2"/>
          <p:cNvSpPr/>
          <p:nvPr/>
        </p:nvSpPr>
        <p:spPr>
          <a:xfrm>
            <a:off x="-272410" y="-366631"/>
            <a:ext cx="10038325" cy="8085538"/>
          </a:xfrm>
          <a:custGeom>
            <a:avLst/>
            <a:gdLst/>
            <a:ahLst/>
            <a:cxnLst/>
            <a:rect l="l" t="t" r="r" b="b"/>
            <a:pathLst>
              <a:path w="10038325" h="8085538">
                <a:moveTo>
                  <a:pt x="0" y="0"/>
                </a:moveTo>
                <a:lnTo>
                  <a:pt x="10038325" y="0"/>
                </a:lnTo>
                <a:lnTo>
                  <a:pt x="10038325" y="8085538"/>
                </a:lnTo>
                <a:lnTo>
                  <a:pt x="0" y="8085538"/>
                </a:lnTo>
                <a:lnTo>
                  <a:pt x="0" y="0"/>
                </a:lnTo>
                <a:close/>
              </a:path>
            </a:pathLst>
          </a:custGeom>
          <a:blipFill>
            <a:blip r:embed="rId2">
              <a:alphaModFix amt="64000"/>
              <a:extLst>
                <a:ext uri="{96DAC541-7B7A-43D3-8B79-37D633B846F1}">
                  <asvg:svgBlip xmlns:asvg="http://schemas.microsoft.com/office/drawing/2016/SVG/main" r:embed="rId3"/>
                </a:ext>
              </a:extLst>
            </a:blip>
            <a:stretch>
              <a:fillRect b="-24151"/>
            </a:stretch>
          </a:blipFill>
        </p:spPr>
      </p:sp>
      <p:sp>
        <p:nvSpPr>
          <p:cNvPr id="3" name="Freeform 3"/>
          <p:cNvSpPr/>
          <p:nvPr/>
        </p:nvSpPr>
        <p:spPr>
          <a:xfrm>
            <a:off x="-489459" y="6165065"/>
            <a:ext cx="10732518" cy="2039178"/>
          </a:xfrm>
          <a:custGeom>
            <a:avLst/>
            <a:gdLst/>
            <a:ahLst/>
            <a:cxnLst/>
            <a:rect l="l" t="t" r="r" b="b"/>
            <a:pathLst>
              <a:path w="10732518" h="2039178">
                <a:moveTo>
                  <a:pt x="0" y="0"/>
                </a:moveTo>
                <a:lnTo>
                  <a:pt x="10732518" y="0"/>
                </a:lnTo>
                <a:lnTo>
                  <a:pt x="10732518" y="2039178"/>
                </a:lnTo>
                <a:lnTo>
                  <a:pt x="0" y="2039178"/>
                </a:lnTo>
                <a:lnTo>
                  <a:pt x="0" y="0"/>
                </a:lnTo>
                <a:close/>
              </a:path>
            </a:pathLst>
          </a:custGeom>
          <a:blipFill>
            <a:blip r:embed="rId4"/>
            <a:stretch>
              <a:fillRect/>
            </a:stretch>
          </a:blipFill>
        </p:spPr>
      </p:sp>
      <p:sp>
        <p:nvSpPr>
          <p:cNvPr id="4" name="Freeform 4"/>
          <p:cNvSpPr/>
          <p:nvPr/>
        </p:nvSpPr>
        <p:spPr>
          <a:xfrm flipH="1">
            <a:off x="338909" y="5302867"/>
            <a:ext cx="1513867" cy="4163135"/>
          </a:xfrm>
          <a:custGeom>
            <a:avLst/>
            <a:gdLst/>
            <a:ahLst/>
            <a:cxnLst/>
            <a:rect l="l" t="t" r="r" b="b"/>
            <a:pathLst>
              <a:path w="1513867" h="4163135">
                <a:moveTo>
                  <a:pt x="1513867" y="0"/>
                </a:moveTo>
                <a:lnTo>
                  <a:pt x="0" y="0"/>
                </a:lnTo>
                <a:lnTo>
                  <a:pt x="0" y="4163134"/>
                </a:lnTo>
                <a:lnTo>
                  <a:pt x="1513867" y="4163134"/>
                </a:lnTo>
                <a:lnTo>
                  <a:pt x="1513867"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0" y="6442026"/>
            <a:ext cx="338909" cy="742628"/>
          </a:xfrm>
          <a:custGeom>
            <a:avLst/>
            <a:gdLst/>
            <a:ahLst/>
            <a:cxnLst/>
            <a:rect l="l" t="t" r="r" b="b"/>
            <a:pathLst>
              <a:path w="338909" h="742628">
                <a:moveTo>
                  <a:pt x="0" y="0"/>
                </a:moveTo>
                <a:lnTo>
                  <a:pt x="338909" y="0"/>
                </a:lnTo>
                <a:lnTo>
                  <a:pt x="338909" y="742628"/>
                </a:lnTo>
                <a:lnTo>
                  <a:pt x="0" y="74262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TextBox 6"/>
          <p:cNvSpPr txBox="1"/>
          <p:nvPr/>
        </p:nvSpPr>
        <p:spPr>
          <a:xfrm>
            <a:off x="1173993" y="173135"/>
            <a:ext cx="6996130" cy="1348496"/>
          </a:xfrm>
          <a:prstGeom prst="rect">
            <a:avLst/>
          </a:prstGeom>
        </p:spPr>
        <p:txBody>
          <a:bodyPr lIns="0" tIns="0" rIns="0" bIns="0" rtlCol="0" anchor="t">
            <a:spAutoFit/>
          </a:bodyPr>
          <a:lstStyle/>
          <a:p>
            <a:pPr marL="0" lvl="0" indent="0" algn="ctr">
              <a:lnSpc>
                <a:spcPts val="5126"/>
              </a:lnSpc>
            </a:pPr>
            <a:r>
              <a:rPr lang="en-US" sz="4307" b="1">
                <a:solidFill>
                  <a:srgbClr val="000000"/>
                </a:solidFill>
                <a:latin typeface="Telegraf Bold"/>
                <a:ea typeface="Telegraf Bold"/>
                <a:cs typeface="Telegraf Bold"/>
                <a:sym typeface="Telegraf Bold"/>
              </a:rPr>
              <a:t>DẤU HIỆU NHẬN BIẾT “CONG VẸO CỘT SỐNG</a:t>
            </a:r>
            <a:r>
              <a:rPr lang="en-US" sz="4307">
                <a:solidFill>
                  <a:srgbClr val="000000"/>
                </a:solidFill>
                <a:latin typeface="Telegraf"/>
                <a:ea typeface="Telegraf"/>
                <a:cs typeface="Telegraf"/>
                <a:sym typeface="Telegraf"/>
              </a:rPr>
              <a:t>”</a:t>
            </a:r>
          </a:p>
        </p:txBody>
      </p:sp>
      <p:sp>
        <p:nvSpPr>
          <p:cNvPr id="7" name="Freeform 7"/>
          <p:cNvSpPr/>
          <p:nvPr/>
        </p:nvSpPr>
        <p:spPr>
          <a:xfrm rot="1643116">
            <a:off x="7341567" y="257958"/>
            <a:ext cx="2951990" cy="638703"/>
          </a:xfrm>
          <a:custGeom>
            <a:avLst/>
            <a:gdLst/>
            <a:ahLst/>
            <a:cxnLst/>
            <a:rect l="l" t="t" r="r" b="b"/>
            <a:pathLst>
              <a:path w="2951990" h="638703">
                <a:moveTo>
                  <a:pt x="0" y="0"/>
                </a:moveTo>
                <a:lnTo>
                  <a:pt x="2951990" y="0"/>
                </a:lnTo>
                <a:lnTo>
                  <a:pt x="2951990" y="638703"/>
                </a:lnTo>
                <a:lnTo>
                  <a:pt x="0" y="63870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8" name="Freeform 8"/>
          <p:cNvSpPr/>
          <p:nvPr/>
        </p:nvSpPr>
        <p:spPr>
          <a:xfrm rot="-2154928">
            <a:off x="-834348" y="95994"/>
            <a:ext cx="2951990" cy="638703"/>
          </a:xfrm>
          <a:custGeom>
            <a:avLst/>
            <a:gdLst/>
            <a:ahLst/>
            <a:cxnLst/>
            <a:rect l="l" t="t" r="r" b="b"/>
            <a:pathLst>
              <a:path w="2951990" h="638703">
                <a:moveTo>
                  <a:pt x="0" y="0"/>
                </a:moveTo>
                <a:lnTo>
                  <a:pt x="2951990" y="0"/>
                </a:lnTo>
                <a:lnTo>
                  <a:pt x="2951990" y="638703"/>
                </a:lnTo>
                <a:lnTo>
                  <a:pt x="0" y="63870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9" name="Freeform 9"/>
          <p:cNvSpPr/>
          <p:nvPr/>
        </p:nvSpPr>
        <p:spPr>
          <a:xfrm>
            <a:off x="641647" y="871196"/>
            <a:ext cx="461922" cy="599599"/>
          </a:xfrm>
          <a:custGeom>
            <a:avLst/>
            <a:gdLst/>
            <a:ahLst/>
            <a:cxnLst/>
            <a:rect l="l" t="t" r="r" b="b"/>
            <a:pathLst>
              <a:path w="461922" h="599599">
                <a:moveTo>
                  <a:pt x="0" y="0"/>
                </a:moveTo>
                <a:lnTo>
                  <a:pt x="461922" y="0"/>
                </a:lnTo>
                <a:lnTo>
                  <a:pt x="461922" y="599599"/>
                </a:lnTo>
                <a:lnTo>
                  <a:pt x="0" y="59959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0" name="TextBox 10"/>
          <p:cNvSpPr txBox="1"/>
          <p:nvPr/>
        </p:nvSpPr>
        <p:spPr>
          <a:xfrm>
            <a:off x="641647" y="1716796"/>
            <a:ext cx="8920775" cy="3586071"/>
          </a:xfrm>
          <a:prstGeom prst="rect">
            <a:avLst/>
          </a:prstGeom>
        </p:spPr>
        <p:txBody>
          <a:bodyPr lIns="0" tIns="0" rIns="0" bIns="0" rtlCol="0" anchor="t">
            <a:spAutoFit/>
          </a:bodyPr>
          <a:lstStyle/>
          <a:p>
            <a:pPr algn="just">
              <a:lnSpc>
                <a:spcPts val="3172"/>
              </a:lnSpc>
            </a:pPr>
            <a:r>
              <a:rPr lang="en-US" sz="2265">
                <a:solidFill>
                  <a:srgbClr val="000000"/>
                </a:solidFill>
                <a:latin typeface="Poppins"/>
                <a:ea typeface="Poppins"/>
                <a:cs typeface="Poppins"/>
                <a:sym typeface="Poppins"/>
              </a:rPr>
              <a:t>Khi cột sống bị cong vẹo, sẽ có một số dấu hiệu nhận biết như:</a:t>
            </a:r>
          </a:p>
          <a:p>
            <a:pPr algn="just">
              <a:lnSpc>
                <a:spcPts val="3172"/>
              </a:lnSpc>
            </a:pPr>
            <a:r>
              <a:rPr lang="en-US" sz="2265">
                <a:solidFill>
                  <a:srgbClr val="000000"/>
                </a:solidFill>
                <a:latin typeface="Poppins"/>
                <a:ea typeface="Poppins"/>
                <a:cs typeface="Poppins"/>
                <a:sym typeface="Poppins"/>
              </a:rPr>
              <a:t> - Thay đổi đường cong sinh lý của cột sống, hai vai mất cân đối, không đều, bên cao bên thấp; xương bả vai nhô ra. </a:t>
            </a:r>
          </a:p>
          <a:p>
            <a:pPr algn="just">
              <a:lnSpc>
                <a:spcPts val="3172"/>
              </a:lnSpc>
            </a:pPr>
            <a:r>
              <a:rPr lang="en-US" sz="2265">
                <a:solidFill>
                  <a:srgbClr val="000000"/>
                </a:solidFill>
                <a:latin typeface="Poppins"/>
                <a:ea typeface="Poppins"/>
                <a:cs typeface="Poppins"/>
                <a:sym typeface="Poppins"/>
              </a:rPr>
              <a:t> - Ngoài ra có thể thấy ụ lồi trên lưng do cột sống bị xoáy vặn, xương sườn lồi lên. Cột sống có thể bị gù, đặc biệt ở vùng lưng, thắt lưng, thường gù cong đều khiến đầu có xu hướng nhô ra trước. Nếu bị ưỡn, cột sống vùng thắt lưng cong ra phía trước, vai so lại. </a:t>
            </a:r>
          </a:p>
          <a:p>
            <a:pPr marL="0" lvl="0" indent="0" algn="just">
              <a:lnSpc>
                <a:spcPts val="3461"/>
              </a:lnSpc>
              <a:spcBef>
                <a:spcPct val="0"/>
              </a:spcBef>
            </a:pPr>
            <a:endParaRPr lang="en-US" sz="2265">
              <a:solidFill>
                <a:srgbClr val="000000"/>
              </a:solidFill>
              <a:latin typeface="Poppins"/>
              <a:ea typeface="Poppins"/>
              <a:cs typeface="Poppins"/>
              <a:sym typeface="Poppins"/>
            </a:endParaRPr>
          </a:p>
        </p:txBody>
      </p:sp>
      <p:sp>
        <p:nvSpPr>
          <p:cNvPr id="11" name="Freeform 11"/>
          <p:cNvSpPr/>
          <p:nvPr/>
        </p:nvSpPr>
        <p:spPr>
          <a:xfrm flipH="1">
            <a:off x="7995639" y="644707"/>
            <a:ext cx="348967" cy="452978"/>
          </a:xfrm>
          <a:custGeom>
            <a:avLst/>
            <a:gdLst/>
            <a:ahLst/>
            <a:cxnLst/>
            <a:rect l="l" t="t" r="r" b="b"/>
            <a:pathLst>
              <a:path w="348967" h="452978">
                <a:moveTo>
                  <a:pt x="348967" y="0"/>
                </a:moveTo>
                <a:lnTo>
                  <a:pt x="0" y="0"/>
                </a:lnTo>
                <a:lnTo>
                  <a:pt x="0" y="452978"/>
                </a:lnTo>
                <a:lnTo>
                  <a:pt x="348967" y="452978"/>
                </a:lnTo>
                <a:lnTo>
                  <a:pt x="348967"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a:off x="4746753" y="4733528"/>
            <a:ext cx="4275327" cy="2394183"/>
          </a:xfrm>
          <a:custGeom>
            <a:avLst/>
            <a:gdLst/>
            <a:ahLst/>
            <a:cxnLst/>
            <a:rect l="l" t="t" r="r" b="b"/>
            <a:pathLst>
              <a:path w="4275327" h="2394183">
                <a:moveTo>
                  <a:pt x="0" y="0"/>
                </a:moveTo>
                <a:lnTo>
                  <a:pt x="4275327" y="0"/>
                </a:lnTo>
                <a:lnTo>
                  <a:pt x="4275327" y="2394183"/>
                </a:lnTo>
                <a:lnTo>
                  <a:pt x="0" y="2394183"/>
                </a:lnTo>
                <a:lnTo>
                  <a:pt x="0" y="0"/>
                </a:lnTo>
                <a:close/>
              </a:path>
            </a:pathLst>
          </a:custGeom>
          <a:blipFill>
            <a:blip r:embed="rId13"/>
            <a:stretch>
              <a:fillRect/>
            </a:stretch>
          </a:blipFill>
        </p:spPr>
      </p:sp>
      <p:sp>
        <p:nvSpPr>
          <p:cNvPr id="13" name="Freeform 13"/>
          <p:cNvSpPr/>
          <p:nvPr/>
        </p:nvSpPr>
        <p:spPr>
          <a:xfrm>
            <a:off x="2514952" y="4733528"/>
            <a:ext cx="1837295" cy="2361806"/>
          </a:xfrm>
          <a:custGeom>
            <a:avLst/>
            <a:gdLst/>
            <a:ahLst/>
            <a:cxnLst/>
            <a:rect l="l" t="t" r="r" b="b"/>
            <a:pathLst>
              <a:path w="1837295" h="2361806">
                <a:moveTo>
                  <a:pt x="0" y="0"/>
                </a:moveTo>
                <a:lnTo>
                  <a:pt x="1837294" y="0"/>
                </a:lnTo>
                <a:lnTo>
                  <a:pt x="1837294" y="2361806"/>
                </a:lnTo>
                <a:lnTo>
                  <a:pt x="0" y="2361806"/>
                </a:lnTo>
                <a:lnTo>
                  <a:pt x="0" y="0"/>
                </a:lnTo>
                <a:close/>
              </a:path>
            </a:pathLst>
          </a:custGeom>
          <a:blipFill>
            <a:blip r:embed="rId14"/>
            <a:stretch>
              <a:fillRect l="-156160" t="-9559" r="-14211"/>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BEB"/>
        </a:solidFill>
        <a:effectLst/>
      </p:bgPr>
    </p:bg>
    <p:spTree>
      <p:nvGrpSpPr>
        <p:cNvPr id="1" name=""/>
        <p:cNvGrpSpPr/>
        <p:nvPr/>
      </p:nvGrpSpPr>
      <p:grpSpPr>
        <a:xfrm>
          <a:off x="0" y="0"/>
          <a:ext cx="0" cy="0"/>
          <a:chOff x="0" y="0"/>
          <a:chExt cx="0" cy="0"/>
        </a:xfrm>
      </p:grpSpPr>
      <p:sp>
        <p:nvSpPr>
          <p:cNvPr id="2" name="Freeform 2"/>
          <p:cNvSpPr/>
          <p:nvPr/>
        </p:nvSpPr>
        <p:spPr>
          <a:xfrm>
            <a:off x="-142362" y="-225263"/>
            <a:ext cx="10038325" cy="8085538"/>
          </a:xfrm>
          <a:custGeom>
            <a:avLst/>
            <a:gdLst/>
            <a:ahLst/>
            <a:cxnLst/>
            <a:rect l="l" t="t" r="r" b="b"/>
            <a:pathLst>
              <a:path w="10038325" h="8085538">
                <a:moveTo>
                  <a:pt x="0" y="0"/>
                </a:moveTo>
                <a:lnTo>
                  <a:pt x="10038324" y="0"/>
                </a:lnTo>
                <a:lnTo>
                  <a:pt x="10038324" y="8085538"/>
                </a:lnTo>
                <a:lnTo>
                  <a:pt x="0" y="8085538"/>
                </a:lnTo>
                <a:lnTo>
                  <a:pt x="0" y="0"/>
                </a:lnTo>
                <a:close/>
              </a:path>
            </a:pathLst>
          </a:custGeom>
          <a:blipFill>
            <a:blip r:embed="rId2">
              <a:alphaModFix amt="64000"/>
              <a:extLst>
                <a:ext uri="{96DAC541-7B7A-43D3-8B79-37D633B846F1}">
                  <asvg:svgBlip xmlns:asvg="http://schemas.microsoft.com/office/drawing/2016/SVG/main" r:embed="rId3"/>
                </a:ext>
              </a:extLst>
            </a:blip>
            <a:stretch>
              <a:fillRect b="-24151"/>
            </a:stretch>
          </a:blipFill>
        </p:spPr>
      </p:sp>
      <p:grpSp>
        <p:nvGrpSpPr>
          <p:cNvPr id="3" name="Group 3"/>
          <p:cNvGrpSpPr/>
          <p:nvPr/>
        </p:nvGrpSpPr>
        <p:grpSpPr>
          <a:xfrm>
            <a:off x="279303" y="1977550"/>
            <a:ext cx="6487019" cy="4154106"/>
            <a:chOff x="0" y="0"/>
            <a:chExt cx="2699374" cy="1728604"/>
          </a:xfrm>
        </p:grpSpPr>
        <p:sp>
          <p:nvSpPr>
            <p:cNvPr id="4" name="Freeform 4"/>
            <p:cNvSpPr/>
            <p:nvPr/>
          </p:nvSpPr>
          <p:spPr>
            <a:xfrm>
              <a:off x="0" y="0"/>
              <a:ext cx="2699374" cy="1728604"/>
            </a:xfrm>
            <a:custGeom>
              <a:avLst/>
              <a:gdLst/>
              <a:ahLst/>
              <a:cxnLst/>
              <a:rect l="l" t="t" r="r" b="b"/>
              <a:pathLst>
                <a:path w="2699374" h="1728604">
                  <a:moveTo>
                    <a:pt x="28643" y="0"/>
                  </a:moveTo>
                  <a:lnTo>
                    <a:pt x="2670732" y="0"/>
                  </a:lnTo>
                  <a:cubicBezTo>
                    <a:pt x="2686551" y="0"/>
                    <a:pt x="2699374" y="12824"/>
                    <a:pt x="2699374" y="28643"/>
                  </a:cubicBezTo>
                  <a:lnTo>
                    <a:pt x="2699374" y="1699961"/>
                  </a:lnTo>
                  <a:cubicBezTo>
                    <a:pt x="2699374" y="1715780"/>
                    <a:pt x="2686551" y="1728604"/>
                    <a:pt x="2670732" y="1728604"/>
                  </a:cubicBezTo>
                  <a:lnTo>
                    <a:pt x="28643" y="1728604"/>
                  </a:lnTo>
                  <a:cubicBezTo>
                    <a:pt x="12824" y="1728604"/>
                    <a:pt x="0" y="1715780"/>
                    <a:pt x="0" y="1699961"/>
                  </a:cubicBezTo>
                  <a:lnTo>
                    <a:pt x="0" y="28643"/>
                  </a:lnTo>
                  <a:cubicBezTo>
                    <a:pt x="0" y="12824"/>
                    <a:pt x="12824" y="0"/>
                    <a:pt x="28643" y="0"/>
                  </a:cubicBezTo>
                  <a:close/>
                </a:path>
              </a:pathLst>
            </a:custGeom>
            <a:solidFill>
              <a:srgbClr val="FFA849"/>
            </a:solidFill>
          </p:spPr>
        </p:sp>
        <p:sp>
          <p:nvSpPr>
            <p:cNvPr id="5" name="TextBox 5"/>
            <p:cNvSpPr txBox="1"/>
            <p:nvPr/>
          </p:nvSpPr>
          <p:spPr>
            <a:xfrm>
              <a:off x="0" y="-66675"/>
              <a:ext cx="2699374" cy="1795279"/>
            </a:xfrm>
            <a:prstGeom prst="rect">
              <a:avLst/>
            </a:prstGeom>
          </p:spPr>
          <p:txBody>
            <a:bodyPr lIns="50800" tIns="50800" rIns="50800" bIns="50800" rtlCol="0" anchor="ctr"/>
            <a:lstStyle/>
            <a:p>
              <a:pPr algn="l">
                <a:lnSpc>
                  <a:spcPts val="2659"/>
                </a:lnSpc>
              </a:pPr>
              <a:r>
                <a:rPr lang="en-US" sz="1899" b="1">
                  <a:solidFill>
                    <a:srgbClr val="000000"/>
                  </a:solidFill>
                  <a:latin typeface="Telegraf Bold"/>
                  <a:ea typeface="Telegraf Bold"/>
                  <a:cs typeface="Telegraf Bold"/>
                  <a:sym typeface="Telegraf Bold"/>
                </a:rPr>
                <a:t> - Tạo cho trẻ tư thế ngồi học ngay ngắn</a:t>
              </a:r>
            </a:p>
            <a:p>
              <a:pPr algn="l">
                <a:lnSpc>
                  <a:spcPts val="2659"/>
                </a:lnSpc>
              </a:pPr>
              <a:r>
                <a:rPr lang="en-US" sz="1899" b="1">
                  <a:solidFill>
                    <a:srgbClr val="000000"/>
                  </a:solidFill>
                  <a:latin typeface="Telegraf Bold"/>
                  <a:ea typeface="Telegraf Bold"/>
                  <a:cs typeface="Telegraf Bold"/>
                  <a:sym typeface="Telegraf Bold"/>
                </a:rPr>
                <a:t> - Không mang cặp quá nặng, trọng lượng cặp sách không nên vượt quá 10% trọng lượng cơ thể. Không nên xách cặp hoặc đeo cặp một bên vai mà phải đeo cặp trên hai vai.</a:t>
              </a:r>
            </a:p>
            <a:p>
              <a:pPr algn="l">
                <a:lnSpc>
                  <a:spcPts val="2659"/>
                </a:lnSpc>
              </a:pPr>
              <a:r>
                <a:rPr lang="en-US" sz="1899" b="1">
                  <a:solidFill>
                    <a:srgbClr val="000000"/>
                  </a:solidFill>
                  <a:latin typeface="Telegraf Bold"/>
                  <a:ea typeface="Telegraf Bold"/>
                  <a:cs typeface="Telegraf Bold"/>
                  <a:sym typeface="Telegraf Bold"/>
                </a:rPr>
                <a:t> - Cần được khám cột sống định kỳ nhằm phát hiện sớm bệnh cong Vẹo cột sống, được tiêm chủng đầy đủ để phòng các bệnh lao, bại liệt…</a:t>
              </a:r>
            </a:p>
            <a:p>
              <a:pPr algn="l">
                <a:lnSpc>
                  <a:spcPts val="2659"/>
                </a:lnSpc>
              </a:pPr>
              <a:r>
                <a:rPr lang="en-US" sz="1899" b="1">
                  <a:solidFill>
                    <a:srgbClr val="000000"/>
                  </a:solidFill>
                  <a:latin typeface="Telegraf Bold"/>
                  <a:ea typeface="Telegraf Bold"/>
                  <a:cs typeface="Telegraf Bold"/>
                  <a:sym typeface="Telegraf Bold"/>
                </a:rPr>
                <a:t> - Đảm bảo chế độ dinh dưỡng hợp lý, đa dạng về giá trị dinh dưỡng của mỗi bữa ăn, đặc biệt các thực phẩm có nhiều canxi và vitamin D</a:t>
              </a:r>
            </a:p>
          </p:txBody>
        </p:sp>
      </p:grpSp>
      <p:sp>
        <p:nvSpPr>
          <p:cNvPr id="6" name="Freeform 6"/>
          <p:cNvSpPr/>
          <p:nvPr/>
        </p:nvSpPr>
        <p:spPr>
          <a:xfrm>
            <a:off x="-402082" y="6131656"/>
            <a:ext cx="10732518" cy="2039178"/>
          </a:xfrm>
          <a:custGeom>
            <a:avLst/>
            <a:gdLst/>
            <a:ahLst/>
            <a:cxnLst/>
            <a:rect l="l" t="t" r="r" b="b"/>
            <a:pathLst>
              <a:path w="10732518" h="2039178">
                <a:moveTo>
                  <a:pt x="0" y="0"/>
                </a:moveTo>
                <a:lnTo>
                  <a:pt x="10732518" y="0"/>
                </a:lnTo>
                <a:lnTo>
                  <a:pt x="10732518" y="2039179"/>
                </a:lnTo>
                <a:lnTo>
                  <a:pt x="0" y="2039179"/>
                </a:lnTo>
                <a:lnTo>
                  <a:pt x="0" y="0"/>
                </a:lnTo>
                <a:close/>
              </a:path>
            </a:pathLst>
          </a:custGeom>
          <a:blipFill>
            <a:blip r:embed="rId4"/>
            <a:stretch>
              <a:fillRect/>
            </a:stretch>
          </a:blipFill>
        </p:spPr>
      </p:sp>
      <p:sp>
        <p:nvSpPr>
          <p:cNvPr id="7" name="Freeform 7"/>
          <p:cNvSpPr/>
          <p:nvPr/>
        </p:nvSpPr>
        <p:spPr>
          <a:xfrm flipH="1">
            <a:off x="214734" y="108001"/>
            <a:ext cx="1008924" cy="1014457"/>
          </a:xfrm>
          <a:custGeom>
            <a:avLst/>
            <a:gdLst/>
            <a:ahLst/>
            <a:cxnLst/>
            <a:rect l="l" t="t" r="r" b="b"/>
            <a:pathLst>
              <a:path w="1008924" h="1014457">
                <a:moveTo>
                  <a:pt x="1008924" y="0"/>
                </a:moveTo>
                <a:lnTo>
                  <a:pt x="0" y="0"/>
                </a:lnTo>
                <a:lnTo>
                  <a:pt x="0" y="1014457"/>
                </a:lnTo>
                <a:lnTo>
                  <a:pt x="1008924" y="1014457"/>
                </a:lnTo>
                <a:lnTo>
                  <a:pt x="1008924"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8361428" y="193962"/>
            <a:ext cx="998535" cy="1298331"/>
          </a:xfrm>
          <a:custGeom>
            <a:avLst/>
            <a:gdLst/>
            <a:ahLst/>
            <a:cxnLst/>
            <a:rect l="l" t="t" r="r" b="b"/>
            <a:pathLst>
              <a:path w="998535" h="1298331">
                <a:moveTo>
                  <a:pt x="0" y="0"/>
                </a:moveTo>
                <a:lnTo>
                  <a:pt x="998535" y="0"/>
                </a:lnTo>
                <a:lnTo>
                  <a:pt x="998535" y="1298331"/>
                </a:lnTo>
                <a:lnTo>
                  <a:pt x="0" y="129833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a:off x="1496967" y="1122458"/>
            <a:ext cx="569830" cy="739670"/>
          </a:xfrm>
          <a:custGeom>
            <a:avLst/>
            <a:gdLst/>
            <a:ahLst/>
            <a:cxnLst/>
            <a:rect l="l" t="t" r="r" b="b"/>
            <a:pathLst>
              <a:path w="569830" h="739670">
                <a:moveTo>
                  <a:pt x="0" y="0"/>
                </a:moveTo>
                <a:lnTo>
                  <a:pt x="569831" y="0"/>
                </a:lnTo>
                <a:lnTo>
                  <a:pt x="569831" y="739670"/>
                </a:lnTo>
                <a:lnTo>
                  <a:pt x="0" y="73967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0" name="Freeform 10"/>
          <p:cNvSpPr/>
          <p:nvPr/>
        </p:nvSpPr>
        <p:spPr>
          <a:xfrm flipH="1">
            <a:off x="7292366" y="1079023"/>
            <a:ext cx="529293" cy="687050"/>
          </a:xfrm>
          <a:custGeom>
            <a:avLst/>
            <a:gdLst/>
            <a:ahLst/>
            <a:cxnLst/>
            <a:rect l="l" t="t" r="r" b="b"/>
            <a:pathLst>
              <a:path w="529293" h="687050">
                <a:moveTo>
                  <a:pt x="529293" y="0"/>
                </a:moveTo>
                <a:lnTo>
                  <a:pt x="0" y="0"/>
                </a:lnTo>
                <a:lnTo>
                  <a:pt x="0" y="687050"/>
                </a:lnTo>
                <a:lnTo>
                  <a:pt x="529293" y="687050"/>
                </a:lnTo>
                <a:lnTo>
                  <a:pt x="529293"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Freeform 11"/>
          <p:cNvSpPr/>
          <p:nvPr/>
        </p:nvSpPr>
        <p:spPr>
          <a:xfrm>
            <a:off x="6981756" y="1977550"/>
            <a:ext cx="2506893" cy="2394309"/>
          </a:xfrm>
          <a:custGeom>
            <a:avLst/>
            <a:gdLst/>
            <a:ahLst/>
            <a:cxnLst/>
            <a:rect l="l" t="t" r="r" b="b"/>
            <a:pathLst>
              <a:path w="2506893" h="2394309">
                <a:moveTo>
                  <a:pt x="0" y="0"/>
                </a:moveTo>
                <a:lnTo>
                  <a:pt x="2506893" y="0"/>
                </a:lnTo>
                <a:lnTo>
                  <a:pt x="2506893" y="2394309"/>
                </a:lnTo>
                <a:lnTo>
                  <a:pt x="0" y="2394309"/>
                </a:lnTo>
                <a:lnTo>
                  <a:pt x="0" y="0"/>
                </a:lnTo>
                <a:close/>
              </a:path>
            </a:pathLst>
          </a:custGeom>
          <a:blipFill>
            <a:blip r:embed="rId11"/>
            <a:stretch>
              <a:fillRect l="-14786" t="-716" r="-13636"/>
            </a:stretch>
          </a:blipFill>
        </p:spPr>
      </p:sp>
      <p:sp>
        <p:nvSpPr>
          <p:cNvPr id="12" name="Freeform 12"/>
          <p:cNvSpPr/>
          <p:nvPr/>
        </p:nvSpPr>
        <p:spPr>
          <a:xfrm>
            <a:off x="6981756" y="4499881"/>
            <a:ext cx="2552255" cy="1503754"/>
          </a:xfrm>
          <a:custGeom>
            <a:avLst/>
            <a:gdLst/>
            <a:ahLst/>
            <a:cxnLst/>
            <a:rect l="l" t="t" r="r" b="b"/>
            <a:pathLst>
              <a:path w="2552255" h="1503754">
                <a:moveTo>
                  <a:pt x="0" y="0"/>
                </a:moveTo>
                <a:lnTo>
                  <a:pt x="2552255" y="0"/>
                </a:lnTo>
                <a:lnTo>
                  <a:pt x="2552255" y="1503754"/>
                </a:lnTo>
                <a:lnTo>
                  <a:pt x="0" y="1503754"/>
                </a:lnTo>
                <a:lnTo>
                  <a:pt x="0" y="0"/>
                </a:lnTo>
                <a:close/>
              </a:path>
            </a:pathLst>
          </a:custGeom>
          <a:blipFill>
            <a:blip r:embed="rId12"/>
            <a:stretch>
              <a:fillRect l="-8068" r="-10663" b="-5959"/>
            </a:stretch>
          </a:blipFill>
        </p:spPr>
      </p:sp>
      <p:sp>
        <p:nvSpPr>
          <p:cNvPr id="13" name="TextBox 13"/>
          <p:cNvSpPr txBox="1"/>
          <p:nvPr/>
        </p:nvSpPr>
        <p:spPr>
          <a:xfrm>
            <a:off x="1349831" y="557893"/>
            <a:ext cx="6571407" cy="1419657"/>
          </a:xfrm>
          <a:prstGeom prst="rect">
            <a:avLst/>
          </a:prstGeom>
        </p:spPr>
        <p:txBody>
          <a:bodyPr lIns="0" tIns="0" rIns="0" bIns="0" rtlCol="0" anchor="t">
            <a:spAutoFit/>
          </a:bodyPr>
          <a:lstStyle/>
          <a:p>
            <a:pPr marL="0" lvl="0" indent="0" algn="ctr">
              <a:lnSpc>
                <a:spcPts val="5254"/>
              </a:lnSpc>
              <a:spcBef>
                <a:spcPct val="0"/>
              </a:spcBef>
            </a:pPr>
            <a:r>
              <a:rPr lang="en-US" sz="5417">
                <a:solidFill>
                  <a:srgbClr val="000000"/>
                </a:solidFill>
                <a:latin typeface="Telegraf"/>
                <a:ea typeface="Telegraf"/>
                <a:cs typeface="Telegraf"/>
                <a:sym typeface="Telegraf"/>
              </a:rPr>
              <a:t>CÁC BIỆN PHÁP PHÒNG NGỪA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BEB"/>
        </a:solidFill>
        <a:effectLst/>
      </p:bgPr>
    </p:bg>
    <p:spTree>
      <p:nvGrpSpPr>
        <p:cNvPr id="1" name=""/>
        <p:cNvGrpSpPr/>
        <p:nvPr/>
      </p:nvGrpSpPr>
      <p:grpSpPr>
        <a:xfrm>
          <a:off x="0" y="0"/>
          <a:ext cx="0" cy="0"/>
          <a:chOff x="0" y="0"/>
          <a:chExt cx="0" cy="0"/>
        </a:xfrm>
      </p:grpSpPr>
      <p:sp>
        <p:nvSpPr>
          <p:cNvPr id="2" name="Freeform 2"/>
          <p:cNvSpPr/>
          <p:nvPr/>
        </p:nvSpPr>
        <p:spPr>
          <a:xfrm>
            <a:off x="-142362" y="-385169"/>
            <a:ext cx="10038325" cy="8085538"/>
          </a:xfrm>
          <a:custGeom>
            <a:avLst/>
            <a:gdLst/>
            <a:ahLst/>
            <a:cxnLst/>
            <a:rect l="l" t="t" r="r" b="b"/>
            <a:pathLst>
              <a:path w="10038325" h="8085538">
                <a:moveTo>
                  <a:pt x="0" y="0"/>
                </a:moveTo>
                <a:lnTo>
                  <a:pt x="10038324" y="0"/>
                </a:lnTo>
                <a:lnTo>
                  <a:pt x="10038324" y="8085538"/>
                </a:lnTo>
                <a:lnTo>
                  <a:pt x="0" y="8085538"/>
                </a:lnTo>
                <a:lnTo>
                  <a:pt x="0" y="0"/>
                </a:lnTo>
                <a:close/>
              </a:path>
            </a:pathLst>
          </a:custGeom>
          <a:blipFill>
            <a:blip r:embed="rId2">
              <a:alphaModFix amt="64000"/>
              <a:extLst>
                <a:ext uri="{96DAC541-7B7A-43D3-8B79-37D633B846F1}">
                  <asvg:svgBlip xmlns:asvg="http://schemas.microsoft.com/office/drawing/2016/SVG/main" r:embed="rId3"/>
                </a:ext>
              </a:extLst>
            </a:blip>
            <a:stretch>
              <a:fillRect b="-24151"/>
            </a:stretch>
          </a:blipFill>
        </p:spPr>
      </p:sp>
      <p:sp>
        <p:nvSpPr>
          <p:cNvPr id="3" name="Freeform 3"/>
          <p:cNvSpPr/>
          <p:nvPr/>
        </p:nvSpPr>
        <p:spPr>
          <a:xfrm>
            <a:off x="-631822" y="6359481"/>
            <a:ext cx="10732518" cy="2039178"/>
          </a:xfrm>
          <a:custGeom>
            <a:avLst/>
            <a:gdLst/>
            <a:ahLst/>
            <a:cxnLst/>
            <a:rect l="l" t="t" r="r" b="b"/>
            <a:pathLst>
              <a:path w="10732518" h="2039178">
                <a:moveTo>
                  <a:pt x="0" y="0"/>
                </a:moveTo>
                <a:lnTo>
                  <a:pt x="10732519" y="0"/>
                </a:lnTo>
                <a:lnTo>
                  <a:pt x="10732519" y="2039178"/>
                </a:lnTo>
                <a:lnTo>
                  <a:pt x="0" y="2039178"/>
                </a:lnTo>
                <a:lnTo>
                  <a:pt x="0" y="0"/>
                </a:lnTo>
                <a:close/>
              </a:path>
            </a:pathLst>
          </a:custGeom>
          <a:blipFill>
            <a:blip r:embed="rId4"/>
            <a:stretch>
              <a:fillRect/>
            </a:stretch>
          </a:blipFill>
        </p:spPr>
      </p:sp>
      <p:sp>
        <p:nvSpPr>
          <p:cNvPr id="4" name="Freeform 4"/>
          <p:cNvSpPr/>
          <p:nvPr/>
        </p:nvSpPr>
        <p:spPr>
          <a:xfrm>
            <a:off x="-1027180" y="0"/>
            <a:ext cx="2951990" cy="638703"/>
          </a:xfrm>
          <a:custGeom>
            <a:avLst/>
            <a:gdLst/>
            <a:ahLst/>
            <a:cxnLst/>
            <a:rect l="l" t="t" r="r" b="b"/>
            <a:pathLst>
              <a:path w="2951990" h="638703">
                <a:moveTo>
                  <a:pt x="0" y="0"/>
                </a:moveTo>
                <a:lnTo>
                  <a:pt x="2951990" y="0"/>
                </a:lnTo>
                <a:lnTo>
                  <a:pt x="2951990" y="638703"/>
                </a:lnTo>
                <a:lnTo>
                  <a:pt x="0" y="6387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924810" y="0"/>
            <a:ext cx="2951990" cy="638703"/>
          </a:xfrm>
          <a:custGeom>
            <a:avLst/>
            <a:gdLst/>
            <a:ahLst/>
            <a:cxnLst/>
            <a:rect l="l" t="t" r="r" b="b"/>
            <a:pathLst>
              <a:path w="2951990" h="638703">
                <a:moveTo>
                  <a:pt x="0" y="0"/>
                </a:moveTo>
                <a:lnTo>
                  <a:pt x="2951990" y="0"/>
                </a:lnTo>
                <a:lnTo>
                  <a:pt x="2951990" y="638703"/>
                </a:lnTo>
                <a:lnTo>
                  <a:pt x="0" y="6387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4876800" y="0"/>
            <a:ext cx="2951990" cy="638703"/>
          </a:xfrm>
          <a:custGeom>
            <a:avLst/>
            <a:gdLst/>
            <a:ahLst/>
            <a:cxnLst/>
            <a:rect l="l" t="t" r="r" b="b"/>
            <a:pathLst>
              <a:path w="2951990" h="638703">
                <a:moveTo>
                  <a:pt x="0" y="0"/>
                </a:moveTo>
                <a:lnTo>
                  <a:pt x="2951990" y="0"/>
                </a:lnTo>
                <a:lnTo>
                  <a:pt x="2951990" y="638703"/>
                </a:lnTo>
                <a:lnTo>
                  <a:pt x="0" y="6387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7828790" y="0"/>
            <a:ext cx="2951990" cy="638703"/>
          </a:xfrm>
          <a:custGeom>
            <a:avLst/>
            <a:gdLst/>
            <a:ahLst/>
            <a:cxnLst/>
            <a:rect l="l" t="t" r="r" b="b"/>
            <a:pathLst>
              <a:path w="2951990" h="638703">
                <a:moveTo>
                  <a:pt x="0" y="0"/>
                </a:moveTo>
                <a:lnTo>
                  <a:pt x="2951990" y="0"/>
                </a:lnTo>
                <a:lnTo>
                  <a:pt x="2951990" y="638703"/>
                </a:lnTo>
                <a:lnTo>
                  <a:pt x="0" y="6387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Freeform 8"/>
          <p:cNvSpPr/>
          <p:nvPr/>
        </p:nvSpPr>
        <p:spPr>
          <a:xfrm>
            <a:off x="448815" y="1053574"/>
            <a:ext cx="6251879" cy="3657349"/>
          </a:xfrm>
          <a:custGeom>
            <a:avLst/>
            <a:gdLst/>
            <a:ahLst/>
            <a:cxnLst/>
            <a:rect l="l" t="t" r="r" b="b"/>
            <a:pathLst>
              <a:path w="6251879" h="3657349">
                <a:moveTo>
                  <a:pt x="0" y="0"/>
                </a:moveTo>
                <a:lnTo>
                  <a:pt x="6251879" y="0"/>
                </a:lnTo>
                <a:lnTo>
                  <a:pt x="6251879" y="3657350"/>
                </a:lnTo>
                <a:lnTo>
                  <a:pt x="0" y="365735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Freeform 9"/>
          <p:cNvSpPr/>
          <p:nvPr/>
        </p:nvSpPr>
        <p:spPr>
          <a:xfrm>
            <a:off x="7542358" y="1053574"/>
            <a:ext cx="1762427" cy="1974205"/>
          </a:xfrm>
          <a:custGeom>
            <a:avLst/>
            <a:gdLst/>
            <a:ahLst/>
            <a:cxnLst/>
            <a:rect l="l" t="t" r="r" b="b"/>
            <a:pathLst>
              <a:path w="1762427" h="1974205">
                <a:moveTo>
                  <a:pt x="0" y="0"/>
                </a:moveTo>
                <a:lnTo>
                  <a:pt x="1762427" y="0"/>
                </a:lnTo>
                <a:lnTo>
                  <a:pt x="1762427" y="1974205"/>
                </a:lnTo>
                <a:lnTo>
                  <a:pt x="0" y="197420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0" name="Freeform 10"/>
          <p:cNvSpPr/>
          <p:nvPr/>
        </p:nvSpPr>
        <p:spPr>
          <a:xfrm flipH="1">
            <a:off x="7772871" y="3446879"/>
            <a:ext cx="2123091" cy="4357090"/>
          </a:xfrm>
          <a:custGeom>
            <a:avLst/>
            <a:gdLst/>
            <a:ahLst/>
            <a:cxnLst/>
            <a:rect l="l" t="t" r="r" b="b"/>
            <a:pathLst>
              <a:path w="2123091" h="4357090">
                <a:moveTo>
                  <a:pt x="2123091" y="0"/>
                </a:moveTo>
                <a:lnTo>
                  <a:pt x="0" y="0"/>
                </a:lnTo>
                <a:lnTo>
                  <a:pt x="0" y="4357091"/>
                </a:lnTo>
                <a:lnTo>
                  <a:pt x="2123091" y="4357091"/>
                </a:lnTo>
                <a:lnTo>
                  <a:pt x="2123091"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1" name="Freeform 11"/>
          <p:cNvSpPr/>
          <p:nvPr/>
        </p:nvSpPr>
        <p:spPr>
          <a:xfrm>
            <a:off x="7384568" y="6427437"/>
            <a:ext cx="1196739" cy="887763"/>
          </a:xfrm>
          <a:custGeom>
            <a:avLst/>
            <a:gdLst/>
            <a:ahLst/>
            <a:cxnLst/>
            <a:rect l="l" t="t" r="r" b="b"/>
            <a:pathLst>
              <a:path w="1196739" h="887763">
                <a:moveTo>
                  <a:pt x="0" y="0"/>
                </a:moveTo>
                <a:lnTo>
                  <a:pt x="1196739" y="0"/>
                </a:lnTo>
                <a:lnTo>
                  <a:pt x="1196739" y="887763"/>
                </a:lnTo>
                <a:lnTo>
                  <a:pt x="0" y="887763"/>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2" name="Freeform 12"/>
          <p:cNvSpPr/>
          <p:nvPr/>
        </p:nvSpPr>
        <p:spPr>
          <a:xfrm flipH="1">
            <a:off x="6700694" y="3409583"/>
            <a:ext cx="1367747" cy="3174097"/>
          </a:xfrm>
          <a:custGeom>
            <a:avLst/>
            <a:gdLst/>
            <a:ahLst/>
            <a:cxnLst/>
            <a:rect l="l" t="t" r="r" b="b"/>
            <a:pathLst>
              <a:path w="1367747" h="3174097">
                <a:moveTo>
                  <a:pt x="1367748" y="0"/>
                </a:moveTo>
                <a:lnTo>
                  <a:pt x="0" y="0"/>
                </a:lnTo>
                <a:lnTo>
                  <a:pt x="0" y="3174097"/>
                </a:lnTo>
                <a:lnTo>
                  <a:pt x="1367748" y="3174097"/>
                </a:lnTo>
                <a:lnTo>
                  <a:pt x="1367748"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13" name="Freeform 13"/>
          <p:cNvSpPr/>
          <p:nvPr/>
        </p:nvSpPr>
        <p:spPr>
          <a:xfrm>
            <a:off x="5407667" y="5625424"/>
            <a:ext cx="1535574" cy="1030231"/>
          </a:xfrm>
          <a:custGeom>
            <a:avLst/>
            <a:gdLst/>
            <a:ahLst/>
            <a:cxnLst/>
            <a:rect l="l" t="t" r="r" b="b"/>
            <a:pathLst>
              <a:path w="1535574" h="1030231">
                <a:moveTo>
                  <a:pt x="0" y="0"/>
                </a:moveTo>
                <a:lnTo>
                  <a:pt x="1535575" y="0"/>
                </a:lnTo>
                <a:lnTo>
                  <a:pt x="1535575" y="1030231"/>
                </a:lnTo>
                <a:lnTo>
                  <a:pt x="0" y="1030231"/>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14" name="Freeform 14"/>
          <p:cNvSpPr/>
          <p:nvPr/>
        </p:nvSpPr>
        <p:spPr>
          <a:xfrm>
            <a:off x="1347082" y="5186612"/>
            <a:ext cx="3387356" cy="1907856"/>
          </a:xfrm>
          <a:custGeom>
            <a:avLst/>
            <a:gdLst/>
            <a:ahLst/>
            <a:cxnLst/>
            <a:rect l="l" t="t" r="r" b="b"/>
            <a:pathLst>
              <a:path w="3387356" h="1907856">
                <a:moveTo>
                  <a:pt x="0" y="0"/>
                </a:moveTo>
                <a:lnTo>
                  <a:pt x="3387356" y="0"/>
                </a:lnTo>
                <a:lnTo>
                  <a:pt x="3387356" y="1907856"/>
                </a:lnTo>
                <a:lnTo>
                  <a:pt x="0" y="1907856"/>
                </a:lnTo>
                <a:lnTo>
                  <a:pt x="0" y="0"/>
                </a:lnTo>
                <a:close/>
              </a:path>
            </a:pathLst>
          </a:custGeom>
          <a:blipFill>
            <a:blip r:embed="rId19"/>
            <a:stretch>
              <a:fillRect t="-38773" b="-38773"/>
            </a:stretch>
          </a:blipFill>
        </p:spPr>
      </p:sp>
      <p:sp>
        <p:nvSpPr>
          <p:cNvPr id="15" name="TextBox 15"/>
          <p:cNvSpPr txBox="1"/>
          <p:nvPr/>
        </p:nvSpPr>
        <p:spPr>
          <a:xfrm>
            <a:off x="1062963" y="1357249"/>
            <a:ext cx="5306288" cy="2836993"/>
          </a:xfrm>
          <a:prstGeom prst="rect">
            <a:avLst/>
          </a:prstGeom>
        </p:spPr>
        <p:txBody>
          <a:bodyPr lIns="0" tIns="0" rIns="0" bIns="0" rtlCol="0" anchor="t">
            <a:spAutoFit/>
          </a:bodyPr>
          <a:lstStyle/>
          <a:p>
            <a:pPr marL="0" lvl="0" indent="0" algn="l">
              <a:lnSpc>
                <a:spcPts val="2816"/>
              </a:lnSpc>
            </a:pPr>
            <a:r>
              <a:rPr lang="en-US" sz="2149" b="1">
                <a:solidFill>
                  <a:srgbClr val="000000"/>
                </a:solidFill>
                <a:latin typeface="Telegraf Bold"/>
                <a:ea typeface="Telegraf Bold"/>
                <a:cs typeface="Telegraf Bold"/>
                <a:sym typeface="Telegraf Bold"/>
              </a:rPr>
              <a:t>TRÊN ĐÂY LÀ MỘT SỐ NỘI DUNG GIÚP CÁC EM HIỂU ĐƯỢC CONG VẸO CỘT SỐNG ẢNH HƯỞNG ĐẾN CHÚNG TA NHƯ NÀO, VÌ VẬY MONG NHỮNG KIẾN THỨC ĐÓ SẼ GIÚP CÁC EM TỰ BẢO VỆ SỨC KHỎE CHO BẢN THÂN ĐỂ HỌC TẬP VÀ RÈN LUYỆN THẬT TỐT TRONG CUỘC SỐNG./.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716</Words>
  <Application>Microsoft Office PowerPoint</Application>
  <PresentationFormat>Custom</PresentationFormat>
  <Paragraphs>34</Paragraphs>
  <Slides>8</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8</vt:i4>
      </vt:variant>
    </vt:vector>
  </HeadingPairs>
  <TitlesOfParts>
    <vt:vector size="17" baseType="lpstr">
      <vt:lpstr>Times New Roman</vt:lpstr>
      <vt:lpstr>Telegraf Bold</vt:lpstr>
      <vt:lpstr>Arial</vt:lpstr>
      <vt:lpstr>Calibri</vt:lpstr>
      <vt:lpstr>Sigmar One</vt:lpstr>
      <vt:lpstr>Telegraf</vt:lpstr>
      <vt:lpstr>Poppins</vt:lpstr>
      <vt:lpstr>Paytone One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PC Cong vẹo cột sống cho HS </dc:title>
  <cp:lastModifiedBy>Nguyen Trung Thanh</cp:lastModifiedBy>
  <cp:revision>3</cp:revision>
  <dcterms:created xsi:type="dcterms:W3CDTF">2006-08-16T00:00:00Z</dcterms:created>
  <dcterms:modified xsi:type="dcterms:W3CDTF">2026-02-23T08:39:31Z</dcterms:modified>
  <dc:identifier>DAGZakGaelA</dc:identifier>
</cp:coreProperties>
</file>