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0" r:id="rId2"/>
    <p:sldId id="396" r:id="rId3"/>
    <p:sldId id="302" r:id="rId4"/>
    <p:sldId id="292" r:id="rId5"/>
    <p:sldId id="411" r:id="rId6"/>
    <p:sldId id="334" r:id="rId7"/>
    <p:sldId id="338" r:id="rId8"/>
    <p:sldId id="397" r:id="rId9"/>
    <p:sldId id="355" r:id="rId10"/>
    <p:sldId id="344" r:id="rId11"/>
    <p:sldId id="368" r:id="rId12"/>
    <p:sldId id="398" r:id="rId13"/>
    <p:sldId id="399" r:id="rId14"/>
    <p:sldId id="372" r:id="rId15"/>
    <p:sldId id="366" r:id="rId16"/>
    <p:sldId id="401" r:id="rId17"/>
    <p:sldId id="400" r:id="rId18"/>
    <p:sldId id="402" r:id="rId19"/>
    <p:sldId id="403" r:id="rId20"/>
    <p:sldId id="404" r:id="rId21"/>
    <p:sldId id="405" r:id="rId22"/>
    <p:sldId id="406" r:id="rId23"/>
    <p:sldId id="394" r:id="rId24"/>
    <p:sldId id="407" r:id="rId25"/>
    <p:sldId id="408" r:id="rId26"/>
    <p:sldId id="315" r:id="rId27"/>
    <p:sldId id="410" r:id="rId28"/>
    <p:sldId id="331" r:id="rId29"/>
    <p:sldId id="295" r:id="rId30"/>
    <p:sldId id="329" r:id="rId31"/>
    <p:sldId id="34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29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16" autoAdjust="0"/>
    <p:restoredTop sz="78856" autoAdjust="0"/>
  </p:normalViewPr>
  <p:slideViewPr>
    <p:cSldViewPr snapToGrid="0">
      <p:cViewPr varScale="1">
        <p:scale>
          <a:sx n="58" d="100"/>
          <a:sy n="58" d="100"/>
        </p:scale>
        <p:origin x="870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16T16:26:12.114" idx="24">
    <p:pos x="10" y="10"/>
    <p:text>Slide chuyển - giữ nguyên</p:text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E50-D189-4693-915D-AE9503F4174D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A44A-927D-4D59-858E-589BCB488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75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UPPP</a:t>
            </a:r>
            <a:r>
              <a:rPr lang="en-US" dirty="0"/>
              <a:t> (put hand on head)</a:t>
            </a:r>
            <a:endParaRPr lang="vi-VN" dirty="0"/>
          </a:p>
          <a:p>
            <a:pPr marL="171450" indent="-171450">
              <a:buFontTx/>
              <a:buChar char="-"/>
            </a:pPr>
            <a:r>
              <a:rPr lang="vi-VN" dirty="0"/>
              <a:t>Students sit in their chairs (if too many) or make a round (&lt;20)</a:t>
            </a:r>
          </a:p>
          <a:p>
            <a:pPr marL="171450" indent="-171450">
              <a:buFontTx/>
              <a:buChar char="-"/>
            </a:pPr>
            <a:r>
              <a:rPr lang="vi-VN" dirty="0"/>
              <a:t>In turn count 1-2-UP-4-5-UP-7-8-UP-10-11-UP... (say UP instead of numbers 3,6,9,12,...</a:t>
            </a:r>
            <a:r>
              <a:rPr lang="vi-VN" baseline="0" dirty="0"/>
              <a:t> which can divide 3)</a:t>
            </a:r>
          </a:p>
          <a:p>
            <a:pPr marL="171450" indent="-171450">
              <a:buFontTx/>
              <a:buChar char="-"/>
            </a:pPr>
            <a:r>
              <a:rPr lang="vi-VN" dirty="0"/>
              <a:t>Change the rule by saying UP instead of number which can DIVIDE 2;5;...</a:t>
            </a:r>
          </a:p>
          <a:p>
            <a:pPr marL="171450" indent="-171450">
              <a:buFontTx/>
              <a:buChar char="-"/>
            </a:pPr>
            <a:r>
              <a:rPr lang="vi-VN" dirty="0"/>
              <a:t>1-UP-3-UP-5-UP-7-UP...</a:t>
            </a:r>
          </a:p>
          <a:p>
            <a:pPr marL="171450" indent="-171450">
              <a:buFontTx/>
              <a:buChar char="-"/>
            </a:pPr>
            <a:r>
              <a:rPr lang="vi-VN" dirty="0"/>
              <a:t>1-2-3-4-UP-6-7-8-9-UP-11-12-13-14-UP...</a:t>
            </a:r>
          </a:p>
          <a:p>
            <a:pPr marL="171450" indent="-171450">
              <a:buFontTx/>
              <a:buChar char="-"/>
            </a:pPr>
            <a:r>
              <a:rPr lang="vi-VN" dirty="0"/>
              <a:t>(Students making mistake will be out of the round, the last one is the winner)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92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UPPP</a:t>
            </a:r>
            <a:r>
              <a:rPr lang="en-US" dirty="0"/>
              <a:t> (put hand on head)</a:t>
            </a:r>
            <a:endParaRPr lang="vi-VN" dirty="0"/>
          </a:p>
          <a:p>
            <a:pPr marL="171450" indent="-171450">
              <a:buFontTx/>
              <a:buChar char="-"/>
            </a:pPr>
            <a:r>
              <a:rPr lang="vi-VN" dirty="0"/>
              <a:t>Students make a round and sit down.</a:t>
            </a:r>
          </a:p>
          <a:p>
            <a:pPr marL="171450" indent="-171450">
              <a:buFontTx/>
              <a:buChar char="-"/>
            </a:pPr>
            <a:r>
              <a:rPr lang="vi-VN" dirty="0"/>
              <a:t>In turn count 1-2-UP-4-5-UP-7-8-UP-10-11-UP... (say UP instead of numbers 3,6,9,12,...</a:t>
            </a:r>
            <a:r>
              <a:rPr lang="vi-VN" baseline="0" dirty="0"/>
              <a:t> which can divide 3)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vi-VN" dirty="0"/>
              <a:t>(Students making mistake will be out of the round, the last one is the winner)</a:t>
            </a:r>
            <a:endParaRPr lang="en-US" dirty="0"/>
          </a:p>
          <a:p>
            <a:pPr marL="171450" indent="-171450">
              <a:buFontTx/>
              <a:buChar char="-"/>
            </a:pPr>
            <a:endParaRPr lang="vi-VN" dirty="0"/>
          </a:p>
          <a:p>
            <a:pPr marL="171450" indent="-171450">
              <a:buFontTx/>
              <a:buChar char="-"/>
            </a:pPr>
            <a:endParaRPr lang="vi-VN" dirty="0"/>
          </a:p>
          <a:p>
            <a:pPr marL="171450" indent="-171450">
              <a:buFontTx/>
              <a:buChar char="-"/>
            </a:pPr>
            <a:r>
              <a:rPr lang="vi-VN" dirty="0"/>
              <a:t>Change the rule</a:t>
            </a:r>
            <a:r>
              <a:rPr lang="en-US" dirty="0"/>
              <a:t>s</a:t>
            </a:r>
            <a:r>
              <a:rPr lang="vi-VN" dirty="0"/>
              <a:t> by saying UP instead of number which can DIVIDE 2;5;...</a:t>
            </a:r>
          </a:p>
          <a:p>
            <a:pPr marL="171450" indent="-171450">
              <a:buFontTx/>
              <a:buChar char="-"/>
            </a:pPr>
            <a:r>
              <a:rPr lang="vi-VN" dirty="0"/>
              <a:t>1-UP-3-UP-5-UP-7-UP...</a:t>
            </a:r>
          </a:p>
          <a:p>
            <a:pPr marL="171450" indent="-171450">
              <a:buFontTx/>
              <a:buChar char="-"/>
            </a:pPr>
            <a:r>
              <a:rPr lang="vi-VN" dirty="0"/>
              <a:t>1-2-3-4-UP-6-7-8-9-UP-11-12-13-14-UP...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22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53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Divide students into 2-3</a:t>
            </a:r>
            <a:r>
              <a:rPr lang="vi-VN" baseline="0" dirty="0"/>
              <a:t> groups. Make lines.</a:t>
            </a:r>
          </a:p>
          <a:p>
            <a:pPr marL="171450" indent="-171450">
              <a:buFontTx/>
              <a:buChar char="-"/>
            </a:pPr>
            <a:r>
              <a:rPr lang="vi-VN" baseline="0" dirty="0"/>
              <a:t>Teacher show picture one by one. One students of each team quickly SLAP THE BOARD and SAY ALOUD THE ANSWER at the same time.</a:t>
            </a:r>
          </a:p>
          <a:p>
            <a:pPr marL="171450" indent="-171450">
              <a:buFontTx/>
              <a:buChar char="-"/>
            </a:pPr>
            <a:r>
              <a:rPr lang="vi-VN" baseline="0" dirty="0"/>
              <a:t>The fastest and most correctly is the winner.</a:t>
            </a:r>
          </a:p>
          <a:p>
            <a:pPr marL="171450" indent="-171450">
              <a:buFontTx/>
              <a:buChar char="-"/>
            </a:pPr>
            <a:r>
              <a:rPr lang="vi-VN" baseline="0" dirty="0"/>
              <a:t>(there are 6 rounds)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63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Show listening option one by one.</a:t>
            </a:r>
          </a:p>
          <a:p>
            <a:pPr marL="171450" indent="-171450">
              <a:buFontTx/>
              <a:buChar char="-"/>
            </a:pPr>
            <a:r>
              <a:rPr lang="vi-VN" dirty="0"/>
              <a:t>Then show pictures and ask students to guess the answer.</a:t>
            </a:r>
          </a:p>
          <a:p>
            <a:pPr marL="171450" indent="-171450">
              <a:buFontTx/>
              <a:buChar char="-"/>
            </a:pPr>
            <a:r>
              <a:rPr lang="vi-VN" dirty="0"/>
              <a:t>Click on the STARS A/B/C/...</a:t>
            </a:r>
            <a:r>
              <a:rPr lang="vi-VN" baseline="0" dirty="0"/>
              <a:t> To hear the sound.</a:t>
            </a:r>
          </a:p>
          <a:p>
            <a:pPr marL="171450" indent="-171450">
              <a:buFontTx/>
              <a:buChar char="-"/>
            </a:pPr>
            <a:r>
              <a:rPr lang="vi-VN" baseline="0" dirty="0"/>
              <a:t>Click on the background to reveal the line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303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24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Click on each sentence to hear the sound.</a:t>
            </a:r>
          </a:p>
          <a:p>
            <a:pPr marL="171450" indent="-171450">
              <a:buFontTx/>
              <a:buChar char="-"/>
            </a:pPr>
            <a:r>
              <a:rPr lang="vi-VN" dirty="0"/>
              <a:t>Click on the headphone CD1 19 to hear the entire audio.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26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Divide students into 2 teams. Tiktoktoe to find the winner, the </a:t>
            </a:r>
            <a:r>
              <a:rPr lang="en-US" dirty="0"/>
              <a:t>loser</a:t>
            </a:r>
            <a:r>
              <a:rPr lang="en-US" baseline="0" dirty="0"/>
              <a:t> asks, the winner answers.</a:t>
            </a:r>
            <a:endParaRPr lang="vi-VN" baseline="0" dirty="0"/>
          </a:p>
          <a:p>
            <a:pPr marL="171450" indent="-171450">
              <a:buFontTx/>
              <a:buChar char="-"/>
            </a:pPr>
            <a:r>
              <a:rPr lang="vi-VN" baseline="0" dirty="0"/>
              <a:t>The winner SPIN THE WHEEL to get points. (click on the arrow to move to the wheel)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/>
              <a:t>(there are 12 rounds)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Click on the wheel to go to WHEEL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27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Click</a:t>
            </a:r>
            <a:r>
              <a:rPr lang="en-US" baseline="0" dirty="0"/>
              <a:t> SPIN to spin the wheel, CLICK the wheel to STOP, CLICK HOUSE to RETURN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14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62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Work</a:t>
            </a:r>
            <a:r>
              <a:rPr lang="en-US" baseline="0" dirty="0"/>
              <a:t> in pairs, play roles  and make the similar conversation.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22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24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803827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7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D85F-69B0-49D3-B6CC-D8E7C27A12BF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BB211-D7C7-4C5F-A012-29899AF51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1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7BAAA43A-D53D-2C48-B445-0A4FE623C41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771" y="0"/>
            <a:ext cx="12213771" cy="6850051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="" xmlns:a16="http://schemas.microsoft.com/office/drawing/2014/main" id="{3E7D6160-95E1-FF4E-81BA-F4D532658E1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1305" y="6337300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="" xmlns:a16="http://schemas.microsoft.com/office/drawing/2014/main" id="{65C9951C-EB45-8743-AB57-CEFD9316A24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845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="" xmlns:a16="http://schemas.microsoft.com/office/drawing/2014/main" id="{83382951-8E9D-244A-8473-731D885E271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93239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9">
            <a:extLst>
              <a:ext uri="{FF2B5EF4-FFF2-40B4-BE49-F238E27FC236}">
                <a16:creationId xmlns=""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53420" y="-41098"/>
            <a:ext cx="224837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Unit 1</a:t>
            </a:r>
            <a:r>
              <a:rPr lang="vi-VN" sz="1800" b="1" dirty="0">
                <a:solidFill>
                  <a:schemeClr val="bg1"/>
                </a:solidFill>
              </a:rPr>
              <a:t> MY FRIENDS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7889D60-3103-E54C-9167-2287BEE5C81A}"/>
              </a:ext>
            </a:extLst>
          </p:cNvPr>
          <p:cNvSpPr txBox="1"/>
          <p:nvPr userDrawn="1"/>
        </p:nvSpPr>
        <p:spPr>
          <a:xfrm>
            <a:off x="24732" y="6510902"/>
            <a:ext cx="2498826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Tiếng</a:t>
            </a:r>
            <a:r>
              <a:rPr lang="en-US" sz="1400" baseline="0" dirty="0">
                <a:solidFill>
                  <a:schemeClr val="bg1"/>
                </a:solidFill>
              </a:rPr>
              <a:t> Anh 3 </a:t>
            </a:r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Start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ECF13BED-1CB7-0146-BB6D-00DC4EC16FC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7246" y="6473297"/>
            <a:ext cx="663380" cy="338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9">
            <a:extLst>
              <a:ext uri="{FF2B5EF4-FFF2-40B4-BE49-F238E27FC236}">
                <a16:creationId xmlns=""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0878551" y="-47027"/>
            <a:ext cx="117532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  <a:latin typeface="+mj-lt"/>
              </a:rPr>
              <a:t>Lesson</a:t>
            </a:r>
            <a:r>
              <a:rPr lang="en-US" sz="1800" b="1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1800" b="1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b="1" baseline="0" dirty="0">
                <a:solidFill>
                  <a:schemeClr val="bg1"/>
                </a:solidFill>
                <a:latin typeface="+mj-lt"/>
              </a:rPr>
              <a:t>.1</a:t>
            </a:r>
            <a:endParaRPr lang="en-US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53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" Target="slide4.xml"/><Relationship Id="rId7" Type="http://schemas.openxmlformats.org/officeDocument/2006/relationships/slide" Target="slide1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5" Type="http://schemas.openxmlformats.org/officeDocument/2006/relationships/slide" Target="slide26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18" Type="http://schemas.microsoft.com/office/2007/relationships/hdphoto" Target="../media/hdphoto2.wdp"/><Relationship Id="rId26" Type="http://schemas.microsoft.com/office/2007/relationships/hdphoto" Target="../media/hdphoto6.wdp"/><Relationship Id="rId3" Type="http://schemas.microsoft.com/office/2007/relationships/media" Target="../media/media2.mp3"/><Relationship Id="rId21" Type="http://schemas.openxmlformats.org/officeDocument/2006/relationships/image" Target="../media/image15.png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2" Type="http://schemas.openxmlformats.org/officeDocument/2006/relationships/audio" Target="../media/media1.mp3"/><Relationship Id="rId16" Type="http://schemas.microsoft.com/office/2007/relationships/hdphoto" Target="../media/hdphoto1.wdp"/><Relationship Id="rId20" Type="http://schemas.microsoft.com/office/2007/relationships/hdphoto" Target="../media/hdphoto3.wdp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microsoft.com/office/2007/relationships/hdphoto" Target="../media/hdphoto5.wdp"/><Relationship Id="rId5" Type="http://schemas.microsoft.com/office/2007/relationships/media" Target="../media/media3.mp3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image" Target="../media/image19.png"/><Relationship Id="rId10" Type="http://schemas.openxmlformats.org/officeDocument/2006/relationships/audio" Target="../media/media5.mp3"/><Relationship Id="rId19" Type="http://schemas.openxmlformats.org/officeDocument/2006/relationships/image" Target="../media/image14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4.xml"/><Relationship Id="rId22" Type="http://schemas.microsoft.com/office/2007/relationships/hdphoto" Target="../media/hdphoto4.wdp"/><Relationship Id="rId27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microsoft.com/office/2007/relationships/hdphoto" Target="../media/hdphoto1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24.png"/><Relationship Id="rId14" Type="http://schemas.microsoft.com/office/2007/relationships/hdphoto" Target="../media/hdphoto1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microsoft.com/office/2007/relationships/media" Target="../media/media2.mp3"/><Relationship Id="rId21" Type="http://schemas.microsoft.com/office/2007/relationships/hdphoto" Target="../media/hdphoto2.wdp"/><Relationship Id="rId7" Type="http://schemas.microsoft.com/office/2007/relationships/media" Target="../media/media4.mp3"/><Relationship Id="rId12" Type="http://schemas.openxmlformats.org/officeDocument/2006/relationships/audio" Target="../media/media6.mp3"/><Relationship Id="rId17" Type="http://schemas.microsoft.com/office/2007/relationships/hdphoto" Target="../media/hdphoto13.wdp"/><Relationship Id="rId25" Type="http://schemas.microsoft.com/office/2007/relationships/hdphoto" Target="../media/hdphoto4.wdp"/><Relationship Id="rId2" Type="http://schemas.openxmlformats.org/officeDocument/2006/relationships/audio" Target="../media/media1.mp3"/><Relationship Id="rId16" Type="http://schemas.openxmlformats.org/officeDocument/2006/relationships/image" Target="../media/image28.png"/><Relationship Id="rId20" Type="http://schemas.openxmlformats.org/officeDocument/2006/relationships/image" Target="../media/image13.png"/><Relationship Id="rId29" Type="http://schemas.microsoft.com/office/2007/relationships/hdphoto" Target="../media/hdphoto6.wdp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p3"/><Relationship Id="rId24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27.jpeg"/><Relationship Id="rId23" Type="http://schemas.microsoft.com/office/2007/relationships/hdphoto" Target="../media/hdphoto3.wdp"/><Relationship Id="rId28" Type="http://schemas.openxmlformats.org/officeDocument/2006/relationships/image" Target="../media/image17.png"/><Relationship Id="rId10" Type="http://schemas.openxmlformats.org/officeDocument/2006/relationships/audio" Target="../media/media5.mp3"/><Relationship Id="rId19" Type="http://schemas.microsoft.com/office/2007/relationships/hdphoto" Target="../media/hdphoto1.wdp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notesSlide" Target="../notesSlides/notesSlide6.xml"/><Relationship Id="rId22" Type="http://schemas.openxmlformats.org/officeDocument/2006/relationships/image" Target="../media/image14.png"/><Relationship Id="rId27" Type="http://schemas.microsoft.com/office/2007/relationships/hdphoto" Target="../media/hdphoto5.wdp"/><Relationship Id="rId30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p3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microsoft.com/office/2007/relationships/media" Target="../media/media8.mp3"/><Relationship Id="rId21" Type="http://schemas.openxmlformats.org/officeDocument/2006/relationships/image" Target="../media/image19.png"/><Relationship Id="rId7" Type="http://schemas.microsoft.com/office/2007/relationships/media" Target="../media/media10.mp3"/><Relationship Id="rId12" Type="http://schemas.openxmlformats.org/officeDocument/2006/relationships/notesSlide" Target="../notesSlides/notesSlide8.xml"/><Relationship Id="rId17" Type="http://schemas.openxmlformats.org/officeDocument/2006/relationships/image" Target="../media/image35.png"/><Relationship Id="rId2" Type="http://schemas.openxmlformats.org/officeDocument/2006/relationships/audio" Target="../media/media7.mp3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openxmlformats.org/officeDocument/2006/relationships/slideLayout" Target="../slideLayouts/slideLayout2.xml"/><Relationship Id="rId5" Type="http://schemas.microsoft.com/office/2007/relationships/media" Target="../media/media9.mp3"/><Relationship Id="rId15" Type="http://schemas.openxmlformats.org/officeDocument/2006/relationships/image" Target="../media/image33.png"/><Relationship Id="rId10" Type="http://schemas.openxmlformats.org/officeDocument/2006/relationships/audio" Target="../media/media11.mp3"/><Relationship Id="rId19" Type="http://schemas.openxmlformats.org/officeDocument/2006/relationships/image" Target="../media/image37.png"/><Relationship Id="rId4" Type="http://schemas.openxmlformats.org/officeDocument/2006/relationships/audio" Target="../media/media8.mp3"/><Relationship Id="rId9" Type="http://schemas.microsoft.com/office/2007/relationships/media" Target="../media/media11.mp3"/><Relationship Id="rId1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18" Type="http://schemas.openxmlformats.org/officeDocument/2006/relationships/image" Target="../media/image52.png"/><Relationship Id="rId3" Type="http://schemas.openxmlformats.org/officeDocument/2006/relationships/image" Target="../media/image41.png"/><Relationship Id="rId21" Type="http://schemas.openxmlformats.org/officeDocument/2006/relationships/image" Target="../media/image55.png"/><Relationship Id="rId7" Type="http://schemas.microsoft.com/office/2007/relationships/hdphoto" Target="../media/hdphoto15.wdp"/><Relationship Id="rId12" Type="http://schemas.openxmlformats.org/officeDocument/2006/relationships/image" Target="../media/image47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6" Type="http://schemas.microsoft.com/office/2007/relationships/hdphoto" Target="../media/hdphoto17.wdp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microsoft.com/office/2007/relationships/hdphoto" Target="../media/hdphoto14.wdp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3.png"/><Relationship Id="rId4" Type="http://schemas.openxmlformats.org/officeDocument/2006/relationships/image" Target="../media/image42.png"/><Relationship Id="rId9" Type="http://schemas.microsoft.com/office/2007/relationships/hdphoto" Target="../media/hdphoto16.wdp"/><Relationship Id="rId14" Type="http://schemas.openxmlformats.org/officeDocument/2006/relationships/image" Target="../media/image49.png"/><Relationship Id="rId22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57.gif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microsoft.com/office/2007/relationships/hdphoto" Target="../media/hdphoto19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microsoft.com/office/2007/relationships/hdphoto" Target="../media/hdphoto18.wdp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324" y="-75306"/>
            <a:ext cx="12229324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2918" y="2323650"/>
            <a:ext cx="519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Unit 1: My friends</a:t>
            </a:r>
          </a:p>
          <a:p>
            <a:pPr algn="ctr"/>
            <a:r>
              <a:rPr lang="en-US" sz="4800" b="1" dirty="0">
                <a:solidFill>
                  <a:srgbClr val="00B050"/>
                </a:solidFill>
              </a:rPr>
              <a:t>Lesson 2.1</a:t>
            </a:r>
          </a:p>
          <a:p>
            <a:pPr algn="ctr"/>
            <a:r>
              <a:rPr lang="en-US" sz="4800" b="1" dirty="0">
                <a:solidFill>
                  <a:srgbClr val="0070C0"/>
                </a:solidFill>
              </a:rPr>
              <a:t>Page </a:t>
            </a:r>
            <a:r>
              <a:rPr lang="vi-VN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4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8333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3" action="ppaction://hlinksldjump"/>
          </p:cNvPr>
          <p:cNvSpPr/>
          <p:nvPr/>
        </p:nvSpPr>
        <p:spPr>
          <a:xfrm>
            <a:off x="1278297" y="1614196"/>
            <a:ext cx="3256378" cy="66247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1281405" y="2625010"/>
            <a:ext cx="3256378" cy="66247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Vocabulary</a:t>
            </a:r>
            <a:endParaRPr lang="en-US" b="1" dirty="0"/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1284514" y="4531577"/>
            <a:ext cx="3256378" cy="66247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1296957" y="5598378"/>
            <a:ext cx="3256378" cy="662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  <a:endParaRPr lang="en-US" b="1" dirty="0"/>
          </a:p>
        </p:txBody>
      </p:sp>
      <p:sp>
        <p:nvSpPr>
          <p:cNvPr id="12" name="Rounded Rectangle 11">
            <a:hlinkClick r:id="rId7" action="ppaction://hlinksldjump"/>
          </p:cNvPr>
          <p:cNvSpPr/>
          <p:nvPr/>
        </p:nvSpPr>
        <p:spPr>
          <a:xfrm>
            <a:off x="1275181" y="3589180"/>
            <a:ext cx="3256378" cy="66247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Structure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300067" y="497631"/>
            <a:ext cx="3256378" cy="662474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8878" y="423084"/>
            <a:ext cx="4201181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70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3383" y="410547"/>
            <a:ext cx="3181739" cy="66247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Objectives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5" y="1208752"/>
            <a:ext cx="108328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By the end of this lesson, students will be able to use…</a:t>
            </a:r>
          </a:p>
          <a:p>
            <a:endParaRPr lang="en-US" sz="5400" baseline="-2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Vocabulary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USA, The UK, Italy, India, Japan, Alpha</a:t>
            </a:r>
          </a:p>
          <a:p>
            <a:endParaRPr lang="vi-VN" sz="3600" b="1" dirty="0">
              <a:solidFill>
                <a:srgbClr val="0070C0"/>
              </a:solidFill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Structure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vi-VN" sz="3600" dirty="0">
                <a:solidFill>
                  <a:srgbClr val="0070C0"/>
                </a:solidFill>
              </a:rPr>
              <a:t> - </a:t>
            </a:r>
            <a:r>
              <a:rPr lang="en-US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are you from?</a:t>
            </a:r>
            <a:endParaRPr lang="vi-VN" sz="36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3600" dirty="0">
                <a:solidFill>
                  <a:srgbClr val="0070C0"/>
                </a:solidFill>
              </a:rPr>
              <a:t>		  - </a:t>
            </a:r>
            <a:r>
              <a:rPr lang="en-US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I’m from </a:t>
            </a:r>
            <a:r>
              <a:rPr lang="en-US" sz="36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USA</a:t>
            </a:r>
            <a:r>
              <a:rPr lang="en-US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vi-VN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6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vi-VN" sz="36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 </a:t>
            </a:r>
            <a:r>
              <a:rPr lang="vi-VN" sz="3600" dirty="0">
                <a:solidFill>
                  <a:srgbClr val="0070C0"/>
                </a:solidFill>
              </a:rPr>
              <a:t>-</a:t>
            </a:r>
            <a:r>
              <a:rPr lang="vi-VN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Where’s </a:t>
            </a:r>
            <a:r>
              <a:rPr lang="en-US" sz="36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 </a:t>
            </a:r>
            <a:r>
              <a:rPr lang="en-US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from?</a:t>
            </a:r>
            <a:r>
              <a:rPr lang="vi-VN" sz="3600" dirty="0">
                <a:solidFill>
                  <a:srgbClr val="0070C0"/>
                </a:solidFill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  <a:p>
            <a:r>
              <a:rPr lang="en-US" sz="3600" dirty="0">
                <a:solidFill>
                  <a:srgbClr val="0070C0"/>
                </a:solidFill>
              </a:rPr>
              <a:t>		  </a:t>
            </a:r>
            <a:r>
              <a:rPr lang="vi-VN" sz="3600" dirty="0">
                <a:solidFill>
                  <a:srgbClr val="0070C0"/>
                </a:solidFill>
              </a:rPr>
              <a:t>-</a:t>
            </a:r>
            <a:r>
              <a:rPr lang="vi-VN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</a:t>
            </a:r>
            <a:r>
              <a:rPr lang="en-US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’s from </a:t>
            </a:r>
            <a:r>
              <a:rPr lang="en-US" sz="36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Japan</a:t>
            </a:r>
            <a:r>
              <a:rPr lang="en-US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vi-VN" sz="36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vi-VN" sz="36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vi-VN" sz="36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vi-VN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vi-VN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88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169301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7555" y="335845"/>
            <a:ext cx="9256890" cy="60988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61244"/>
            <a:ext cx="1411111" cy="60621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780889" y="354189"/>
            <a:ext cx="1411111" cy="60621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42934" y="2810933"/>
            <a:ext cx="416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</a:rPr>
              <a:t>Up...</a:t>
            </a:r>
            <a:endParaRPr lang="en-US" sz="1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968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="" xmlns:a16="http://schemas.microsoft.com/office/drawing/2014/main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106425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94" y="0"/>
            <a:ext cx="10506272" cy="686798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183361" y="646504"/>
            <a:ext cx="5654351" cy="543549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i="1" u="sng" dirty="0"/>
              <a:t>Vocab</a:t>
            </a:r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</p:txBody>
      </p:sp>
      <p:sp>
        <p:nvSpPr>
          <p:cNvPr id="5" name="Rectangle 4"/>
          <p:cNvSpPr/>
          <p:nvPr/>
        </p:nvSpPr>
        <p:spPr>
          <a:xfrm>
            <a:off x="2581496" y="3010654"/>
            <a:ext cx="48580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4000" i="1" dirty="0">
                <a:latin typeface="Calibri" panose="020F0502020204030204" pitchFamily="34" charset="0"/>
                <a:cs typeface="Calibri" panose="020F0502020204030204" pitchFamily="34" charset="0"/>
              </a:rPr>
              <a:t>the USA, the UK, Italy, India, Japan, Alpha</a:t>
            </a:r>
          </a:p>
        </p:txBody>
      </p:sp>
    </p:spTree>
    <p:extLst>
      <p:ext uri="{BB962C8B-B14F-4D97-AF65-F5344CB8AC3E}">
        <p14:creationId xmlns:p14="http://schemas.microsoft.com/office/powerpoint/2010/main" val="310631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98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0906" y="411480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Presentation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53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89947" l="0" r="89753">
                        <a14:foregroundMark x1="15901" y1="6878" x2="15901" y2="6878"/>
                        <a14:foregroundMark x1="18021" y1="10053" x2="16254" y2="11376"/>
                        <a14:foregroundMark x1="16254" y1="11376" x2="16254" y2="11376"/>
                        <a14:foregroundMark x1="16254" y1="16402" x2="13428" y2="2646"/>
                        <a14:foregroundMark x1="5300" y1="11111" x2="24028" y2="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81" y="1791370"/>
            <a:ext cx="1944875" cy="25977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89894" l="0" r="97251">
                        <a14:foregroundMark x1="13058" y1="16755" x2="10309" y2="2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1177" y="1791370"/>
            <a:ext cx="2030377" cy="259774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31" b="89655" l="0" r="97163">
                        <a14:foregroundMark x1="17376" y1="18037" x2="8511" y2="3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4654" y="1723841"/>
            <a:ext cx="1943144" cy="2597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89646" l="0" r="96575">
                        <a14:foregroundMark x1="20890" y1="17166" x2="5479" y2="2180"/>
                        <a14:foregroundMark x1="4452" y1="14714" x2="19178" y2="5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4266" y="1791370"/>
            <a:ext cx="2071166" cy="26031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3" cstate="email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89683" l="0" r="99639">
                        <a14:foregroundMark x1="17690" y1="18519" x2="9747" y2="2116"/>
                        <a14:foregroundMark x1="2888" y1="12963" x2="19856" y2="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6072" y="1791370"/>
            <a:ext cx="1903641" cy="25977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 cstate="email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90000" l="1394" r="94774">
                        <a14:foregroundMark x1="19512" y1="17632" x2="6620" y2="2105"/>
                        <a14:foregroundMark x1="2787" y1="13947" x2="19861" y2="4211"/>
                        <a14:foregroundMark x1="13937" y1="4211" x2="20906" y2="9737"/>
                        <a14:foregroundMark x1="8711" y1="16316" x2="6272" y2="8421"/>
                        <a14:foregroundMark x1="13240" y1="3947" x2="20557" y2="3947"/>
                        <a14:foregroundMark x1="34843" y1="51842" x2="72125" y2="339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6833" y="1791370"/>
            <a:ext cx="1961985" cy="25977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3223" y="4044592"/>
            <a:ext cx="1513158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vi-VN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USA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63" y="534322"/>
            <a:ext cx="5788917" cy="669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84301" y="4873504"/>
            <a:ext cx="1791001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/</a:t>
            </a:r>
            <a:r>
              <a:rPr lang="en-US" sz="2000" dirty="0" err="1"/>
              <a:t>ðə</a:t>
            </a:r>
            <a:r>
              <a:rPr lang="en-US" sz="2000" dirty="0"/>
              <a:t> ˌ</a:t>
            </a:r>
            <a:r>
              <a:rPr lang="en-US" sz="2000" dirty="0" err="1"/>
              <a:t>ju</a:t>
            </a:r>
            <a:r>
              <a:rPr lang="en-US" sz="2000" dirty="0"/>
              <a:t>ː </a:t>
            </a:r>
            <a:r>
              <a:rPr lang="en-US" sz="2000" dirty="0" err="1"/>
              <a:t>es</a:t>
            </a:r>
            <a:r>
              <a:rPr lang="en-US" sz="2000" dirty="0"/>
              <a:t> ˈ</a:t>
            </a:r>
            <a:r>
              <a:rPr lang="en-US" sz="2000" dirty="0" err="1"/>
              <a:t>eɪ</a:t>
            </a:r>
            <a:r>
              <a:rPr lang="en-US" sz="2000" dirty="0"/>
              <a:t>/ </a:t>
            </a:r>
            <a:endParaRPr lang="vi-VN" sz="2000" dirty="0"/>
          </a:p>
          <a:p>
            <a:pPr algn="ctr"/>
            <a:r>
              <a:rPr lang="vi-VN" sz="2000" dirty="0"/>
              <a:t>nước Mỹ,</a:t>
            </a:r>
            <a:r>
              <a:rPr lang="en-US" sz="2000" dirty="0"/>
              <a:t> </a:t>
            </a:r>
            <a:endParaRPr lang="vi-VN" sz="2000" dirty="0"/>
          </a:p>
          <a:p>
            <a:pPr algn="ctr"/>
            <a:r>
              <a:rPr lang="en-US" sz="2000" dirty="0" err="1"/>
              <a:t>Hoa</a:t>
            </a:r>
            <a:r>
              <a:rPr lang="en-US" sz="2000" dirty="0"/>
              <a:t> </a:t>
            </a:r>
            <a:r>
              <a:rPr lang="en-US" sz="2000" dirty="0" err="1"/>
              <a:t>Kỳ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424724" y="4040702"/>
            <a:ext cx="1283776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vi-VN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UK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94234" y="4873503"/>
            <a:ext cx="1570774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/</a:t>
            </a:r>
            <a:r>
              <a:rPr lang="en-US" sz="2000" dirty="0" err="1"/>
              <a:t>ðə</a:t>
            </a:r>
            <a:r>
              <a:rPr lang="en-US" sz="2000" dirty="0"/>
              <a:t> ˌ</a:t>
            </a:r>
            <a:r>
              <a:rPr lang="en-US" sz="2000" dirty="0" err="1"/>
              <a:t>ju</a:t>
            </a:r>
            <a:r>
              <a:rPr lang="en-US" sz="2000" dirty="0"/>
              <a:t>ː ˈ</a:t>
            </a:r>
            <a:r>
              <a:rPr lang="en-US" sz="2000" dirty="0" err="1"/>
              <a:t>keɪ</a:t>
            </a:r>
            <a:r>
              <a:rPr lang="en-US" sz="2000" dirty="0"/>
              <a:t>/</a:t>
            </a:r>
            <a:endParaRPr lang="vi-VN" sz="2000" dirty="0"/>
          </a:p>
          <a:p>
            <a:pPr algn="ctr"/>
            <a:r>
              <a:rPr lang="vi-VN" sz="2000" dirty="0"/>
              <a:t>Vương quốc Anh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4438927" y="4040702"/>
            <a:ext cx="1283776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vi-VN" sz="3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Italy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59196" y="4040702"/>
            <a:ext cx="1283776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vi-VN" sz="3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India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34244" y="4040702"/>
            <a:ext cx="1283776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vi-VN" sz="3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Japan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34643" y="4040702"/>
            <a:ext cx="1283776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vi-VN" sz="3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Alpha</a:t>
            </a:r>
            <a:endParaRPr lang="en-US" sz="3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95428" y="4873502"/>
            <a:ext cx="1570774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/ˈ</a:t>
            </a:r>
            <a:r>
              <a:rPr lang="en-US" sz="2000" dirty="0" err="1"/>
              <a:t>ɪtəli</a:t>
            </a:r>
            <a:r>
              <a:rPr lang="en-US" sz="2000" dirty="0"/>
              <a:t>/</a:t>
            </a:r>
            <a:endParaRPr lang="vi-VN" sz="2000" dirty="0"/>
          </a:p>
          <a:p>
            <a:pPr algn="ctr"/>
            <a:r>
              <a:rPr lang="vi-VN" sz="2000" dirty="0"/>
              <a:t>nước Ý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6254462" y="4873502"/>
            <a:ext cx="1570774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/ˈ</a:t>
            </a:r>
            <a:r>
              <a:rPr lang="en-US" sz="2000" dirty="0" err="1"/>
              <a:t>ɪndiə</a:t>
            </a:r>
            <a:r>
              <a:rPr lang="en-US" sz="2000" dirty="0"/>
              <a:t>/</a:t>
            </a:r>
            <a:endParaRPr lang="vi-VN" sz="2000" dirty="0"/>
          </a:p>
          <a:p>
            <a:pPr algn="ctr"/>
            <a:r>
              <a:rPr lang="vi-VN" sz="2000" dirty="0"/>
              <a:t>nước Ấn Độ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8275508" y="4873502"/>
            <a:ext cx="1570774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/</a:t>
            </a:r>
            <a:r>
              <a:rPr lang="en-US" sz="2000" dirty="0" err="1"/>
              <a:t>dʒəˈpæn</a:t>
            </a:r>
            <a:r>
              <a:rPr lang="en-US" sz="2000" dirty="0"/>
              <a:t>/</a:t>
            </a:r>
            <a:endParaRPr lang="vi-VN" sz="2000" dirty="0"/>
          </a:p>
          <a:p>
            <a:pPr algn="ctr"/>
            <a:r>
              <a:rPr lang="vi-VN" sz="2000" dirty="0"/>
              <a:t>Nước Nhật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10272438" y="4873502"/>
            <a:ext cx="1570774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 /ˈ</a:t>
            </a:r>
            <a:r>
              <a:rPr lang="en-US" sz="2000" dirty="0" err="1"/>
              <a:t>ælfə</a:t>
            </a:r>
            <a:r>
              <a:rPr lang="en-US" sz="2000" dirty="0"/>
              <a:t>/</a:t>
            </a:r>
          </a:p>
          <a:p>
            <a:pPr algn="ctr"/>
            <a:r>
              <a:rPr lang="en-US" sz="2000" dirty="0" err="1"/>
              <a:t>Hành</a:t>
            </a:r>
            <a:r>
              <a:rPr lang="en-US" sz="2000" dirty="0"/>
              <a:t> </a:t>
            </a:r>
            <a:r>
              <a:rPr lang="en-US" sz="2000" dirty="0" err="1"/>
              <a:t>tinh</a:t>
            </a:r>
            <a:r>
              <a:rPr lang="en-US" sz="2000" dirty="0"/>
              <a:t> Alpha</a:t>
            </a:r>
          </a:p>
        </p:txBody>
      </p:sp>
      <p:pic>
        <p:nvPicPr>
          <p:cNvPr id="6" name="US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1551455" y="423023"/>
            <a:ext cx="487363" cy="487363"/>
          </a:xfrm>
          <a:prstGeom prst="rect">
            <a:avLst/>
          </a:prstGeom>
        </p:spPr>
      </p:pic>
      <p:pic>
        <p:nvPicPr>
          <p:cNvPr id="7" name="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1599530" y="381793"/>
            <a:ext cx="487363" cy="487363"/>
          </a:xfrm>
          <a:prstGeom prst="rect">
            <a:avLst/>
          </a:prstGeom>
        </p:spPr>
      </p:pic>
      <p:pic>
        <p:nvPicPr>
          <p:cNvPr id="8" name="Italy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1588928" y="521194"/>
            <a:ext cx="487363" cy="487363"/>
          </a:xfrm>
          <a:prstGeom prst="rect">
            <a:avLst/>
          </a:prstGeom>
        </p:spPr>
      </p:pic>
      <p:pic>
        <p:nvPicPr>
          <p:cNvPr id="9" name="India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1346478" y="381793"/>
            <a:ext cx="487363" cy="487363"/>
          </a:xfrm>
          <a:prstGeom prst="rect">
            <a:avLst/>
          </a:prstGeom>
        </p:spPr>
      </p:pic>
      <p:pic>
        <p:nvPicPr>
          <p:cNvPr id="27" name="Japan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1346478" y="570748"/>
            <a:ext cx="487363" cy="487363"/>
          </a:xfrm>
          <a:prstGeom prst="rect">
            <a:avLst/>
          </a:prstGeom>
        </p:spPr>
      </p:pic>
      <p:pic>
        <p:nvPicPr>
          <p:cNvPr id="28" name="Alpha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1637003" y="707934"/>
            <a:ext cx="487363" cy="487363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0708640" y="361473"/>
            <a:ext cx="1483360" cy="8221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21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19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1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9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18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4" dur="187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5315"/>
            <a:ext cx="10452848" cy="69233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7810" y="3996282"/>
            <a:ext cx="3293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dirty="0">
                <a:solidFill>
                  <a:schemeClr val="bg1"/>
                </a:solidFill>
              </a:rPr>
              <a:t>Practice 1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30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n 14"/>
          <p:cNvSpPr/>
          <p:nvPr/>
        </p:nvSpPr>
        <p:spPr>
          <a:xfrm rot="21256703">
            <a:off x="9848259" y="1664818"/>
            <a:ext cx="1645920" cy="1542872"/>
          </a:xfrm>
          <a:prstGeom prst="sun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20" b="8976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8170" y="1582944"/>
            <a:ext cx="2945676" cy="2579595"/>
          </a:xfrm>
          <a:prstGeom prst="rect">
            <a:avLst/>
          </a:prstGeom>
        </p:spPr>
      </p:pic>
      <p:sp>
        <p:nvSpPr>
          <p:cNvPr id="98" name="Cloud 97"/>
          <p:cNvSpPr/>
          <p:nvPr/>
        </p:nvSpPr>
        <p:spPr>
          <a:xfrm>
            <a:off x="2976343" y="3718255"/>
            <a:ext cx="2323645" cy="77891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USA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1" name="Group 330"/>
          <p:cNvGrpSpPr/>
          <p:nvPr/>
        </p:nvGrpSpPr>
        <p:grpSpPr>
          <a:xfrm>
            <a:off x="219366" y="747353"/>
            <a:ext cx="7714655" cy="5166358"/>
            <a:chOff x="524317" y="984890"/>
            <a:chExt cx="6751461" cy="4680577"/>
          </a:xfrm>
        </p:grpSpPr>
        <p:grpSp>
          <p:nvGrpSpPr>
            <p:cNvPr id="16" name="Group 15"/>
            <p:cNvGrpSpPr/>
            <p:nvPr/>
          </p:nvGrpSpPr>
          <p:grpSpPr>
            <a:xfrm rot="21111101">
              <a:off x="5855301" y="1102758"/>
              <a:ext cx="900821" cy="896524"/>
              <a:chOff x="7926758" y="577730"/>
              <a:chExt cx="4040019" cy="3766618"/>
            </a:xfrm>
          </p:grpSpPr>
          <p:grpSp>
            <p:nvGrpSpPr>
              <p:cNvPr id="17" name="Group 16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20" name="Block Arc 19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Block Arc 20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Block Arc 21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Block Arc 22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8" name="Cloud 17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Cloud 18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 rot="21220728">
              <a:off x="1222532" y="1078830"/>
              <a:ext cx="908412" cy="889032"/>
              <a:chOff x="7926758" y="577730"/>
              <a:chExt cx="4040019" cy="3766618"/>
            </a:xfrm>
          </p:grpSpPr>
          <p:grpSp>
            <p:nvGrpSpPr>
              <p:cNvPr id="25" name="Group 24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28" name="Block Arc 27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Block Arc 28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Block Arc 29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Block Arc 30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" name="Cloud 25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Cloud 26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 rot="21218507">
              <a:off x="4020737" y="1107709"/>
              <a:ext cx="908412" cy="889032"/>
              <a:chOff x="7926758" y="577730"/>
              <a:chExt cx="4040019" cy="3766618"/>
            </a:xfrm>
          </p:grpSpPr>
          <p:grpSp>
            <p:nvGrpSpPr>
              <p:cNvPr id="41" name="Group 40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44" name="Block Arc 43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Block Arc 44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Block Arc 45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2" name="Cloud 41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Cloud 42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 rot="21186295">
              <a:off x="4921421" y="1106317"/>
              <a:ext cx="900821" cy="896524"/>
              <a:chOff x="7926758" y="577730"/>
              <a:chExt cx="4040019" cy="3766618"/>
            </a:xfrm>
          </p:grpSpPr>
          <p:grpSp>
            <p:nvGrpSpPr>
              <p:cNvPr id="59" name="Group 58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62" name="Block Arc 61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Block Arc 62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Block Arc 63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Block Arc 64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0" name="Cloud 59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Cloud 60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 rot="21269751">
              <a:off x="2147298" y="1097190"/>
              <a:ext cx="908412" cy="889032"/>
              <a:chOff x="7926758" y="577730"/>
              <a:chExt cx="4040019" cy="3766618"/>
            </a:xfrm>
          </p:grpSpPr>
          <p:grpSp>
            <p:nvGrpSpPr>
              <p:cNvPr id="67" name="Group 66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70" name="Block Arc 69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Block Arc 70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Block Arc 71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3" name="Block Arc 72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8" name="Cloud 67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Cloud 68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 rot="21241121">
              <a:off x="3079683" y="1098465"/>
              <a:ext cx="908412" cy="889032"/>
              <a:chOff x="7926758" y="577730"/>
              <a:chExt cx="4040019" cy="3766618"/>
            </a:xfrm>
          </p:grpSpPr>
          <p:grpSp>
            <p:nvGrpSpPr>
              <p:cNvPr id="75" name="Group 74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78" name="Block Arc 77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Block Arc 78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Block Arc 79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Block Arc 80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6" name="Cloud 75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Cloud 76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Sun 12"/>
            <p:cNvSpPr/>
            <p:nvPr/>
          </p:nvSpPr>
          <p:spPr>
            <a:xfrm>
              <a:off x="827544" y="5202452"/>
              <a:ext cx="471787" cy="463015"/>
            </a:xfrm>
            <a:prstGeom prst="su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Sun 89"/>
            <p:cNvSpPr/>
            <p:nvPr/>
          </p:nvSpPr>
          <p:spPr>
            <a:xfrm>
              <a:off x="799376" y="1184524"/>
              <a:ext cx="471787" cy="463015"/>
            </a:xfrm>
            <a:prstGeom prst="su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Sun 90"/>
            <p:cNvSpPr/>
            <p:nvPr/>
          </p:nvSpPr>
          <p:spPr>
            <a:xfrm>
              <a:off x="524317" y="3168339"/>
              <a:ext cx="471787" cy="463015"/>
            </a:xfrm>
            <a:prstGeom prst="su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Sun 91"/>
            <p:cNvSpPr/>
            <p:nvPr/>
          </p:nvSpPr>
          <p:spPr>
            <a:xfrm>
              <a:off x="3796333" y="984890"/>
              <a:ext cx="471787" cy="463015"/>
            </a:xfrm>
            <a:prstGeom prst="su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Sun 92"/>
            <p:cNvSpPr/>
            <p:nvPr/>
          </p:nvSpPr>
          <p:spPr>
            <a:xfrm>
              <a:off x="6564499" y="5137810"/>
              <a:ext cx="471787" cy="463015"/>
            </a:xfrm>
            <a:prstGeom prst="su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Sun 93"/>
            <p:cNvSpPr/>
            <p:nvPr/>
          </p:nvSpPr>
          <p:spPr>
            <a:xfrm>
              <a:off x="6691667" y="3196552"/>
              <a:ext cx="471787" cy="463015"/>
            </a:xfrm>
            <a:prstGeom prst="su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Sun 94"/>
            <p:cNvSpPr/>
            <p:nvPr/>
          </p:nvSpPr>
          <p:spPr>
            <a:xfrm>
              <a:off x="3697176" y="5189391"/>
              <a:ext cx="471787" cy="463015"/>
            </a:xfrm>
            <a:prstGeom prst="su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Sun 95"/>
            <p:cNvSpPr/>
            <p:nvPr/>
          </p:nvSpPr>
          <p:spPr>
            <a:xfrm>
              <a:off x="6736847" y="1115413"/>
              <a:ext cx="471787" cy="463015"/>
            </a:xfrm>
            <a:prstGeom prst="su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98"/>
            <p:cNvGrpSpPr/>
            <p:nvPr/>
          </p:nvGrpSpPr>
          <p:grpSpPr>
            <a:xfrm rot="21220728">
              <a:off x="1223444" y="1070940"/>
              <a:ext cx="908412" cy="889032"/>
              <a:chOff x="7926758" y="577730"/>
              <a:chExt cx="4040019" cy="3766618"/>
            </a:xfrm>
          </p:grpSpPr>
          <p:grpSp>
            <p:nvGrpSpPr>
              <p:cNvPr id="100" name="Group 99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03" name="Block Arc 102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" name="Block Arc 103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5" name="Block Arc 104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6" name="Block Arc 105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1" name="Cloud 100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Cloud 101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 rot="21269751">
              <a:off x="2148210" y="1089300"/>
              <a:ext cx="908412" cy="889032"/>
              <a:chOff x="7926758" y="577730"/>
              <a:chExt cx="4040019" cy="3766618"/>
            </a:xfrm>
          </p:grpSpPr>
          <p:grpSp>
            <p:nvGrpSpPr>
              <p:cNvPr id="108" name="Group 107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11" name="Block Arc 110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2" name="Block Arc 111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3" name="Block Arc 112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4" name="Block Arc 113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9" name="Cloud 108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Cloud 109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 rot="21241121">
              <a:off x="3080595" y="1090575"/>
              <a:ext cx="908412" cy="889032"/>
              <a:chOff x="7926758" y="577730"/>
              <a:chExt cx="4040019" cy="3766618"/>
            </a:xfrm>
          </p:grpSpPr>
          <p:grpSp>
            <p:nvGrpSpPr>
              <p:cNvPr id="116" name="Group 115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19" name="Block Arc 118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" name="Block Arc 119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1" name="Block Arc 120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2" name="Block Arc 121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7" name="Cloud 116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Cloud 117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3" name="Group 122"/>
            <p:cNvGrpSpPr/>
            <p:nvPr/>
          </p:nvGrpSpPr>
          <p:grpSpPr>
            <a:xfrm rot="10353785">
              <a:off x="5811021" y="4651089"/>
              <a:ext cx="900821" cy="896524"/>
              <a:chOff x="7926758" y="577730"/>
              <a:chExt cx="4040019" cy="3766618"/>
            </a:xfrm>
          </p:grpSpPr>
          <p:grpSp>
            <p:nvGrpSpPr>
              <p:cNvPr id="124" name="Group 123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27" name="Block Arc 126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8" name="Block Arc 127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9" name="Block Arc 128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Block Arc 129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5" name="Cloud 124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Cloud 125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 rot="10461191">
              <a:off x="3976457" y="4656040"/>
              <a:ext cx="908412" cy="889032"/>
              <a:chOff x="7926758" y="577730"/>
              <a:chExt cx="4040019" cy="3766618"/>
            </a:xfrm>
          </p:grpSpPr>
          <p:grpSp>
            <p:nvGrpSpPr>
              <p:cNvPr id="132" name="Group 131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35" name="Block Arc 134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6" name="Block Arc 135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7" name="Block Arc 136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8" name="Block Arc 137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3" name="Cloud 132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Cloud 133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 rot="10428979">
              <a:off x="4877141" y="4654648"/>
              <a:ext cx="900821" cy="896524"/>
              <a:chOff x="7926758" y="577730"/>
              <a:chExt cx="4040019" cy="3766618"/>
            </a:xfrm>
          </p:grpSpPr>
          <p:grpSp>
            <p:nvGrpSpPr>
              <p:cNvPr id="140" name="Group 139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43" name="Block Arc 142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4" name="Block Arc 143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5" name="Block Arc 144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Block Arc 145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41" name="Cloud 140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Cloud 141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7" name="Group 146"/>
            <p:cNvGrpSpPr/>
            <p:nvPr/>
          </p:nvGrpSpPr>
          <p:grpSpPr>
            <a:xfrm rot="10463412">
              <a:off x="1179164" y="4619271"/>
              <a:ext cx="908412" cy="889032"/>
              <a:chOff x="7926758" y="577730"/>
              <a:chExt cx="4040019" cy="3766618"/>
            </a:xfrm>
          </p:grpSpPr>
          <p:grpSp>
            <p:nvGrpSpPr>
              <p:cNvPr id="148" name="Group 147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51" name="Block Arc 150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2" name="Block Arc 151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3" name="Block Arc 152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4" name="Block Arc 153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49" name="Cloud 148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Cloud 149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5" name="Group 154"/>
            <p:cNvGrpSpPr/>
            <p:nvPr/>
          </p:nvGrpSpPr>
          <p:grpSpPr>
            <a:xfrm rot="10512435">
              <a:off x="2103930" y="4637631"/>
              <a:ext cx="908412" cy="889032"/>
              <a:chOff x="7926758" y="577730"/>
              <a:chExt cx="4040019" cy="3766618"/>
            </a:xfrm>
          </p:grpSpPr>
          <p:grpSp>
            <p:nvGrpSpPr>
              <p:cNvPr id="156" name="Group 155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59" name="Block Arc 158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0" name="Block Arc 159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1" name="Block Arc 160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2" name="Block Arc 161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7" name="Cloud 156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Cloud 157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3" name="Group 162"/>
            <p:cNvGrpSpPr/>
            <p:nvPr/>
          </p:nvGrpSpPr>
          <p:grpSpPr>
            <a:xfrm rot="10483805">
              <a:off x="3036315" y="4638906"/>
              <a:ext cx="908412" cy="889032"/>
              <a:chOff x="7926758" y="577730"/>
              <a:chExt cx="4040019" cy="3766618"/>
            </a:xfrm>
          </p:grpSpPr>
          <p:grpSp>
            <p:nvGrpSpPr>
              <p:cNvPr id="164" name="Group 163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67" name="Block Arc 166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8" name="Block Arc 167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9" name="Block Arc 168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Block Arc 169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65" name="Cloud 164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Cloud 165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7" name="Group 266"/>
            <p:cNvGrpSpPr/>
            <p:nvPr/>
          </p:nvGrpSpPr>
          <p:grpSpPr>
            <a:xfrm rot="15930971">
              <a:off x="717902" y="1655081"/>
              <a:ext cx="908412" cy="889032"/>
              <a:chOff x="7926758" y="577730"/>
              <a:chExt cx="4040019" cy="3766618"/>
            </a:xfrm>
          </p:grpSpPr>
          <p:grpSp>
            <p:nvGrpSpPr>
              <p:cNvPr id="268" name="Group 267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271" name="Block Arc 270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2" name="Block Arc 271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3" name="Block Arc 272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4" name="Block Arc 273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9" name="Cloud 268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Cloud 269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5" name="Group 274"/>
            <p:cNvGrpSpPr/>
            <p:nvPr/>
          </p:nvGrpSpPr>
          <p:grpSpPr>
            <a:xfrm rot="15930971">
              <a:off x="636056" y="2568344"/>
              <a:ext cx="908412" cy="889032"/>
              <a:chOff x="7926758" y="577730"/>
              <a:chExt cx="4040019" cy="3766618"/>
            </a:xfrm>
          </p:grpSpPr>
          <p:grpSp>
            <p:nvGrpSpPr>
              <p:cNvPr id="276" name="Group 275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279" name="Block Arc 278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0" name="Block Arc 279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1" name="Block Arc 280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2" name="Block Arc 281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77" name="Cloud 276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8" name="Cloud 277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3" name="Group 282"/>
            <p:cNvGrpSpPr/>
            <p:nvPr/>
          </p:nvGrpSpPr>
          <p:grpSpPr>
            <a:xfrm rot="15930971">
              <a:off x="568836" y="3492015"/>
              <a:ext cx="908412" cy="889032"/>
              <a:chOff x="7926758" y="577730"/>
              <a:chExt cx="4040019" cy="3766618"/>
            </a:xfrm>
          </p:grpSpPr>
          <p:grpSp>
            <p:nvGrpSpPr>
              <p:cNvPr id="284" name="Group 283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287" name="Block Arc 286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8" name="Block Arc 287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9" name="Block Arc 288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0" name="Block Arc 289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85" name="Cloud 284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6" name="Cloud 285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1" name="Group 290"/>
            <p:cNvGrpSpPr/>
            <p:nvPr/>
          </p:nvGrpSpPr>
          <p:grpSpPr>
            <a:xfrm rot="15163993">
              <a:off x="550845" y="4337194"/>
              <a:ext cx="908412" cy="889032"/>
              <a:chOff x="7926758" y="577730"/>
              <a:chExt cx="4040019" cy="3766618"/>
            </a:xfrm>
          </p:grpSpPr>
          <p:grpSp>
            <p:nvGrpSpPr>
              <p:cNvPr id="292" name="Group 291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295" name="Block Arc 294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6" name="Block Arc 295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7" name="Block Arc 296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8" name="Block Arc 297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3" name="Cloud 292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Cloud 293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9" name="Group 298"/>
            <p:cNvGrpSpPr/>
            <p:nvPr/>
          </p:nvGrpSpPr>
          <p:grpSpPr>
            <a:xfrm rot="5215544">
              <a:off x="6377056" y="1570166"/>
              <a:ext cx="908412" cy="889032"/>
              <a:chOff x="7926758" y="577730"/>
              <a:chExt cx="4040019" cy="3766618"/>
            </a:xfrm>
          </p:grpSpPr>
          <p:grpSp>
            <p:nvGrpSpPr>
              <p:cNvPr id="300" name="Group 299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303" name="Block Arc 302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4" name="Block Arc 303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5" name="Block Arc 304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6" name="Block Arc 305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01" name="Cloud 300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Cloud 301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7" name="Group 306"/>
            <p:cNvGrpSpPr/>
            <p:nvPr/>
          </p:nvGrpSpPr>
          <p:grpSpPr>
            <a:xfrm rot="5215544">
              <a:off x="6295210" y="2483429"/>
              <a:ext cx="908412" cy="889032"/>
              <a:chOff x="7926758" y="577730"/>
              <a:chExt cx="4040019" cy="3766618"/>
            </a:xfrm>
          </p:grpSpPr>
          <p:grpSp>
            <p:nvGrpSpPr>
              <p:cNvPr id="308" name="Group 307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311" name="Block Arc 310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2" name="Block Arc 311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3" name="Block Arc 312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4" name="Block Arc 313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09" name="Cloud 308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" name="Cloud 309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5" name="Group 314"/>
            <p:cNvGrpSpPr/>
            <p:nvPr/>
          </p:nvGrpSpPr>
          <p:grpSpPr>
            <a:xfrm rot="5215544">
              <a:off x="6227990" y="3407100"/>
              <a:ext cx="908412" cy="889032"/>
              <a:chOff x="7926758" y="577730"/>
              <a:chExt cx="4040019" cy="3766618"/>
            </a:xfrm>
          </p:grpSpPr>
          <p:grpSp>
            <p:nvGrpSpPr>
              <p:cNvPr id="316" name="Group 315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319" name="Block Arc 318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0" name="Block Arc 319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1" name="Block Arc 320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2" name="Block Arc 321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17" name="Cloud 316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" name="Cloud 317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3" name="Group 322"/>
            <p:cNvGrpSpPr/>
            <p:nvPr/>
          </p:nvGrpSpPr>
          <p:grpSpPr>
            <a:xfrm rot="4448566">
              <a:off x="6209999" y="4252279"/>
              <a:ext cx="908412" cy="889032"/>
              <a:chOff x="7926758" y="577730"/>
              <a:chExt cx="4040019" cy="3766618"/>
            </a:xfrm>
          </p:grpSpPr>
          <p:grpSp>
            <p:nvGrpSpPr>
              <p:cNvPr id="324" name="Group 323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327" name="Block Arc 326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8" name="Block Arc 327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9" name="Block Arc 328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0" name="Block Arc 329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25" name="Cloud 324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" name="Cloud 325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3" name="Rectangle 332"/>
          <p:cNvSpPr/>
          <p:nvPr/>
        </p:nvSpPr>
        <p:spPr>
          <a:xfrm>
            <a:off x="8197074" y="3283948"/>
            <a:ext cx="3042891" cy="2585323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vi-VN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SLAP THE BOARD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2" name="Group 11"/>
          <p:cNvGrpSpPr/>
          <p:nvPr/>
        </p:nvGrpSpPr>
        <p:grpSpPr>
          <a:xfrm rot="469859">
            <a:off x="8157269" y="371090"/>
            <a:ext cx="4040019" cy="3766618"/>
            <a:chOff x="7926758" y="577730"/>
            <a:chExt cx="4040019" cy="3766618"/>
          </a:xfrm>
        </p:grpSpPr>
        <p:grpSp>
          <p:nvGrpSpPr>
            <p:cNvPr id="7" name="Group 6"/>
            <p:cNvGrpSpPr/>
            <p:nvPr/>
          </p:nvGrpSpPr>
          <p:grpSpPr>
            <a:xfrm rot="478712">
              <a:off x="8361680" y="577730"/>
              <a:ext cx="3342640" cy="3766618"/>
              <a:chOff x="5394960" y="566579"/>
              <a:chExt cx="6238240" cy="6522359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5902960" y="1097280"/>
                <a:ext cx="5222240" cy="5527040"/>
              </a:xfrm>
              <a:prstGeom prst="blockArc">
                <a:avLst>
                  <a:gd name="adj1" fmla="val 10907963"/>
                  <a:gd name="adj2" fmla="val 21409830"/>
                  <a:gd name="adj3" fmla="val 9810"/>
                </a:avLst>
              </a:prstGeom>
              <a:solidFill>
                <a:srgbClr val="F68ED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Block Arc 8"/>
              <p:cNvSpPr/>
              <p:nvPr/>
            </p:nvSpPr>
            <p:spPr>
              <a:xfrm>
                <a:off x="6400800" y="1492149"/>
                <a:ext cx="4226560" cy="5273040"/>
              </a:xfrm>
              <a:prstGeom prst="blockArc">
                <a:avLst>
                  <a:gd name="adj1" fmla="val 11318291"/>
                  <a:gd name="adj2" fmla="val 20976569"/>
                  <a:gd name="adj3" fmla="val 8714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Block Arc 9"/>
              <p:cNvSpPr/>
              <p:nvPr/>
            </p:nvSpPr>
            <p:spPr>
              <a:xfrm>
                <a:off x="6715760" y="1838960"/>
                <a:ext cx="3596640" cy="5249978"/>
              </a:xfrm>
              <a:prstGeom prst="blockArc">
                <a:avLst>
                  <a:gd name="adj1" fmla="val 11929178"/>
                  <a:gd name="adj2" fmla="val 20358766"/>
                  <a:gd name="adj3" fmla="val 6284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Block Arc 10"/>
              <p:cNvSpPr/>
              <p:nvPr/>
            </p:nvSpPr>
            <p:spPr>
              <a:xfrm>
                <a:off x="5394960" y="566579"/>
                <a:ext cx="6238240" cy="6159341"/>
              </a:xfrm>
              <a:prstGeom prst="blockArc">
                <a:avLst>
                  <a:gd name="adj1" fmla="val 10618271"/>
                  <a:gd name="adj2" fmla="val 84796"/>
                  <a:gd name="adj3" fmla="val 9526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Cloud 7"/>
            <p:cNvSpPr/>
            <p:nvPr/>
          </p:nvSpPr>
          <p:spPr>
            <a:xfrm rot="464574">
              <a:off x="7926758" y="2086873"/>
              <a:ext cx="1391272" cy="786125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loud 13"/>
            <p:cNvSpPr/>
            <p:nvPr/>
          </p:nvSpPr>
          <p:spPr>
            <a:xfrm rot="464574">
              <a:off x="10575505" y="2431815"/>
              <a:ext cx="1391272" cy="786125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3" name="Rectangle 342"/>
          <p:cNvSpPr/>
          <p:nvPr/>
        </p:nvSpPr>
        <p:spPr>
          <a:xfrm>
            <a:off x="2151046" y="1686488"/>
            <a:ext cx="4211381" cy="3094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5" name="Picture 34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56" b="89895" l="1044" r="898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6048" y="1632343"/>
            <a:ext cx="3071358" cy="2301514"/>
          </a:xfrm>
          <a:prstGeom prst="rect">
            <a:avLst/>
          </a:prstGeom>
        </p:spPr>
      </p:pic>
      <p:sp>
        <p:nvSpPr>
          <p:cNvPr id="347" name="Cloud 346"/>
          <p:cNvSpPr/>
          <p:nvPr/>
        </p:nvSpPr>
        <p:spPr>
          <a:xfrm>
            <a:off x="2977093" y="3572417"/>
            <a:ext cx="2323645" cy="77891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Japan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8" name="Rectangle 347"/>
          <p:cNvSpPr/>
          <p:nvPr/>
        </p:nvSpPr>
        <p:spPr>
          <a:xfrm>
            <a:off x="2161340" y="1726379"/>
            <a:ext cx="4211381" cy="3094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1" name="Picture 350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72" b="96838" l="61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6666" y="1902006"/>
            <a:ext cx="2603567" cy="2014380"/>
          </a:xfrm>
          <a:prstGeom prst="rect">
            <a:avLst/>
          </a:prstGeom>
        </p:spPr>
      </p:pic>
      <p:sp>
        <p:nvSpPr>
          <p:cNvPr id="352" name="Cloud 351"/>
          <p:cNvSpPr/>
          <p:nvPr/>
        </p:nvSpPr>
        <p:spPr>
          <a:xfrm>
            <a:off x="3020408" y="3827862"/>
            <a:ext cx="2323645" cy="77891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Italy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3" name="Rectangle 352"/>
          <p:cNvSpPr/>
          <p:nvPr/>
        </p:nvSpPr>
        <p:spPr>
          <a:xfrm>
            <a:off x="2129133" y="1722590"/>
            <a:ext cx="4211381" cy="3094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4" name="Picture 353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332" y="1934316"/>
            <a:ext cx="3061318" cy="1809350"/>
          </a:xfrm>
          <a:prstGeom prst="rect">
            <a:avLst/>
          </a:prstGeom>
        </p:spPr>
      </p:pic>
      <p:sp>
        <p:nvSpPr>
          <p:cNvPr id="355" name="Cloud 354"/>
          <p:cNvSpPr/>
          <p:nvPr/>
        </p:nvSpPr>
        <p:spPr>
          <a:xfrm>
            <a:off x="2940905" y="3743116"/>
            <a:ext cx="2323645" cy="77891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UK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6" name="Rectangle 355"/>
          <p:cNvSpPr/>
          <p:nvPr/>
        </p:nvSpPr>
        <p:spPr>
          <a:xfrm>
            <a:off x="2128053" y="1813382"/>
            <a:ext cx="4211381" cy="3094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7" name="Picture 356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622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3312" y="2162306"/>
            <a:ext cx="2807501" cy="1901566"/>
          </a:xfrm>
          <a:prstGeom prst="rect">
            <a:avLst/>
          </a:prstGeom>
        </p:spPr>
      </p:pic>
      <p:sp>
        <p:nvSpPr>
          <p:cNvPr id="358" name="Cloud 357"/>
          <p:cNvSpPr/>
          <p:nvPr/>
        </p:nvSpPr>
        <p:spPr>
          <a:xfrm>
            <a:off x="3079657" y="3978533"/>
            <a:ext cx="2323645" cy="77891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India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9" name="Rectangle 358"/>
          <p:cNvSpPr/>
          <p:nvPr/>
        </p:nvSpPr>
        <p:spPr>
          <a:xfrm>
            <a:off x="2195359" y="1754414"/>
            <a:ext cx="4211381" cy="3094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0" name="Picture 359"/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277" b="94468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2140" y="1964411"/>
            <a:ext cx="2865472" cy="1980546"/>
          </a:xfrm>
          <a:prstGeom prst="rect">
            <a:avLst/>
          </a:prstGeom>
        </p:spPr>
      </p:pic>
      <p:sp>
        <p:nvSpPr>
          <p:cNvPr id="346" name="Cloud 345"/>
          <p:cNvSpPr/>
          <p:nvPr/>
        </p:nvSpPr>
        <p:spPr>
          <a:xfrm>
            <a:off x="2962657" y="3758328"/>
            <a:ext cx="2323645" cy="77891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Alpha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17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8" grpId="0" animBg="1"/>
      <p:bldP spid="333" grpId="0"/>
      <p:bldP spid="343" grpId="0" animBg="1"/>
      <p:bldP spid="347" grpId="0" animBg="1"/>
      <p:bldP spid="348" grpId="0" animBg="1"/>
      <p:bldP spid="352" grpId="0" animBg="1"/>
      <p:bldP spid="353" grpId="0" animBg="1"/>
      <p:bldP spid="355" grpId="0" animBg="1"/>
      <p:bldP spid="356" grpId="0" animBg="1"/>
      <p:bldP spid="358" grpId="0" animBg="1"/>
      <p:bldP spid="359" grpId="0" animBg="1"/>
      <p:bldP spid="3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5315"/>
            <a:ext cx="10452848" cy="69233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7810" y="3996282"/>
            <a:ext cx="3293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dirty="0">
                <a:solidFill>
                  <a:schemeClr val="bg1"/>
                </a:solidFill>
              </a:rPr>
              <a:t>Practice 2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59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335281"/>
            <a:ext cx="12192000" cy="6085840"/>
            <a:chOff x="0" y="335281"/>
            <a:chExt cx="12192000" cy="6085840"/>
          </a:xfrm>
          <a:blipFill dpi="0" rotWithShape="1">
            <a:blip r:embed="rId15">
              <a:alphaModFix amt="40000"/>
            </a:blip>
            <a:srcRect/>
            <a:tile tx="0" ty="0" sx="100000" sy="100000" flip="none" algn="tl"/>
          </a:blipFill>
          <a:effectLst>
            <a:reflection blurRad="1270000" stA="6000" endPos="0" dir="5400000" sy="-100000" algn="bl" rotWithShape="0"/>
          </a:effectLst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6" cstate="email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3432" y="335281"/>
              <a:ext cx="9064888" cy="6085840"/>
            </a:xfrm>
            <a:prstGeom prst="rect">
              <a:avLst/>
            </a:prstGeom>
            <a:grpFill/>
          </p:spPr>
        </p:pic>
        <p:sp>
          <p:nvSpPr>
            <p:cNvPr id="3" name="Rectangle 2"/>
            <p:cNvSpPr/>
            <p:nvPr/>
          </p:nvSpPr>
          <p:spPr>
            <a:xfrm>
              <a:off x="0" y="335281"/>
              <a:ext cx="1623432" cy="608584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0688320" y="335281"/>
              <a:ext cx="1503680" cy="608584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 rot="5400000">
            <a:off x="3920806" y="-2021839"/>
            <a:ext cx="800219" cy="52120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vert270" wrap="square" rtlCol="0">
            <a:spAutoFit/>
          </a:bodyPr>
          <a:lstStyle/>
          <a:p>
            <a:r>
              <a:rPr lang="vi-V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Listen and match.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8" cstate="email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89947" l="0" r="89753">
                        <a14:foregroundMark x1="15901" y1="6878" x2="15901" y2="6878"/>
                        <a14:foregroundMark x1="18021" y1="10053" x2="16254" y2="11376"/>
                        <a14:foregroundMark x1="16254" y1="11376" x2="16254" y2="11376"/>
                        <a14:foregroundMark x1="16254" y1="16402" x2="13428" y2="2646"/>
                        <a14:foregroundMark x1="5300" y1="11111" x2="24028" y2="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962" y="3974562"/>
            <a:ext cx="1944875" cy="25977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0" cstate="email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89894" l="0" r="97251">
                        <a14:foregroundMark x1="13058" y1="16755" x2="10309" y2="2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758" y="3974562"/>
            <a:ext cx="2030377" cy="25977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31" b="89655" l="0" r="97163">
                        <a14:foregroundMark x1="17376" y1="18037" x2="8511" y2="3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7235" y="3907033"/>
            <a:ext cx="1943144" cy="2597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89646" l="0" r="96575">
                        <a14:foregroundMark x1="20890" y1="17166" x2="5479" y2="2180"/>
                        <a14:foregroundMark x1="4452" y1="14714" x2="19178" y2="5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6847" y="3974562"/>
            <a:ext cx="2071166" cy="26031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6" cstate="email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89683" l="0" r="99639">
                        <a14:foregroundMark x1="17690" y1="18519" x2="9747" y2="2116"/>
                        <a14:foregroundMark x1="2888" y1="12963" x2="19856" y2="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653" y="3974562"/>
            <a:ext cx="1903641" cy="25977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8" cstate="email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0000" l="1394" r="94774">
                        <a14:foregroundMark x1="19512" y1="17632" x2="6620" y2="2105"/>
                        <a14:foregroundMark x1="2787" y1="13947" x2="19861" y2="4211"/>
                        <a14:foregroundMark x1="13937" y1="4211" x2="20906" y2="9737"/>
                        <a14:foregroundMark x1="8711" y1="16316" x2="6272" y2="8421"/>
                        <a14:foregroundMark x1="13240" y1="3947" x2="20557" y2="3947"/>
                        <a14:foregroundMark x1="34843" y1="51842" x2="72125" y2="339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9414" y="3974562"/>
            <a:ext cx="1961985" cy="2597749"/>
          </a:xfrm>
          <a:prstGeom prst="rect">
            <a:avLst/>
          </a:prstGeom>
        </p:spPr>
      </p:pic>
      <p:sp>
        <p:nvSpPr>
          <p:cNvPr id="13" name="8-Point Star 12"/>
          <p:cNvSpPr/>
          <p:nvPr/>
        </p:nvSpPr>
        <p:spPr>
          <a:xfrm>
            <a:off x="457200" y="1307752"/>
            <a:ext cx="1257675" cy="1137920"/>
          </a:xfrm>
          <a:prstGeom prst="star8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8-Point Star 13"/>
          <p:cNvSpPr/>
          <p:nvPr/>
        </p:nvSpPr>
        <p:spPr>
          <a:xfrm>
            <a:off x="2410108" y="1307752"/>
            <a:ext cx="1257675" cy="1137920"/>
          </a:xfrm>
          <a:prstGeom prst="star8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8-Point Star 14"/>
          <p:cNvSpPr/>
          <p:nvPr/>
        </p:nvSpPr>
        <p:spPr>
          <a:xfrm>
            <a:off x="4399969" y="1307752"/>
            <a:ext cx="1257675" cy="1137920"/>
          </a:xfrm>
          <a:prstGeom prst="star8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8-Point Star 15"/>
          <p:cNvSpPr/>
          <p:nvPr/>
        </p:nvSpPr>
        <p:spPr>
          <a:xfrm>
            <a:off x="6413592" y="1307752"/>
            <a:ext cx="1257675" cy="1137920"/>
          </a:xfrm>
          <a:prstGeom prst="star8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8-Point Star 16"/>
          <p:cNvSpPr/>
          <p:nvPr/>
        </p:nvSpPr>
        <p:spPr>
          <a:xfrm>
            <a:off x="8517899" y="1307752"/>
            <a:ext cx="1257675" cy="1137920"/>
          </a:xfrm>
          <a:prstGeom prst="star8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8-Point Star 17"/>
          <p:cNvSpPr/>
          <p:nvPr/>
        </p:nvSpPr>
        <p:spPr>
          <a:xfrm>
            <a:off x="10437457" y="1307752"/>
            <a:ext cx="1257675" cy="1137920"/>
          </a:xfrm>
          <a:prstGeom prst="star8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259840" y="2445672"/>
            <a:ext cx="5781040" cy="16792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204715" y="2487503"/>
            <a:ext cx="486" cy="170498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9179551" y="2596862"/>
            <a:ext cx="1851504" cy="16374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064143" y="2474654"/>
            <a:ext cx="486" cy="170498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393371" y="2474654"/>
            <a:ext cx="5613916" cy="171783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180037" y="2529334"/>
            <a:ext cx="1851018" cy="170498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US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1551455" y="423023"/>
            <a:ext cx="487363" cy="487363"/>
          </a:xfrm>
          <a:prstGeom prst="rect">
            <a:avLst/>
          </a:prstGeom>
        </p:spPr>
      </p:pic>
      <p:pic>
        <p:nvPicPr>
          <p:cNvPr id="33" name="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1599530" y="381793"/>
            <a:ext cx="487363" cy="487363"/>
          </a:xfrm>
          <a:prstGeom prst="rect">
            <a:avLst/>
          </a:prstGeom>
        </p:spPr>
      </p:pic>
      <p:pic>
        <p:nvPicPr>
          <p:cNvPr id="34" name="Italy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1588928" y="521194"/>
            <a:ext cx="487363" cy="487363"/>
          </a:xfrm>
          <a:prstGeom prst="rect">
            <a:avLst/>
          </a:prstGeom>
        </p:spPr>
      </p:pic>
      <p:pic>
        <p:nvPicPr>
          <p:cNvPr id="35" name="India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1346478" y="381793"/>
            <a:ext cx="487363" cy="487363"/>
          </a:xfrm>
          <a:prstGeom prst="rect">
            <a:avLst/>
          </a:prstGeom>
        </p:spPr>
      </p:pic>
      <p:pic>
        <p:nvPicPr>
          <p:cNvPr id="36" name="Japan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1346478" y="570748"/>
            <a:ext cx="487363" cy="487363"/>
          </a:xfrm>
          <a:prstGeom prst="rect">
            <a:avLst/>
          </a:prstGeom>
        </p:spPr>
      </p:pic>
      <p:pic>
        <p:nvPicPr>
          <p:cNvPr id="37" name="Alpha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1637003" y="707934"/>
            <a:ext cx="487363" cy="487363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0708640" y="361473"/>
            <a:ext cx="1483360" cy="822198"/>
          </a:xfrm>
          <a:prstGeom prst="rect">
            <a:avLst/>
          </a:prstGeom>
          <a:gradFill>
            <a:gsLst>
              <a:gs pos="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4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7" presetClass="emph" presetSubtype="0" fill="remove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7" presetClass="emph" presetSubtype="0" fill="remove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7" presetClass="emph" presetSubtype="0" fill="remove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7" presetClass="emph" presetSubtype="0" fill="remove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7" presetClass="emph" presetSubtype="0" fill="remove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7" presetClass="emph" presetSubtype="0" fill="remove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216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192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192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1" dur="1992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6" dur="180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1" dur="1872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8880" y="3918856"/>
            <a:ext cx="3007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 practice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93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395" y="1060230"/>
            <a:ext cx="11659610" cy="50829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09854" y="449286"/>
            <a:ext cx="2839745" cy="492443"/>
          </a:xfrm>
          <a:prstGeom prst="rect">
            <a:avLst/>
          </a:prstGeom>
          <a:solidFill>
            <a:srgbClr val="00B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vi-VN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 1 – WB P.10</a:t>
            </a:r>
            <a:endParaRPr lang="en-US" sz="2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64320" y="2804160"/>
            <a:ext cx="1209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32800" y="3476659"/>
            <a:ext cx="1209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lpha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90560" y="4137435"/>
            <a:ext cx="1209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taly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90560" y="4798211"/>
            <a:ext cx="1209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ndia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61680" y="5469147"/>
            <a:ext cx="1209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apan</a:t>
            </a:r>
            <a:endParaRPr lang="en-US" sz="3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9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/>
      <p:bldP spid="14" grpId="0"/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994" y="0"/>
            <a:ext cx="10506272" cy="686798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183361" y="646504"/>
            <a:ext cx="5654351" cy="543549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i="1" u="sng" dirty="0"/>
              <a:t>Structure</a:t>
            </a:r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  <a:p>
            <a:pPr algn="ctr"/>
            <a:endParaRPr lang="vi-VN" sz="4000" i="1" dirty="0"/>
          </a:p>
        </p:txBody>
      </p:sp>
      <p:sp>
        <p:nvSpPr>
          <p:cNvPr id="5" name="Rectangle 4"/>
          <p:cNvSpPr/>
          <p:nvPr/>
        </p:nvSpPr>
        <p:spPr>
          <a:xfrm>
            <a:off x="2581496" y="3010654"/>
            <a:ext cx="4858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vi-VN" sz="4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472192" y="3010654"/>
            <a:ext cx="2996344" cy="707886"/>
          </a:xfrm>
          <a:prstGeom prst="wedgeRoundRectCallout">
            <a:avLst>
              <a:gd name="adj1" fmla="val -56650"/>
              <a:gd name="adj2" fmla="val -40839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Where are you from?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443232" y="3848940"/>
            <a:ext cx="2996344" cy="707886"/>
          </a:xfrm>
          <a:prstGeom prst="wedgeRoundRectCallout">
            <a:avLst>
              <a:gd name="adj1" fmla="val 55925"/>
              <a:gd name="adj2" fmla="val -42274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I’m from ...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77" b="94468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2296" y="3867576"/>
            <a:ext cx="987976" cy="68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0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98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0906" y="411480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Presentation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7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37" y="434310"/>
            <a:ext cx="5829805" cy="685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37" y="2503664"/>
            <a:ext cx="1137713" cy="11222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0907" y="2225040"/>
            <a:ext cx="1718180" cy="14008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407" y="2090390"/>
            <a:ext cx="4442845" cy="6858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3920" y="2082768"/>
            <a:ext cx="3756986" cy="7011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5075" y="4303180"/>
            <a:ext cx="1025639" cy="1839887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4663440" y="5247639"/>
            <a:ext cx="843280" cy="25908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407" y="3232732"/>
            <a:ext cx="4061812" cy="6629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133" y="3133663"/>
            <a:ext cx="3756986" cy="762066"/>
          </a:xfrm>
          <a:prstGeom prst="rect">
            <a:avLst/>
          </a:prstGeom>
        </p:spPr>
      </p:pic>
      <p:pic>
        <p:nvPicPr>
          <p:cNvPr id="8" name="CD1-TRACK 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1611724" y="434310"/>
            <a:ext cx="487363" cy="487363"/>
          </a:xfrm>
          <a:prstGeom prst="rect">
            <a:avLst/>
          </a:prstGeom>
        </p:spPr>
      </p:pic>
      <p:pic>
        <p:nvPicPr>
          <p:cNvPr id="9" name="CD1-TRACK 19 (mp3cut.net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1368042" y="434309"/>
            <a:ext cx="487363" cy="487363"/>
          </a:xfrm>
          <a:prstGeom prst="rect">
            <a:avLst/>
          </a:prstGeom>
        </p:spPr>
      </p:pic>
      <p:pic>
        <p:nvPicPr>
          <p:cNvPr id="13" name="CD1-TRACK 19 (mp3cut.net) (1)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860506" y="609459"/>
            <a:ext cx="487363" cy="487363"/>
          </a:xfrm>
          <a:prstGeom prst="rect">
            <a:avLst/>
          </a:prstGeom>
        </p:spPr>
      </p:pic>
      <p:pic>
        <p:nvPicPr>
          <p:cNvPr id="14" name="CD1-TRACK 19 (mp3cut.net) (2)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850420" y="338803"/>
            <a:ext cx="487363" cy="487363"/>
          </a:xfrm>
          <a:prstGeom prst="rect">
            <a:avLst/>
          </a:prstGeom>
        </p:spPr>
      </p:pic>
      <p:pic>
        <p:nvPicPr>
          <p:cNvPr id="15" name="CD1-TRACK 19 (mp3cut.net) (3)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1104188" y="533557"/>
            <a:ext cx="487363" cy="48736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626815" y="338803"/>
            <a:ext cx="1472272" cy="781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0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1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8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1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95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94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5315"/>
            <a:ext cx="10452848" cy="69233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7810" y="3996282"/>
            <a:ext cx="3293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dirty="0">
                <a:solidFill>
                  <a:schemeClr val="bg1"/>
                </a:solidFill>
              </a:rPr>
              <a:t>Practice 1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05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27" y="434200"/>
            <a:ext cx="5867908" cy="662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27" y="1500325"/>
            <a:ext cx="11903422" cy="4527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1944" y="2982898"/>
            <a:ext cx="120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Italy 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2637" y="4094087"/>
            <a:ext cx="120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31944" y="5186040"/>
            <a:ext cx="1207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Japan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62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5315"/>
            <a:ext cx="10452848" cy="69233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7810" y="3996282"/>
            <a:ext cx="3293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dirty="0">
                <a:solidFill>
                  <a:schemeClr val="bg1"/>
                </a:solidFill>
              </a:rPr>
              <a:t>Practice 2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45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5218" y="2619022"/>
            <a:ext cx="1601912" cy="13879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09" b="98697" l="974" r="89610">
                        <a14:foregroundMark x1="39286" y1="39088" x2="65909" y2="34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419" y="3591316"/>
            <a:ext cx="2347163" cy="2339543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970930" y="3052533"/>
            <a:ext cx="3639647" cy="819555"/>
          </a:xfrm>
          <a:prstGeom prst="wedgeRoundRectCallout">
            <a:avLst>
              <a:gd name="adj1" fmla="val -57027"/>
              <a:gd name="adj2" fmla="val 27734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Where are you from?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7349067" y="3052534"/>
            <a:ext cx="2246686" cy="819554"/>
          </a:xfrm>
          <a:prstGeom prst="wedgeRoundRectCallout">
            <a:avLst>
              <a:gd name="adj1" fmla="val 56302"/>
              <a:gd name="adj2" fmla="val 47031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I’m from ...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64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1411" y="429318"/>
            <a:ext cx="1909734" cy="17261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326" r="97342">
                        <a14:foregroundMark x1="31561" y1="36177" x2="62791" y2="300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074" y="429318"/>
            <a:ext cx="1776166" cy="1726106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6391145" y="4548892"/>
            <a:ext cx="3104444" cy="819554"/>
          </a:xfrm>
          <a:prstGeom prst="wedgeRoundRectCallout">
            <a:avLst>
              <a:gd name="adj1" fmla="val 56302"/>
              <a:gd name="adj2" fmla="val 47031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He’s from ...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2073537" y="4548892"/>
            <a:ext cx="3853831" cy="819555"/>
          </a:xfrm>
          <a:prstGeom prst="wedgeRoundRectCallout">
            <a:avLst>
              <a:gd name="adj1" fmla="val -57027"/>
              <a:gd name="adj2" fmla="val 27734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Where is he from?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70800" y="335404"/>
            <a:ext cx="1264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WHEEL OF POINT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9990667" y="2280356"/>
            <a:ext cx="364551" cy="33866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813095" y="2155424"/>
            <a:ext cx="2183943" cy="191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9023" y="2524548"/>
            <a:ext cx="1701334" cy="1482412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9968614" y="2247830"/>
            <a:ext cx="364551" cy="33866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813095" y="2126326"/>
            <a:ext cx="2183943" cy="191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8931" y="2326528"/>
            <a:ext cx="1912012" cy="1403574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9877015" y="2125458"/>
            <a:ext cx="364551" cy="33866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67594" y="1998904"/>
            <a:ext cx="2313349" cy="191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2554" y="2524548"/>
            <a:ext cx="2110923" cy="1501270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9899068" y="2173155"/>
            <a:ext cx="364551" cy="33866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866908" y="2022000"/>
            <a:ext cx="2313349" cy="191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6261" y="2417163"/>
            <a:ext cx="1689984" cy="1218674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10032619" y="2201740"/>
            <a:ext cx="364551" cy="33866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836841" y="2061504"/>
            <a:ext cx="2313349" cy="191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9785170" y="2139751"/>
            <a:ext cx="364551" cy="33866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6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672" y="2463325"/>
            <a:ext cx="1793458" cy="1247919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9761730" y="2032406"/>
            <a:ext cx="2313349" cy="1916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158" b="98596" l="4225" r="100000">
                        <a14:foregroundMark x1="37183" y1="31228" x2="60845" y2="36491"/>
                        <a14:foregroundMark x1="38028" y1="65614" x2="59718" y2="61404"/>
                        <a14:foregroundMark x1="34930" y1="68772" x2="30704" y2="81053"/>
                        <a14:foregroundMark x1="65352" y1="73333" x2="77465" y2="82807"/>
                        <a14:foregroundMark x1="64225" y1="87368" x2="69577" y2="936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7644" y="3758971"/>
            <a:ext cx="2705334" cy="2171888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>
          <a:xfrm>
            <a:off x="1276505" y="502695"/>
            <a:ext cx="395111" cy="34961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255" y="610017"/>
            <a:ext cx="1804122" cy="1563138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1188863" y="411587"/>
            <a:ext cx="2601890" cy="1743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37129" y="429318"/>
            <a:ext cx="395111" cy="34961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0930" y="536680"/>
            <a:ext cx="2034716" cy="1493649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1116878" y="381621"/>
            <a:ext cx="2896787" cy="1743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197753" y="447049"/>
            <a:ext cx="395111" cy="34961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8237" y="604125"/>
            <a:ext cx="1912786" cy="1379340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019062" y="383574"/>
            <a:ext cx="2896787" cy="1743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936798" y="410788"/>
            <a:ext cx="395111" cy="34961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4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7702" y="703032"/>
            <a:ext cx="2004234" cy="1394581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7901301" y="356098"/>
            <a:ext cx="2896787" cy="1743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8089198" y="563188"/>
            <a:ext cx="395111" cy="34961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5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5674" y="536680"/>
            <a:ext cx="2072820" cy="1806097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7900774" y="520057"/>
            <a:ext cx="2896787" cy="1743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070901" y="453919"/>
            <a:ext cx="395111" cy="34961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6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5318" y="876512"/>
            <a:ext cx="2110923" cy="1501270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7928935" y="413209"/>
            <a:ext cx="2896787" cy="1743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hlinkClick r:id="rId22" action="ppaction://hlinksldjump"/>
          </p:cNvPr>
          <p:cNvSpPr/>
          <p:nvPr/>
        </p:nvSpPr>
        <p:spPr>
          <a:xfrm>
            <a:off x="10813193" y="614959"/>
            <a:ext cx="14363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y-AM" sz="9600" b="1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F68ED3"/>
                </a:solidFill>
                <a:effectLst/>
              </a:rPr>
              <a:t>֎</a:t>
            </a:r>
            <a:endParaRPr lang="en-US" sz="96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F68ED3"/>
              </a:solidFill>
              <a:effectLst/>
            </a:endParaRPr>
          </a:p>
        </p:txBody>
      </p:sp>
      <p:sp>
        <p:nvSpPr>
          <p:cNvPr id="53" name="Rounded Rectangular Callout 52"/>
          <p:cNvSpPr/>
          <p:nvPr/>
        </p:nvSpPr>
        <p:spPr>
          <a:xfrm>
            <a:off x="6361843" y="5111305"/>
            <a:ext cx="3104444" cy="819554"/>
          </a:xfrm>
          <a:prstGeom prst="wedgeRoundRectCallout">
            <a:avLst>
              <a:gd name="adj1" fmla="val 56302"/>
              <a:gd name="adj2" fmla="val 5708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She’s from ...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Rounded Rectangular Callout 53"/>
          <p:cNvSpPr/>
          <p:nvPr/>
        </p:nvSpPr>
        <p:spPr>
          <a:xfrm>
            <a:off x="2073537" y="5112330"/>
            <a:ext cx="3853831" cy="819555"/>
          </a:xfrm>
          <a:prstGeom prst="wedgeRoundRectCallout">
            <a:avLst>
              <a:gd name="adj1" fmla="val -57320"/>
              <a:gd name="adj2" fmla="val 4318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000" dirty="0">
                <a:latin typeface="Calibri" panose="020F0502020204030204" pitchFamily="34" charset="0"/>
                <a:cs typeface="Calibri" panose="020F0502020204030204" pitchFamily="34" charset="0"/>
              </a:rPr>
              <a:t>Where is she from?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43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  <p:bldP spid="9" grpId="0" animBg="1"/>
      <p:bldP spid="9" grpId="1" animBg="1"/>
      <p:bldP spid="15" grpId="0" animBg="1"/>
      <p:bldP spid="17" grpId="0" animBg="1"/>
      <p:bldP spid="16" grpId="0" animBg="1"/>
      <p:bldP spid="19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  <p:bldP spid="37" grpId="0" animBg="1"/>
      <p:bldP spid="38" grpId="0" animBg="1"/>
      <p:bldP spid="40" grpId="0" animBg="1"/>
      <p:bldP spid="41" grpId="0" animBg="1"/>
      <p:bldP spid="43" grpId="0" animBg="1"/>
      <p:bldP spid="44" grpId="0" animBg="1"/>
      <p:bldP spid="46" grpId="0" animBg="1"/>
      <p:bldP spid="47" grpId="0" animBg="1"/>
      <p:bldP spid="49" grpId="0" animBg="1"/>
      <p:bldP spid="53" grpId="0" animBg="1"/>
      <p:bldP spid="5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944163" y="448767"/>
            <a:ext cx="5042125" cy="5036855"/>
            <a:chOff x="5592600" y="276769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2600" y="276769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33672"/>
              <a:ext cx="2025648" cy="74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30</a:t>
              </a:r>
              <a:endParaRPr lang="vi-VN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8" y="2149257"/>
              <a:ext cx="2025648" cy="74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40</a:t>
              </a:r>
              <a:endParaRPr lang="vi-VN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5" y="1230747"/>
              <a:ext cx="2025648" cy="74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20</a:t>
              </a:r>
              <a:endParaRPr lang="vi-VN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8917980" y="2153861"/>
              <a:ext cx="2025648" cy="74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lang="vi-VN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97322" y="3489051"/>
              <a:ext cx="2025648" cy="74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50</a:t>
              </a:r>
              <a:endParaRPr lang="vi-VN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7" y="4457381"/>
              <a:ext cx="2025648" cy="74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60</a:t>
              </a:r>
              <a:endParaRPr lang="vi-VN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5" y="4464620"/>
              <a:ext cx="2025648" cy="74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70</a:t>
              </a:r>
              <a:endParaRPr lang="vi-VN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20561"/>
              <a:ext cx="2025648" cy="74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80</a:t>
              </a:r>
              <a:endParaRPr lang="vi-VN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25" name="quay dung"/>
          <p:cNvSpPr/>
          <p:nvPr/>
        </p:nvSpPr>
        <p:spPr>
          <a:xfrm>
            <a:off x="9287691" y="5878288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r>
              <a:rPr lang="en-GB" sz="2667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SPIN</a:t>
            </a:r>
            <a:endParaRPr lang="vi-VN" sz="2667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5184" y="567654"/>
            <a:ext cx="495300" cy="438151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8707" y="396205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40537" y="2330647"/>
            <a:ext cx="605716" cy="13200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1351621" y="2586452"/>
            <a:ext cx="783772" cy="783769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algn="ctr"/>
            <a:endParaRPr lang="vi-VN" sz="2400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0495" y="5024729"/>
            <a:ext cx="495300" cy="438151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1978" y="5719242"/>
            <a:ext cx="495300" cy="4381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143395" y="339734"/>
            <a:ext cx="1048605" cy="99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8" action="ppaction://hlinksldjump" highlightClick="1"/>
          </p:cNvPr>
          <p:cNvSpPr/>
          <p:nvPr/>
        </p:nvSpPr>
        <p:spPr>
          <a:xfrm>
            <a:off x="2438400" y="2390154"/>
            <a:ext cx="1422400" cy="1131336"/>
          </a:xfrm>
          <a:prstGeom prst="actionButtonHom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4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9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34848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8880" y="3918856"/>
            <a:ext cx="3007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 practice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8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09854" y="449286"/>
            <a:ext cx="2839745" cy="492443"/>
          </a:xfrm>
          <a:prstGeom prst="rect">
            <a:avLst/>
          </a:prstGeom>
          <a:solidFill>
            <a:srgbClr val="00B05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vi-VN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 1 – WB P.10</a:t>
            </a:r>
            <a:endParaRPr lang="en-US" sz="2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6356" y="383174"/>
            <a:ext cx="7653867" cy="624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036" y="1274031"/>
            <a:ext cx="11030519" cy="4865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Multiply 5"/>
          <p:cNvSpPr/>
          <p:nvPr/>
        </p:nvSpPr>
        <p:spPr>
          <a:xfrm>
            <a:off x="7665155" y="1930400"/>
            <a:ext cx="1185334" cy="846667"/>
          </a:xfrm>
          <a:prstGeom prst="mathMultiply">
            <a:avLst>
              <a:gd name="adj1" fmla="val 752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78044" y="2014725"/>
            <a:ext cx="1298223" cy="61555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3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Alpha</a:t>
            </a:r>
            <a:endParaRPr lang="en-US" sz="3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27" b="100000" l="0" r="93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282" y="3243972"/>
            <a:ext cx="617273" cy="708721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7857067" y="4210756"/>
            <a:ext cx="1219200" cy="112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ultiply 17"/>
          <p:cNvSpPr/>
          <p:nvPr/>
        </p:nvSpPr>
        <p:spPr>
          <a:xfrm>
            <a:off x="7890933" y="5228929"/>
            <a:ext cx="1185334" cy="846667"/>
          </a:xfrm>
          <a:prstGeom prst="mathMultiply">
            <a:avLst>
              <a:gd name="adj1" fmla="val 752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998177" y="5344485"/>
            <a:ext cx="1416756" cy="61555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3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UK</a:t>
            </a:r>
            <a:endParaRPr lang="en-US" sz="3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57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50223" y="5028261"/>
            <a:ext cx="521706" cy="6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4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6" grpId="0" animBg="1"/>
      <p:bldP spid="7" grpId="0" animBg="1"/>
      <p:bldP spid="1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5052"/>
            <a:ext cx="9229273" cy="61523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58003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2670" y="2002254"/>
            <a:ext cx="3888485" cy="2592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2" name="Group 21"/>
          <p:cNvGrpSpPr/>
          <p:nvPr/>
        </p:nvGrpSpPr>
        <p:grpSpPr>
          <a:xfrm>
            <a:off x="46853" y="525749"/>
            <a:ext cx="7026378" cy="5724063"/>
            <a:chOff x="46853" y="525749"/>
            <a:chExt cx="7026378" cy="5724063"/>
          </a:xfrm>
        </p:grpSpPr>
        <p:sp>
          <p:nvSpPr>
            <p:cNvPr id="3" name="Oval 2"/>
            <p:cNvSpPr/>
            <p:nvPr/>
          </p:nvSpPr>
          <p:spPr>
            <a:xfrm>
              <a:off x="282222" y="708265"/>
              <a:ext cx="6694311" cy="5541547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 rot="19074808">
              <a:off x="46853" y="657239"/>
              <a:ext cx="2069952" cy="1683659"/>
              <a:chOff x="7926758" y="577730"/>
              <a:chExt cx="4040019" cy="3766618"/>
            </a:xfrm>
          </p:grpSpPr>
          <p:grpSp>
            <p:nvGrpSpPr>
              <p:cNvPr id="5" name="Group 4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8" name="Block Arc 7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Block Arc 8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Block Arc 9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Block Arc 10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" name="Cloud 5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Cloud 6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 rot="1506736">
              <a:off x="5003279" y="525749"/>
              <a:ext cx="2069952" cy="1683659"/>
              <a:chOff x="7926758" y="577730"/>
              <a:chExt cx="4040019" cy="3766618"/>
            </a:xfrm>
          </p:grpSpPr>
          <p:grpSp>
            <p:nvGrpSpPr>
              <p:cNvPr id="13" name="Group 12"/>
              <p:cNvGrpSpPr/>
              <p:nvPr/>
            </p:nvGrpSpPr>
            <p:grpSpPr>
              <a:xfrm rot="478712">
                <a:off x="8361680" y="577730"/>
                <a:ext cx="3342640" cy="3766618"/>
                <a:chOff x="5394960" y="566579"/>
                <a:chExt cx="6238240" cy="6522359"/>
              </a:xfrm>
            </p:grpSpPr>
            <p:sp>
              <p:nvSpPr>
                <p:cNvPr id="16" name="Block Arc 15"/>
                <p:cNvSpPr/>
                <p:nvPr/>
              </p:nvSpPr>
              <p:spPr>
                <a:xfrm>
                  <a:off x="5902960" y="1097280"/>
                  <a:ext cx="5222240" cy="5527040"/>
                </a:xfrm>
                <a:prstGeom prst="blockArc">
                  <a:avLst>
                    <a:gd name="adj1" fmla="val 10907963"/>
                    <a:gd name="adj2" fmla="val 21409830"/>
                    <a:gd name="adj3" fmla="val 9810"/>
                  </a:avLst>
                </a:prstGeom>
                <a:solidFill>
                  <a:srgbClr val="F68ED3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Block Arc 16"/>
                <p:cNvSpPr/>
                <p:nvPr/>
              </p:nvSpPr>
              <p:spPr>
                <a:xfrm>
                  <a:off x="6400800" y="1492149"/>
                  <a:ext cx="4226560" cy="5273040"/>
                </a:xfrm>
                <a:prstGeom prst="blockArc">
                  <a:avLst>
                    <a:gd name="adj1" fmla="val 11318291"/>
                    <a:gd name="adj2" fmla="val 20976569"/>
                    <a:gd name="adj3" fmla="val 8714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Block Arc 17"/>
                <p:cNvSpPr/>
                <p:nvPr/>
              </p:nvSpPr>
              <p:spPr>
                <a:xfrm>
                  <a:off x="6715760" y="1838960"/>
                  <a:ext cx="3596640" cy="5249978"/>
                </a:xfrm>
                <a:prstGeom prst="blockArc">
                  <a:avLst>
                    <a:gd name="adj1" fmla="val 11929178"/>
                    <a:gd name="adj2" fmla="val 20358766"/>
                    <a:gd name="adj3" fmla="val 6284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Block Arc 18"/>
                <p:cNvSpPr/>
                <p:nvPr/>
              </p:nvSpPr>
              <p:spPr>
                <a:xfrm>
                  <a:off x="5394960" y="566579"/>
                  <a:ext cx="6238240" cy="6159341"/>
                </a:xfrm>
                <a:prstGeom prst="blockArc">
                  <a:avLst>
                    <a:gd name="adj1" fmla="val 10618271"/>
                    <a:gd name="adj2" fmla="val 84796"/>
                    <a:gd name="adj3" fmla="val 9526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4" name="Cloud 13"/>
              <p:cNvSpPr/>
              <p:nvPr/>
            </p:nvSpPr>
            <p:spPr>
              <a:xfrm rot="464574">
                <a:off x="7926758" y="2086873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Cloud 14"/>
              <p:cNvSpPr/>
              <p:nvPr/>
            </p:nvSpPr>
            <p:spPr>
              <a:xfrm rot="464574">
                <a:off x="10575505" y="2431815"/>
                <a:ext cx="1391272" cy="786125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1702262" y="1258811"/>
            <a:ext cx="50177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Sarah: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Hello. What’s your name?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Dylan:</a:t>
            </a:r>
            <a:r>
              <a:rPr lang="en-US" sz="2000" dirty="0">
                <a:solidFill>
                  <a:srgbClr val="00B050"/>
                </a:solidFill>
              </a:rPr>
              <a:t>	Hi. My name’s Dylan.</a:t>
            </a:r>
          </a:p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Sarah: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How can you spell “Dylan”?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Dylan:</a:t>
            </a:r>
            <a:r>
              <a:rPr lang="en-US" sz="2000" dirty="0">
                <a:solidFill>
                  <a:srgbClr val="00B050"/>
                </a:solidFill>
              </a:rPr>
              <a:t>	It’s D-Y-L-A-N. What’s your name?</a:t>
            </a:r>
          </a:p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Sarah: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My name’s Sarah.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Dylan:</a:t>
            </a:r>
            <a:r>
              <a:rPr lang="en-US" sz="2000" dirty="0">
                <a:solidFill>
                  <a:srgbClr val="00B050"/>
                </a:solidFill>
              </a:rPr>
              <a:t>	How can your spell “Sarah”?</a:t>
            </a:r>
          </a:p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Sarah: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It’s S-A-R-A-H.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rgbClr val="00B050"/>
                </a:solidFill>
              </a:rPr>
              <a:t>Dylan:</a:t>
            </a:r>
            <a:r>
              <a:rPr lang="en-US" sz="2000" dirty="0">
                <a:solidFill>
                  <a:srgbClr val="00B050"/>
                </a:solidFill>
              </a:rPr>
              <a:t>	Where are your from?</a:t>
            </a:r>
          </a:p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Sarah: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I’m from the USA. What about you?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Dylan:</a:t>
            </a:r>
            <a:r>
              <a:rPr lang="en-US" sz="2000" dirty="0">
                <a:solidFill>
                  <a:srgbClr val="00B050"/>
                </a:solidFill>
              </a:rPr>
              <a:t>	I’m from Italy. Nice to meet you.</a:t>
            </a:r>
          </a:p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Sarah: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Nice to meet you, too.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Dylan:</a:t>
            </a:r>
            <a:r>
              <a:rPr lang="en-US" sz="2000" dirty="0">
                <a:solidFill>
                  <a:srgbClr val="00B050"/>
                </a:solidFill>
              </a:rPr>
              <a:t>	My friend’s name is Alfie.</a:t>
            </a:r>
          </a:p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Sarah: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	Where is he from?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Dylan:</a:t>
            </a:r>
            <a:r>
              <a:rPr lang="en-US" sz="2000" dirty="0">
                <a:solidFill>
                  <a:srgbClr val="00B050"/>
                </a:solidFill>
              </a:rPr>
              <a:t>	He’s from Alpha.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03423" y="4914290"/>
            <a:ext cx="5346977" cy="46166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lay </a:t>
            </a: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roles. M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 similar conversation.</a:t>
            </a:r>
          </a:p>
        </p:txBody>
      </p:sp>
    </p:spTree>
    <p:extLst>
      <p:ext uri="{BB962C8B-B14F-4D97-AF65-F5344CB8AC3E}">
        <p14:creationId xmlns:p14="http://schemas.microsoft.com/office/powerpoint/2010/main" val="39085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143118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693071"/>
            <a:ext cx="4276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66669" y="1815293"/>
            <a:ext cx="3953922" cy="28623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Vocabularies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r>
              <a:rPr lang="vi-VN" sz="3600" i="1" dirty="0">
                <a:solidFill>
                  <a:srgbClr val="0070C0"/>
                </a:solidFill>
              </a:rPr>
              <a:t>The USA, the UK, India, Italy, Japan, Alpha</a:t>
            </a:r>
            <a:endParaRPr lang="en-US" sz="3600" i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37760" y="1818408"/>
            <a:ext cx="7006590" cy="39703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Structures/ Sentence patterns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pPr marL="571500" indent="-571500">
              <a:buFontTx/>
              <a:buChar char="-"/>
            </a:pPr>
            <a:r>
              <a:rPr lang="vi-VN" sz="3600" i="1" dirty="0">
                <a:solidFill>
                  <a:srgbClr val="0070C0"/>
                </a:solidFill>
              </a:rPr>
              <a:t>Where are you from?</a:t>
            </a:r>
          </a:p>
          <a:p>
            <a:pPr marL="571500" indent="-571500">
              <a:buFontTx/>
              <a:buChar char="-"/>
            </a:pPr>
            <a:r>
              <a:rPr lang="vi-VN" sz="3600" i="1" dirty="0">
                <a:solidFill>
                  <a:srgbClr val="0070C0"/>
                </a:solidFill>
              </a:rPr>
              <a:t>I’m from ... .</a:t>
            </a:r>
          </a:p>
          <a:p>
            <a:pPr marL="571500" indent="-571500">
              <a:buFontTx/>
              <a:buChar char="-"/>
            </a:pPr>
            <a:endParaRPr lang="vi-VN" sz="3600" i="1" dirty="0">
              <a:solidFill>
                <a:srgbClr val="0070C0"/>
              </a:solidFill>
            </a:endParaRPr>
          </a:p>
          <a:p>
            <a:pPr marL="571500" indent="-571500">
              <a:buFontTx/>
              <a:buChar char="-"/>
            </a:pPr>
            <a:r>
              <a:rPr lang="vi-VN" sz="3600" i="1" dirty="0">
                <a:solidFill>
                  <a:srgbClr val="0070C0"/>
                </a:solidFill>
              </a:rPr>
              <a:t>Where is she/he from?</a:t>
            </a:r>
          </a:p>
          <a:p>
            <a:pPr marL="571500" indent="-571500">
              <a:buFontTx/>
              <a:buChar char="-"/>
            </a:pPr>
            <a:r>
              <a:rPr lang="vi-VN" sz="3600" i="1" dirty="0">
                <a:solidFill>
                  <a:srgbClr val="0070C0"/>
                </a:solidFill>
              </a:rPr>
              <a:t>She’s/He’s from ... .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38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=""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17236" y="-40756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333052" y="469135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242595" y="1273530"/>
            <a:ext cx="11872029" cy="39703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the vocabularies and structure; and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WB </a:t>
            </a:r>
            <a:r>
              <a:rPr lang="en-US" sz="3600" i="1" dirty="0">
                <a:solidFill>
                  <a:srgbClr val="0070C0"/>
                </a:solidFill>
              </a:rPr>
              <a:t>(page </a:t>
            </a:r>
            <a:r>
              <a:rPr lang="vi-VN" sz="3600" i="1" dirty="0">
                <a:solidFill>
                  <a:srgbClr val="0070C0"/>
                </a:solidFill>
              </a:rPr>
              <a:t>10</a:t>
            </a:r>
            <a:r>
              <a:rPr lang="en-US" sz="3600" i="1" dirty="0">
                <a:solidFill>
                  <a:srgbClr val="0070C0"/>
                </a:solidFill>
              </a:rPr>
              <a:t>)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Notebook </a:t>
            </a:r>
            <a:r>
              <a:rPr lang="en-US" sz="3600" i="1" dirty="0">
                <a:solidFill>
                  <a:srgbClr val="0070C0"/>
                </a:solidFill>
              </a:rPr>
              <a:t>(page 11)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</a:t>
            </a:r>
            <a:r>
              <a:rPr lang="vi-VN" sz="3600" i="1" dirty="0">
                <a:solidFill>
                  <a:srgbClr val="0070C0"/>
                </a:solidFill>
              </a:rPr>
              <a:t>14</a:t>
            </a:r>
            <a:r>
              <a:rPr lang="en-US" sz="3600" i="1" dirty="0">
                <a:solidFill>
                  <a:srgbClr val="0070C0"/>
                </a:solidFill>
              </a:rPr>
              <a:t> </a:t>
            </a:r>
            <a:r>
              <a:rPr lang="en-US" sz="3600" i="1">
                <a:solidFill>
                  <a:srgbClr val="0070C0"/>
                </a:solidFill>
              </a:rPr>
              <a:t>SB</a:t>
            </a:r>
            <a:r>
              <a:rPr lang="en-US" sz="3600" i="1" smtClean="0">
                <a:solidFill>
                  <a:srgbClr val="0070C0"/>
                </a:solidFill>
              </a:rPr>
              <a:t>)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0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673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7744" y="6051163"/>
            <a:ext cx="310269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Enjoy your day!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23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9713</TotalTime>
  <Words>710</Words>
  <Application>Microsoft Office PowerPoint</Application>
  <PresentationFormat>Widescreen</PresentationFormat>
  <Paragraphs>201</Paragraphs>
  <Slides>31</Slides>
  <Notes>13</Notes>
  <HiddenSlides>0</HiddenSlides>
  <MMClips>18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Microsoft account</cp:lastModifiedBy>
  <cp:revision>300</cp:revision>
  <dcterms:created xsi:type="dcterms:W3CDTF">2020-12-08T03:17:05Z</dcterms:created>
  <dcterms:modified xsi:type="dcterms:W3CDTF">2023-05-17T08:39:38Z</dcterms:modified>
</cp:coreProperties>
</file>