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30" r:id="rId2"/>
    <p:sldId id="434" r:id="rId3"/>
    <p:sldId id="442" r:id="rId4"/>
    <p:sldId id="443" r:id="rId5"/>
    <p:sldId id="446" r:id="rId6"/>
    <p:sldId id="447" r:id="rId7"/>
    <p:sldId id="445" r:id="rId8"/>
  </p:sldIdLst>
  <p:sldSz cx="16276638" cy="9144000"/>
  <p:notesSz cx="6858000" cy="9144000"/>
  <p:custDataLst>
    <p:tags r:id="rId1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3A"/>
    <a:srgbClr val="FF0066"/>
    <a:srgbClr val="1CB2BE"/>
    <a:srgbClr val="0000CC"/>
    <a:srgbClr val="FF7C80"/>
    <a:srgbClr val="FF6600"/>
    <a:srgbClr val="6600CC"/>
    <a:srgbClr val="3333FF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9274" autoAdjust="0"/>
  </p:normalViewPr>
  <p:slideViewPr>
    <p:cSldViewPr>
      <p:cViewPr varScale="1">
        <p:scale>
          <a:sx n="47" d="100"/>
          <a:sy n="47" d="100"/>
        </p:scale>
        <p:origin x="744" y="64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THANH TRÌ</a:t>
            </a: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562479" y="4343401"/>
            <a:ext cx="12824239" cy="2576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 động trải nghiệm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30: SINH HOẠT LỚP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TỦ SÁCH TÌNH BẠN</a:t>
            </a: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347119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386" y="703852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185319" y="575463"/>
            <a:ext cx="9906000" cy="1097795"/>
            <a:chOff x="3185319" y="575463"/>
            <a:chExt cx="9906000" cy="1097795"/>
          </a:xfrm>
        </p:grpSpPr>
        <p:grpSp>
          <p:nvGrpSpPr>
            <p:cNvPr id="26" name="Group 25"/>
            <p:cNvGrpSpPr/>
            <p:nvPr/>
          </p:nvGrpSpPr>
          <p:grpSpPr>
            <a:xfrm>
              <a:off x="5654199" y="575463"/>
              <a:ext cx="5006371" cy="523220"/>
              <a:chOff x="5498868" y="636422"/>
              <a:chExt cx="4921898" cy="523220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5498868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5618731" y="1136154"/>
                <a:ext cx="4699845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3185319" y="1097280"/>
              <a:ext cx="99060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itchFamily="18" charset="0"/>
                </a:rPr>
                <a:t>SINH HOẠT LỚP: TỦ SÁCH TÌNH BẠN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46919" y="1782783"/>
            <a:ext cx="6477000" cy="677108"/>
            <a:chOff x="1508918" y="1888664"/>
            <a:chExt cx="5770418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577041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I. Sơ kết hoạt động tuần qua.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5295207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802484" y="2590800"/>
            <a:ext cx="7051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360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1) Kết quả thi đua cuối tuần vừa qua: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1506" y="3371671"/>
            <a:ext cx="14191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nền nếp học tập, đến lớp đúng giờ tham gia thi đua tuần học tốt do đội cờ đỏ tổ chức.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9917" y="4590871"/>
            <a:ext cx="14198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việc làm bài tập đầy đủ, chăm chỉ học tập, không nói chuyện riêng trong giờ học.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6919" y="5810071"/>
            <a:ext cx="14198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vệ sinh cá nhân, vệ sinh lớp học. Tham gia sinh hoạt tập thể nghiêm túc và hoạt thành tốt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7931" y="7010400"/>
            <a:ext cx="212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360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2) Tồn tại: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3119" y="7772400"/>
            <a:ext cx="14554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Có một số bạn đi học muộn, một số bạn vẫn nói chuyện riêng trong giờ học.</a:t>
            </a:r>
          </a:p>
        </p:txBody>
      </p:sp>
    </p:spTree>
    <p:extLst>
      <p:ext uri="{BB962C8B-B14F-4D97-AF65-F5344CB8AC3E}">
        <p14:creationId xmlns:p14="http://schemas.microsoft.com/office/powerpoint/2010/main" val="14474094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7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051719" y="1782783"/>
            <a:ext cx="7391400" cy="677108"/>
            <a:chOff x="1508918" y="1888664"/>
            <a:chExt cx="6585065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658506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II. Kế hoạch hoạt động tuần tới.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5673989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953906" y="2667000"/>
            <a:ext cx="147282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Thi đua lập thành tích chào mừng ngày…………….</a:t>
            </a:r>
          </a:p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Tiếp tục thực hiện tốt nền nếp học tập, đến lớp đúng giờ tham gia thi đua tuần học tốt do đội cờ đỏ tổ chức.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9916" y="5810071"/>
            <a:ext cx="14739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việc làm bài tập đầy đủ, chăm chỉ học tập, không nói chuyện riêng trong giờ học.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6918" y="7257871"/>
            <a:ext cx="14782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vệ sinh cá nhân, vệ sinh lớp học. Tham gia sinh hoạt tập thể nghiêm túc và hoạt thành tốt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9916" y="4525832"/>
            <a:ext cx="14739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Khắc phục những tồn tại trong tuần trước để hoàn thành xuất sắc nhiệm vụ tuần này.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654199" y="575463"/>
            <a:ext cx="5006371" cy="523220"/>
            <a:chOff x="5498868" y="636422"/>
            <a:chExt cx="4921898" cy="523220"/>
          </a:xfrm>
        </p:grpSpPr>
        <p:sp>
          <p:nvSpPr>
            <p:cNvPr id="22" name="TextBox 21"/>
            <p:cNvSpPr txBox="1"/>
            <p:nvPr/>
          </p:nvSpPr>
          <p:spPr>
            <a:xfrm>
              <a:off x="5498868" y="636422"/>
              <a:ext cx="4921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 ĐỘNG TRẢI NGHIỆM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5618731" y="1136154"/>
              <a:ext cx="469984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 Box 14">
            <a:extLst>
              <a:ext uri="{FF2B5EF4-FFF2-40B4-BE49-F238E27FC236}">
                <a16:creationId xmlns:a16="http://schemas.microsoft.com/office/drawing/2014/main" id="{5569BFEB-79CC-C377-A345-1A96EDD1D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319" y="1097280"/>
            <a:ext cx="99060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>
                <a:solidFill>
                  <a:srgbClr val="0000CC"/>
                </a:solidFill>
                <a:latin typeface="Times New Roman" pitchFamily="18" charset="0"/>
              </a:rPr>
              <a:t>SINH HOẠT LỚP: TỦ SÁCH TÌNH BẠN</a:t>
            </a:r>
          </a:p>
        </p:txBody>
      </p:sp>
    </p:spTree>
    <p:extLst>
      <p:ext uri="{BB962C8B-B14F-4D97-AF65-F5344CB8AC3E}">
        <p14:creationId xmlns:p14="http://schemas.microsoft.com/office/powerpoint/2010/main" val="362239735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62573" y="1673258"/>
            <a:ext cx="14800546" cy="677108"/>
            <a:chOff x="1508916" y="1888664"/>
            <a:chExt cx="9174661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6" y="1888664"/>
              <a:ext cx="917466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III. Sinh hoạt chủ đề: </a:t>
              </a:r>
              <a:r>
                <a:rPr lang="nl-NL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Tủ sách tình bạn</a:t>
              </a:r>
              <a:endParaRPr lang="en-US" sz="38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Straight Connector 10"/>
            <p:cNvCxnSpPr>
              <a:cxnSpLocks/>
            </p:cNvCxnSpPr>
            <p:nvPr/>
          </p:nvCxnSpPr>
          <p:spPr>
            <a:xfrm>
              <a:off x="2086741" y="2519755"/>
              <a:ext cx="4656410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5692299" y="575463"/>
            <a:ext cx="5006371" cy="523220"/>
            <a:chOff x="5498868" y="636422"/>
            <a:chExt cx="4921898" cy="523220"/>
          </a:xfrm>
        </p:grpSpPr>
        <p:sp>
          <p:nvSpPr>
            <p:cNvPr id="35" name="TextBox 34"/>
            <p:cNvSpPr txBox="1"/>
            <p:nvPr/>
          </p:nvSpPr>
          <p:spPr>
            <a:xfrm>
              <a:off x="5498868" y="636422"/>
              <a:ext cx="4921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 ĐỘNG TRẢI NGHIỆM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5618731" y="1136154"/>
              <a:ext cx="469984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2B7A3389-C53E-59A4-B882-AFF34904B0D0}"/>
              </a:ext>
            </a:extLst>
          </p:cNvPr>
          <p:cNvSpPr/>
          <p:nvPr/>
        </p:nvSpPr>
        <p:spPr>
          <a:xfrm>
            <a:off x="10977129" y="4191000"/>
            <a:ext cx="4849094" cy="2049804"/>
          </a:xfrm>
          <a:prstGeom prst="cloudCallout">
            <a:avLst>
              <a:gd name="adj1" fmla="val -59649"/>
              <a:gd name="adj2" fmla="val 68750"/>
            </a:avLst>
          </a:prstGeom>
          <a:solidFill>
            <a:srgbClr val="1CB2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 việc theo tổ</a:t>
            </a:r>
          </a:p>
        </p:txBody>
      </p:sp>
      <p:sp>
        <p:nvSpPr>
          <p:cNvPr id="3" name="Text Box 14">
            <a:extLst>
              <a:ext uri="{FF2B5EF4-FFF2-40B4-BE49-F238E27FC236}">
                <a16:creationId xmlns:a16="http://schemas.microsoft.com/office/drawing/2014/main" id="{EECC8584-E4C6-5F67-425B-664117921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319" y="1097280"/>
            <a:ext cx="99060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>
                <a:solidFill>
                  <a:srgbClr val="0000CC"/>
                </a:solidFill>
                <a:latin typeface="Times New Roman" pitchFamily="18" charset="0"/>
              </a:rPr>
              <a:t>SINH HOẠT LỚP: TỦ SÁCH TÌNH BẠN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0A404D-EAD8-3A52-73C8-387FF8A0B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559" y="4941182"/>
            <a:ext cx="4723521" cy="42028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2265D4-4440-E6FB-425D-7605D6E9BFC9}"/>
              </a:ext>
            </a:extLst>
          </p:cNvPr>
          <p:cNvSpPr txBox="1"/>
          <p:nvPr/>
        </p:nvSpPr>
        <p:spPr>
          <a:xfrm>
            <a:off x="1175261" y="2368732"/>
            <a:ext cx="14627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Chuẩn bị: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Mang những cuốn sách, truyện đóng góp cho tủ sách tình bạn của lớp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Phân loại và sắp xếp các cuốn sách, truyện hợp lí.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Trang trí tủ sách tình bạn. </a:t>
            </a:r>
          </a:p>
        </p:txBody>
      </p:sp>
    </p:spTree>
    <p:extLst>
      <p:ext uri="{BB962C8B-B14F-4D97-AF65-F5344CB8AC3E}">
        <p14:creationId xmlns:p14="http://schemas.microsoft.com/office/powerpoint/2010/main" val="31344065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62573" y="1673258"/>
            <a:ext cx="14800546" cy="677108"/>
            <a:chOff x="1508916" y="1888664"/>
            <a:chExt cx="9174661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6" y="1888664"/>
              <a:ext cx="917466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III. Sinh hoạt chủ đề: </a:t>
              </a:r>
              <a:r>
                <a:rPr lang="nl-NL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Tủ sách tình bạn</a:t>
              </a:r>
              <a:endParaRPr lang="en-US" sz="38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Straight Connector 10"/>
            <p:cNvCxnSpPr>
              <a:cxnSpLocks/>
            </p:cNvCxnSpPr>
            <p:nvPr/>
          </p:nvCxnSpPr>
          <p:spPr>
            <a:xfrm>
              <a:off x="2086741" y="2519755"/>
              <a:ext cx="444012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5692299" y="575463"/>
            <a:ext cx="5006371" cy="523220"/>
            <a:chOff x="5498868" y="636422"/>
            <a:chExt cx="4921898" cy="523220"/>
          </a:xfrm>
        </p:grpSpPr>
        <p:sp>
          <p:nvSpPr>
            <p:cNvPr id="35" name="TextBox 34"/>
            <p:cNvSpPr txBox="1"/>
            <p:nvPr/>
          </p:nvSpPr>
          <p:spPr>
            <a:xfrm>
              <a:off x="5498868" y="636422"/>
              <a:ext cx="4921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 ĐỘNG TRẢI NGHIỆM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5618731" y="1136154"/>
              <a:ext cx="469984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 Box 14">
            <a:extLst>
              <a:ext uri="{FF2B5EF4-FFF2-40B4-BE49-F238E27FC236}">
                <a16:creationId xmlns:a16="http://schemas.microsoft.com/office/drawing/2014/main" id="{EECC8584-E4C6-5F67-425B-664117921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319" y="1097280"/>
            <a:ext cx="99060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>
                <a:solidFill>
                  <a:srgbClr val="0000CC"/>
                </a:solidFill>
                <a:latin typeface="Times New Roman" pitchFamily="18" charset="0"/>
              </a:rPr>
              <a:t>SINH HOẠT LỚP: TỦ SÁCH TÌNH BẠN</a:t>
            </a:r>
          </a:p>
        </p:txBody>
      </p:sp>
      <p:pic>
        <p:nvPicPr>
          <p:cNvPr id="2050" name="Picture 2" descr="Ra mắt mô hình “Tủ sách tình bạn – Hỗ trợ đồ dùng học tập miễn phí” - Tuổi  trẻ Trà Vinh">
            <a:extLst>
              <a:ext uri="{FF2B5EF4-FFF2-40B4-BE49-F238E27FC236}">
                <a16:creationId xmlns:a16="http://schemas.microsoft.com/office/drawing/2014/main" id="{4D4C1A6D-9010-D929-4004-193F31C1A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49" y="3505200"/>
            <a:ext cx="4884529" cy="367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Yên Thành: Phát huy hiệu quả mô hình “ Tủ sách yêu thương”. | Theo dấu chân  Bác |">
            <a:extLst>
              <a:ext uri="{FF2B5EF4-FFF2-40B4-BE49-F238E27FC236}">
                <a16:creationId xmlns:a16="http://schemas.microsoft.com/office/drawing/2014/main" id="{E56D5978-F394-0DC2-1331-2A6B30C43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687" y="3505200"/>
            <a:ext cx="4884530" cy="366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iệu quả các Tủ sách lớp học ở Đông Triều">
            <a:extLst>
              <a:ext uri="{FF2B5EF4-FFF2-40B4-BE49-F238E27FC236}">
                <a16:creationId xmlns:a16="http://schemas.microsoft.com/office/drawing/2014/main" id="{9F4E3B7B-913E-4E7A-7F21-02648C65C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126" y="3505200"/>
            <a:ext cx="4884529" cy="366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227543"/>
      </p:ext>
    </p:extLst>
  </p:cSld>
  <p:clrMapOvr>
    <a:masterClrMapping/>
  </p:clrMapOvr>
  <p:transition spd="slow">
    <p:split orient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62573" y="1673258"/>
            <a:ext cx="14800546" cy="677108"/>
            <a:chOff x="1508916" y="1888664"/>
            <a:chExt cx="9174661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6" y="1888664"/>
              <a:ext cx="917466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III. Sinh hoạt chủ đề: </a:t>
              </a:r>
              <a:r>
                <a:rPr lang="nl-NL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Tủ sách tình bạn</a:t>
              </a:r>
              <a:endParaRPr lang="en-US" sz="38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Straight Connector 10"/>
            <p:cNvCxnSpPr>
              <a:cxnSpLocks/>
            </p:cNvCxnSpPr>
            <p:nvPr/>
          </p:nvCxnSpPr>
          <p:spPr>
            <a:xfrm>
              <a:off x="2086741" y="2519755"/>
              <a:ext cx="444012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5692299" y="575463"/>
            <a:ext cx="5006371" cy="523220"/>
            <a:chOff x="5498868" y="636422"/>
            <a:chExt cx="4921898" cy="523220"/>
          </a:xfrm>
        </p:grpSpPr>
        <p:sp>
          <p:nvSpPr>
            <p:cNvPr id="35" name="TextBox 34"/>
            <p:cNvSpPr txBox="1"/>
            <p:nvPr/>
          </p:nvSpPr>
          <p:spPr>
            <a:xfrm>
              <a:off x="5498868" y="636422"/>
              <a:ext cx="49218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 ĐỘNG TRẢI NGHIỆM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5618731" y="1136154"/>
              <a:ext cx="469984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 Box 14">
            <a:extLst>
              <a:ext uri="{FF2B5EF4-FFF2-40B4-BE49-F238E27FC236}">
                <a16:creationId xmlns:a16="http://schemas.microsoft.com/office/drawing/2014/main" id="{EECC8584-E4C6-5F67-425B-664117921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319" y="1097280"/>
            <a:ext cx="99060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>
                <a:solidFill>
                  <a:srgbClr val="0000CC"/>
                </a:solidFill>
                <a:latin typeface="Times New Roman" pitchFamily="18" charset="0"/>
              </a:rPr>
              <a:t>SINH HOẠT LỚP: TỦ SÁCH TÌNH BẠN</a:t>
            </a:r>
          </a:p>
        </p:txBody>
      </p:sp>
      <p:pic>
        <p:nvPicPr>
          <p:cNvPr id="3074" name="Picture 2" descr="Hiệu quả các Tủ sách lớp học ở Đông Triều">
            <a:extLst>
              <a:ext uri="{FF2B5EF4-FFF2-40B4-BE49-F238E27FC236}">
                <a16:creationId xmlns:a16="http://schemas.microsoft.com/office/drawing/2014/main" id="{DFE3D66D-DD38-5AA5-EE82-FB96DCF17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43" y="3651611"/>
            <a:ext cx="42672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ọc sinh thích thú tham gia đọc sách tại Thư viện quận Hoàn Kiếm">
            <a:extLst>
              <a:ext uri="{FF2B5EF4-FFF2-40B4-BE49-F238E27FC236}">
                <a16:creationId xmlns:a16="http://schemas.microsoft.com/office/drawing/2014/main" id="{45930AF1-78D0-5347-CB4B-F42930249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231" y="3651611"/>
            <a:ext cx="4272699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ễ tổng kết và trao Giải thưởng Phát triển văn hóa đọc diễn ra vào cuối  tháng 11/2021">
            <a:extLst>
              <a:ext uri="{FF2B5EF4-FFF2-40B4-BE49-F238E27FC236}">
                <a16:creationId xmlns:a16="http://schemas.microsoft.com/office/drawing/2014/main" id="{147C8618-807A-AF0E-DC68-A8CA5CFCB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519" y="3709987"/>
            <a:ext cx="4736211" cy="308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040536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62574" y="1673258"/>
            <a:ext cx="14800545" cy="677108"/>
            <a:chOff x="1508916" y="1888664"/>
            <a:chExt cx="9174661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6" y="1888664"/>
              <a:ext cx="917466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III. Sinh hoạt chủ đề: </a:t>
              </a:r>
              <a:r>
                <a:rPr lang="nl-NL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Trò chơi truyền tin</a:t>
              </a:r>
              <a:endParaRPr lang="en-US" sz="38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Straight Connector 10"/>
            <p:cNvCxnSpPr>
              <a:cxnSpLocks/>
            </p:cNvCxnSpPr>
            <p:nvPr/>
          </p:nvCxnSpPr>
          <p:spPr>
            <a:xfrm>
              <a:off x="1508916" y="2565772"/>
              <a:ext cx="5348596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5211494" y="103853"/>
            <a:ext cx="5878532" cy="994830"/>
            <a:chOff x="5063633" y="164812"/>
            <a:chExt cx="5779343" cy="994830"/>
          </a:xfrm>
        </p:grpSpPr>
        <p:grpSp>
          <p:nvGrpSpPr>
            <p:cNvPr id="32" name="Group 31"/>
            <p:cNvGrpSpPr/>
            <p:nvPr/>
          </p:nvGrpSpPr>
          <p:grpSpPr>
            <a:xfrm>
              <a:off x="5063633" y="164812"/>
              <a:ext cx="5779343" cy="994830"/>
              <a:chOff x="5063633" y="164812"/>
              <a:chExt cx="5779343" cy="994830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5063633" y="164812"/>
                <a:ext cx="5779343" cy="5539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300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Thứ……ngày…..tháng…..năm…….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498868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</p:grpSp>
        <p:cxnSp>
          <p:nvCxnSpPr>
            <p:cNvPr id="33" name="Straight Connector 32"/>
            <p:cNvCxnSpPr/>
            <p:nvPr/>
          </p:nvCxnSpPr>
          <p:spPr>
            <a:xfrm>
              <a:off x="5618731" y="1136154"/>
              <a:ext cx="4699845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BAF5B197-7ED0-DABF-F3EE-A357AF7A2DA5}"/>
              </a:ext>
            </a:extLst>
          </p:cNvPr>
          <p:cNvSpPr/>
          <p:nvPr/>
        </p:nvSpPr>
        <p:spPr>
          <a:xfrm>
            <a:off x="5349589" y="3657600"/>
            <a:ext cx="5334000" cy="2728288"/>
          </a:xfrm>
          <a:prstGeom prst="cloudCallout">
            <a:avLst>
              <a:gd name="adj1" fmla="val -59649"/>
              <a:gd name="adj2" fmla="val 68750"/>
            </a:avLst>
          </a:prstGeom>
          <a:solidFill>
            <a:srgbClr val="1CB2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 sẻ</a:t>
            </a:r>
          </a:p>
        </p:txBody>
      </p:sp>
      <p:sp>
        <p:nvSpPr>
          <p:cNvPr id="3" name="Text Box 14">
            <a:extLst>
              <a:ext uri="{FF2B5EF4-FFF2-40B4-BE49-F238E27FC236}">
                <a16:creationId xmlns:a16="http://schemas.microsoft.com/office/drawing/2014/main" id="{B8702B5C-64BA-B541-5DD3-6966E5CA9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319" y="1097280"/>
            <a:ext cx="9906000" cy="57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800" b="1">
                <a:solidFill>
                  <a:srgbClr val="0000CC"/>
                </a:solidFill>
                <a:latin typeface="Times New Roman" pitchFamily="18" charset="0"/>
              </a:rPr>
              <a:t>SINH HOẠT LỚP: TỦ SÁCH TÌNH BẠN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1B6FAF-9B4A-B65C-1165-B9CAA5953B13}"/>
              </a:ext>
            </a:extLst>
          </p:cNvPr>
          <p:cNvGrpSpPr/>
          <p:nvPr/>
        </p:nvGrpSpPr>
        <p:grpSpPr>
          <a:xfrm>
            <a:off x="1139909" y="2440452"/>
            <a:ext cx="14052926" cy="1217147"/>
            <a:chOff x="838076" y="2354125"/>
            <a:chExt cx="14052926" cy="121714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F14D7B-4F1A-C992-B253-FE15251181B1}"/>
                </a:ext>
              </a:extLst>
            </p:cNvPr>
            <p:cNvSpPr txBox="1"/>
            <p:nvPr/>
          </p:nvSpPr>
          <p:spPr>
            <a:xfrm>
              <a:off x="1142176" y="2924941"/>
              <a:ext cx="1374882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>
                  <a:solidFill>
                    <a:srgbClr val="008A3A"/>
                  </a:solidFill>
                  <a:latin typeface="Times New Roman" pitchFamily="18" charset="0"/>
                  <a:cs typeface="Times New Roman" pitchFamily="18" charset="0"/>
                </a:rPr>
                <a:t> Đọc và chia sẻ về những cuốn sách yêu thích.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F9D6F6F-8369-8B29-2F8F-7445A79CE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076" y="2354125"/>
              <a:ext cx="846386" cy="6463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832307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10815</TotalTime>
  <Words>448</Words>
  <Application>Microsoft Office PowerPoint</Application>
  <PresentationFormat>Custom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Tú Nguyễn</cp:lastModifiedBy>
  <cp:revision>1218</cp:revision>
  <dcterms:created xsi:type="dcterms:W3CDTF">2008-09-09T22:52:10Z</dcterms:created>
  <dcterms:modified xsi:type="dcterms:W3CDTF">2023-04-05T13:34:31Z</dcterms:modified>
</cp:coreProperties>
</file>