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61" r:id="rId3"/>
    <p:sldId id="257" r:id="rId4"/>
    <p:sldId id="268" r:id="rId5"/>
    <p:sldId id="269" r:id="rId6"/>
    <p:sldId id="270" r:id="rId7"/>
    <p:sldId id="271" r:id="rId8"/>
    <p:sldId id="272" r:id="rId9"/>
    <p:sldId id="266" r:id="rId10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B4736F4-B881-4320-AD1A-684558C43354}">
          <p14:sldIdLst>
            <p14:sldId id="256"/>
            <p14:sldId id="261"/>
            <p14:sldId id="257"/>
            <p14:sldId id="268"/>
            <p14:sldId id="269"/>
            <p14:sldId id="270"/>
            <p14:sldId id="271"/>
            <p14:sldId id="272"/>
            <p14:sldId id="266"/>
          </p14:sldIdLst>
        </p14:section>
        <p14:section name="Untitled Section" id="{0DFB9B79-C39D-4889-9406-55FE8785E98A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5441"/>
    <a:srgbClr val="FBCB73"/>
    <a:srgbClr val="A0D5E5"/>
    <a:srgbClr val="FEEFD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39-490D-4F5E-9389-34ADE0D04091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CF7F31-2A75-4587-93A5-BAC8A077D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345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F7F31-2A75-4587-93A5-BAC8A077D6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85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F7F31-2A75-4587-93A5-BAC8A077D6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882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F7F31-2A75-4587-93A5-BAC8A077D6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75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F7F31-2A75-4587-93A5-BAC8A077D6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090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F7F31-2A75-4587-93A5-BAC8A077D6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500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96519">
            <a:off x="-2566509" y="10671757"/>
            <a:ext cx="20743377" cy="1508609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323971" y="7799832"/>
            <a:ext cx="7639171" cy="259731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7200033" y="7972373"/>
            <a:ext cx="7553316" cy="256812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657892" y="5441397"/>
            <a:ext cx="1136055" cy="84242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flipH="1">
            <a:off x="14929619" y="5430001"/>
            <a:ext cx="1125996" cy="83496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45194" b="499"/>
          <a:stretch>
            <a:fillRect/>
          </a:stretch>
        </p:blipFill>
        <p:spPr>
          <a:xfrm rot="8494201">
            <a:off x="769297" y="6460252"/>
            <a:ext cx="2562861" cy="134934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45194" b="499"/>
          <a:stretch>
            <a:fillRect/>
          </a:stretch>
        </p:blipFill>
        <p:spPr>
          <a:xfrm rot="-8191150" flipH="1">
            <a:off x="15348255" y="6342027"/>
            <a:ext cx="2243491" cy="118119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474444">
            <a:off x="1773103" y="1576301"/>
            <a:ext cx="1522572" cy="126788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8976678">
            <a:off x="14731331" y="1657335"/>
            <a:ext cx="1522572" cy="126788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458083" y="7901432"/>
            <a:ext cx="8082674" cy="274810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762860" y="4783512"/>
            <a:ext cx="646489" cy="646489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6656491" y="3771900"/>
            <a:ext cx="283779" cy="283779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3258800" y="776719"/>
            <a:ext cx="283779" cy="2837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2362301" y="7222098"/>
            <a:ext cx="283779" cy="283779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5580544" y="6611395"/>
            <a:ext cx="6667771" cy="3408898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2895600" y="1131439"/>
            <a:ext cx="12857830" cy="1896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362"/>
              </a:lnSpc>
              <a:spcBef>
                <a:spcPct val="0"/>
              </a:spcBef>
            </a:pPr>
            <a:r>
              <a:rPr lang="en-US" sz="7200" b="1">
                <a:solidFill>
                  <a:srgbClr val="F054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XIN CHÀO CÁC EM!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345013" y="3368948"/>
            <a:ext cx="13959004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7200" b="1">
                <a:solidFill>
                  <a:srgbClr val="4FBA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CHÀO MỪNG CÁC EM ĐẾN VỚI TIẾT HỌC MỚI!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09600" y="8801100"/>
            <a:ext cx="19507200" cy="1905000"/>
          </a:xfrm>
          <a:prstGeom prst="rect">
            <a:avLst/>
          </a:prstGeom>
          <a:solidFill>
            <a:srgbClr val="FBCB73"/>
          </a:solidFill>
          <a:ln>
            <a:solidFill>
              <a:srgbClr val="FBCB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85800" y="723900"/>
            <a:ext cx="4267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KHỞI ĐỘNG </a:t>
            </a:r>
          </a:p>
        </p:txBody>
      </p:sp>
      <p:pic>
        <p:nvPicPr>
          <p:cNvPr id="10" name="tap-bai-hat-lop-3-bai-8-em-yeu-truong-em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6202"/>
            <a:ext cx="18288000" cy="10278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24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495582" y="750506"/>
            <a:ext cx="9118670" cy="82296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0740" y="773365"/>
            <a:ext cx="9118670" cy="82296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4" r="34"/>
          <a:stretch>
            <a:fillRect/>
          </a:stretch>
        </p:blipFill>
        <p:spPr>
          <a:xfrm>
            <a:off x="5318741" y="1374357"/>
            <a:ext cx="7600841" cy="685975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3693" b="3693"/>
          <a:stretch>
            <a:fillRect/>
          </a:stretch>
        </p:blipFill>
        <p:spPr>
          <a:xfrm>
            <a:off x="7948342" y="7958382"/>
            <a:ext cx="12026118" cy="847852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 t="3693" b="3693"/>
          <a:stretch>
            <a:fillRect/>
          </a:stretch>
        </p:blipFill>
        <p:spPr>
          <a:xfrm>
            <a:off x="-1686461" y="7958382"/>
            <a:ext cx="12026118" cy="8478522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836035" y="2521977"/>
            <a:ext cx="14711417" cy="3447043"/>
            <a:chOff x="1836035" y="2521977"/>
            <a:chExt cx="14711417" cy="3447043"/>
          </a:xfrm>
        </p:grpSpPr>
        <p:sp>
          <p:nvSpPr>
            <p:cNvPr id="9" name="TextBox 8"/>
            <p:cNvSpPr txBox="1"/>
            <p:nvPr/>
          </p:nvSpPr>
          <p:spPr>
            <a:xfrm>
              <a:off x="1836035" y="2552700"/>
              <a:ext cx="14566252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72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BÀI 6. </a:t>
              </a:r>
            </a:p>
            <a:p>
              <a:pPr algn="ctr">
                <a:lnSpc>
                  <a:spcPct val="150000"/>
                </a:lnSpc>
              </a:pPr>
              <a:r>
                <a:rPr lang="en-US" sz="72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TRUYỀN THỐNG TRƯỜNG EM 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981200" y="2521977"/>
              <a:ext cx="14566252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7200" b="1">
                  <a:solidFill>
                    <a:srgbClr val="F0544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BÀI 6. </a:t>
              </a:r>
            </a:p>
            <a:p>
              <a:pPr algn="ctr">
                <a:lnSpc>
                  <a:spcPct val="150000"/>
                </a:lnSpc>
              </a:pPr>
              <a:r>
                <a:rPr lang="en-US" sz="7200" b="1">
                  <a:solidFill>
                    <a:srgbClr val="F0544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TRUYỀN THỐNG TRƯỜNG EM </a:t>
              </a: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09600" y="8801100"/>
            <a:ext cx="19507200" cy="1905000"/>
          </a:xfrm>
          <a:prstGeom prst="rect">
            <a:avLst/>
          </a:prstGeom>
          <a:solidFill>
            <a:srgbClr val="FBCB73"/>
          </a:solidFill>
          <a:ln>
            <a:solidFill>
              <a:srgbClr val="FBCB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14400" y="647700"/>
            <a:ext cx="4267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I. KHÁM PHÁ  </a:t>
            </a:r>
          </a:p>
        </p:txBody>
      </p:sp>
      <p:sp>
        <p:nvSpPr>
          <p:cNvPr id="2" name="Pentagon 1"/>
          <p:cNvSpPr/>
          <p:nvPr/>
        </p:nvSpPr>
        <p:spPr>
          <a:xfrm>
            <a:off x="0" y="1866900"/>
            <a:ext cx="10744200" cy="9906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Tìm hiểu về truyền thống nhà trường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4" t="27742" r="7198"/>
          <a:stretch/>
        </p:blipFill>
        <p:spPr>
          <a:xfrm>
            <a:off x="0" y="3082681"/>
            <a:ext cx="9296400" cy="56211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91600" y="2985456"/>
            <a:ext cx="8229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Hướng dẫn: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Đề xuất các nội dung để tìm hiểu về truyền thống của nhà trường.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4000">
                <a:latin typeface="Arial" panose="020B0604020202020204" pitchFamily="34" charset="0"/>
                <a:cs typeface="Arial" panose="020B0604020202020204" pitchFamily="34" charset="0"/>
              </a:rPr>
              <a:t>Hoàn thành sơ đồ gợi ý tìm hiểu về truyền thống nhà trường ở trang 29 SGK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029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09600" y="8801100"/>
            <a:ext cx="19507200" cy="1905000"/>
          </a:xfrm>
          <a:prstGeom prst="rect">
            <a:avLst/>
          </a:prstGeom>
          <a:solidFill>
            <a:srgbClr val="FBCB73"/>
          </a:solidFill>
          <a:ln>
            <a:solidFill>
              <a:srgbClr val="FBCB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entagon 1"/>
          <p:cNvSpPr/>
          <p:nvPr/>
        </p:nvSpPr>
        <p:spPr>
          <a:xfrm>
            <a:off x="0" y="723900"/>
            <a:ext cx="15392400" cy="990600"/>
          </a:xfrm>
          <a:prstGeom prst="homePlat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Lựa chọn nội dung và lập kế hoạch tìm hiểu về nhà trường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4040" y="5233779"/>
            <a:ext cx="85699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Quan sát phân tích các nội dung được gợi ý ở hoạt động 1, chọn ra một hoạt động để tìm hiểu chi tiết.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9080" y="3347680"/>
            <a:ext cx="8493659" cy="4448101"/>
          </a:xfrm>
          <a:prstGeom prst="rect">
            <a:avLst/>
          </a:prstGeom>
        </p:spPr>
      </p:pic>
      <p:sp>
        <p:nvSpPr>
          <p:cNvPr id="5" name="Cloud Callout 4"/>
          <p:cNvSpPr/>
          <p:nvPr/>
        </p:nvSpPr>
        <p:spPr>
          <a:xfrm>
            <a:off x="1828800" y="2166580"/>
            <a:ext cx="6934200" cy="2362200"/>
          </a:xfrm>
          <a:prstGeom prst="cloudCallout">
            <a:avLst>
              <a:gd name="adj1" fmla="val -31382"/>
              <a:gd name="adj2" fmla="val 65081"/>
            </a:avLst>
          </a:prstGeom>
          <a:solidFill>
            <a:srgbClr val="FBCB73"/>
          </a:solidFill>
          <a:ln w="38100">
            <a:solidFill>
              <a:srgbClr val="F054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 việc nhóm</a:t>
            </a:r>
          </a:p>
        </p:txBody>
      </p:sp>
    </p:spTree>
    <p:extLst>
      <p:ext uri="{BB962C8B-B14F-4D97-AF65-F5344CB8AC3E}">
        <p14:creationId xmlns:p14="http://schemas.microsoft.com/office/powerpoint/2010/main" val="366444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09600" y="8801100"/>
            <a:ext cx="19507200" cy="1905000"/>
          </a:xfrm>
          <a:prstGeom prst="rect">
            <a:avLst/>
          </a:prstGeom>
          <a:solidFill>
            <a:srgbClr val="FBCB73"/>
          </a:solidFill>
          <a:ln>
            <a:solidFill>
              <a:srgbClr val="FBCB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66800" y="723900"/>
            <a:ext cx="1203960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Hướng dẫn cách thu thập thông tin: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1600200" y="2263802"/>
            <a:ext cx="4114800" cy="2057400"/>
          </a:xfrm>
          <a:prstGeom prst="cloudCallout">
            <a:avLst>
              <a:gd name="adj1" fmla="val -68284"/>
              <a:gd name="adj2" fmla="val 278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Ai?</a:t>
            </a:r>
            <a:r>
              <a:rPr lang="en-US"/>
              <a:t> 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7086600" y="2013004"/>
            <a:ext cx="4114800" cy="2057400"/>
          </a:xfrm>
          <a:prstGeom prst="cloudCallout">
            <a:avLst>
              <a:gd name="adj1" fmla="val -47049"/>
              <a:gd name="adj2" fmla="val 55587"/>
            </a:avLst>
          </a:prstGeom>
          <a:solidFill>
            <a:srgbClr val="FBCB73"/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Ở đâu?</a:t>
            </a:r>
            <a:endParaRPr lang="en-US"/>
          </a:p>
        </p:txBody>
      </p:sp>
      <p:sp>
        <p:nvSpPr>
          <p:cNvPr id="10" name="Cloud Callout 9"/>
          <p:cNvSpPr/>
          <p:nvPr/>
        </p:nvSpPr>
        <p:spPr>
          <a:xfrm>
            <a:off x="12044680" y="2013004"/>
            <a:ext cx="4114800" cy="2057400"/>
          </a:xfrm>
          <a:prstGeom prst="cloudCallout">
            <a:avLst>
              <a:gd name="adj1" fmla="val 73444"/>
              <a:gd name="adj2" fmla="val -3673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 nào?</a:t>
            </a:r>
            <a:endParaRPr lang="en-US"/>
          </a:p>
        </p:txBody>
      </p:sp>
      <p:sp>
        <p:nvSpPr>
          <p:cNvPr id="11" name="Cloud Callout 10"/>
          <p:cNvSpPr/>
          <p:nvPr/>
        </p:nvSpPr>
        <p:spPr>
          <a:xfrm>
            <a:off x="3632200" y="4599493"/>
            <a:ext cx="4114800" cy="2057400"/>
          </a:xfrm>
          <a:prstGeom prst="cloudCallout">
            <a:avLst>
              <a:gd name="adj1" fmla="val -78655"/>
              <a:gd name="adj2" fmla="val 10154"/>
            </a:avLst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Cái gì?</a:t>
            </a:r>
            <a:endParaRPr lang="en-US"/>
          </a:p>
        </p:txBody>
      </p:sp>
      <p:sp>
        <p:nvSpPr>
          <p:cNvPr id="12" name="Cloud Callout 11"/>
          <p:cNvSpPr/>
          <p:nvPr/>
        </p:nvSpPr>
        <p:spPr>
          <a:xfrm>
            <a:off x="9753600" y="4457915"/>
            <a:ext cx="4114800" cy="2057400"/>
          </a:xfrm>
          <a:prstGeom prst="cloudCallout">
            <a:avLst>
              <a:gd name="adj1" fmla="val 75914"/>
              <a:gd name="adj2" fmla="val 10155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Vì sao?</a:t>
            </a:r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825500" y="7238483"/>
            <a:ext cx="1549400" cy="115360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667000" y="6902826"/>
            <a:ext cx="14820900" cy="1824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 lời từng câu hỏi em sẽ thu thập được các thông tin cần thiết trong phần nội dung muốn tìm hiểu.</a:t>
            </a:r>
          </a:p>
        </p:txBody>
      </p:sp>
    </p:spTree>
    <p:extLst>
      <p:ext uri="{BB962C8B-B14F-4D97-AF65-F5344CB8AC3E}">
        <p14:creationId xmlns:p14="http://schemas.microsoft.com/office/powerpoint/2010/main" val="311420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09600" y="8801100"/>
            <a:ext cx="19507200" cy="1905000"/>
          </a:xfrm>
          <a:prstGeom prst="rect">
            <a:avLst/>
          </a:prstGeom>
          <a:solidFill>
            <a:srgbClr val="FBCB73"/>
          </a:solidFill>
          <a:ln>
            <a:solidFill>
              <a:srgbClr val="FBCB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29"/>
          <a:stretch/>
        </p:blipFill>
        <p:spPr>
          <a:xfrm>
            <a:off x="3124200" y="1394186"/>
            <a:ext cx="12039600" cy="73929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892831"/>
            <a:ext cx="12039600" cy="100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500" b="1">
                <a:latin typeface="Arial" panose="020B0604020202020204" pitchFamily="34" charset="0"/>
                <a:cs typeface="Arial" panose="020B0604020202020204" pitchFamily="34" charset="0"/>
              </a:rPr>
              <a:t>Ví dụ: </a:t>
            </a:r>
          </a:p>
        </p:txBody>
      </p:sp>
      <p:pic>
        <p:nvPicPr>
          <p:cNvPr id="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697200" y="5981700"/>
            <a:ext cx="1778702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90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09600" y="8801100"/>
            <a:ext cx="19507200" cy="1905000"/>
          </a:xfrm>
          <a:prstGeom prst="rect">
            <a:avLst/>
          </a:prstGeom>
          <a:solidFill>
            <a:srgbClr val="FBCB73"/>
          </a:solidFill>
          <a:ln>
            <a:solidFill>
              <a:srgbClr val="FBCB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27760" y="686831"/>
            <a:ext cx="165354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500" b="1">
                <a:latin typeface="Arial" panose="020B0604020202020204" pitchFamily="34" charset="0"/>
                <a:cs typeface="Arial" panose="020B0604020202020204" pitchFamily="34" charset="0"/>
              </a:rPr>
              <a:t>Lập kế hoạch thu thập các thông tin trả lời cho câu hỏi mà nhóm đã đề xuất: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307571"/>
              </p:ext>
            </p:extLst>
          </p:nvPr>
        </p:nvGraphicFramePr>
        <p:xfrm>
          <a:off x="1127760" y="3288454"/>
          <a:ext cx="16002000" cy="4778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3040329120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2744955482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2619844723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531377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D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Nhiệm</a:t>
                      </a:r>
                      <a:r>
                        <a:rPr lang="en-US" sz="35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vụ</a:t>
                      </a:r>
                      <a:endParaRPr lang="en-US" sz="35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D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Cách</a:t>
                      </a:r>
                      <a:r>
                        <a:rPr lang="en-US" sz="35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thu thập thông tin</a:t>
                      </a:r>
                      <a:endParaRPr lang="en-US" sz="35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D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5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Người</a:t>
                      </a:r>
                      <a:r>
                        <a:rPr lang="en-US" sz="35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5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thực hiện</a:t>
                      </a:r>
                      <a:endParaRPr lang="en-US" sz="35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D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19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Tìm</a:t>
                      </a:r>
                      <a:r>
                        <a:rPr lang="en-US" sz="35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hiểu “lịch sử trường có gì nổi bật?”</a:t>
                      </a:r>
                      <a:endParaRPr lang="en-US" sz="35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D4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3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</a:t>
                      </a:r>
                      <a:r>
                        <a:rPr lang="en-US" sz="35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 quan phòng truyền thống của trường.</a:t>
                      </a:r>
                    </a:p>
                    <a:p>
                      <a:pPr marL="457200" indent="-45720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sz="35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Hỏi thầy cô giáo.</a:t>
                      </a:r>
                      <a:endParaRPr lang="en-US" sz="35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925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F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9817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173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3693" b="3693"/>
          <a:stretch>
            <a:fillRect/>
          </a:stretch>
        </p:blipFill>
        <p:spPr>
          <a:xfrm>
            <a:off x="7948342" y="7958382"/>
            <a:ext cx="12026118" cy="847852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 t="3693" b="3693"/>
          <a:stretch>
            <a:fillRect/>
          </a:stretch>
        </p:blipFill>
        <p:spPr>
          <a:xfrm>
            <a:off x="-1686461" y="7958382"/>
            <a:ext cx="12026118" cy="84785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57400" y="1714500"/>
            <a:ext cx="14554200" cy="4873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200" b="1">
                <a:latin typeface="Arial" panose="020B0604020202020204" pitchFamily="34" charset="0"/>
                <a:cs typeface="Arial" panose="020B0604020202020204" pitchFamily="34" charset="0"/>
              </a:rPr>
              <a:t>CẢM ƠN CÁC EM ĐÃ CHÚ Ý LẮNG NGHE BÀI GIẢNG </a:t>
            </a:r>
          </a:p>
          <a:p>
            <a:pPr algn="ctr">
              <a:lnSpc>
                <a:spcPct val="150000"/>
              </a:lnSpc>
            </a:pPr>
            <a:r>
              <a:rPr lang="en-US" sz="7200" b="1">
                <a:latin typeface="Arial" panose="020B0604020202020204" pitchFamily="34" charset="0"/>
                <a:cs typeface="Arial" panose="020B0604020202020204" pitchFamily="34" charset="0"/>
              </a:rPr>
              <a:t>NGÀY HÔM NAY!</a:t>
            </a:r>
          </a:p>
        </p:txBody>
      </p:sp>
    </p:spTree>
    <p:extLst>
      <p:ext uri="{BB962C8B-B14F-4D97-AF65-F5344CB8AC3E}">
        <p14:creationId xmlns:p14="http://schemas.microsoft.com/office/powerpoint/2010/main" val="209760714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257</Words>
  <Application>Microsoft Office PowerPoint</Application>
  <PresentationFormat>Custom</PresentationFormat>
  <Paragraphs>50</Paragraphs>
  <Slides>9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Red Playful Illustration Classroom Rules Education Presentation</dc:title>
  <dc:creator>PC</dc:creator>
  <cp:lastModifiedBy>Administrator</cp:lastModifiedBy>
  <cp:revision>15</cp:revision>
  <dcterms:created xsi:type="dcterms:W3CDTF">2006-08-16T00:00:00Z</dcterms:created>
  <dcterms:modified xsi:type="dcterms:W3CDTF">2023-04-05T11:09:00Z</dcterms:modified>
  <dc:identifier>DAFJ1A-w3N8</dc:identifier>
</cp:coreProperties>
</file>