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87" r:id="rId12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B252"/>
    <a:srgbClr val="E97B38"/>
    <a:srgbClr val="FFCC66"/>
    <a:srgbClr val="FEE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821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svg"/><Relationship Id="rId7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11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8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8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8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8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8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5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8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995430" y="685800"/>
            <a:ext cx="6103436" cy="212857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19200" y="2776606"/>
            <a:ext cx="10131846" cy="316699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1249061" y="-993113"/>
            <a:ext cx="2906702" cy="27432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738649" y="-993113"/>
            <a:ext cx="2906702" cy="27432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901252" y="3124200"/>
            <a:ext cx="8291792" cy="216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CHÀO MỪNG CÁC EM </a:t>
            </a:r>
          </a:p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ĐẾN VỚI TIẾT HỌC MỚI!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533400"/>
            <a:ext cx="426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KHỞI ĐỘNG </a:t>
            </a:r>
          </a:p>
        </p:txBody>
      </p:sp>
      <p:sp>
        <p:nvSpPr>
          <p:cNvPr id="14" name="Cloud Callout 13"/>
          <p:cNvSpPr/>
          <p:nvPr/>
        </p:nvSpPr>
        <p:spPr>
          <a:xfrm>
            <a:off x="2653487" y="1252273"/>
            <a:ext cx="6324600" cy="2923029"/>
          </a:xfrm>
          <a:prstGeom prst="cloudCallout">
            <a:avLst>
              <a:gd name="adj1" fmla="val -32881"/>
              <a:gd name="adj2" fmla="val 60130"/>
            </a:avLst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Kể tên một số đồ dùng, thiết bị có trong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 đình em.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315200" y="3200400"/>
            <a:ext cx="4460488" cy="3657600"/>
          </a:xfrm>
          <a:prstGeom prst="rect">
            <a:avLst/>
          </a:prstGeom>
        </p:spPr>
      </p:pic>
      <p:pic>
        <p:nvPicPr>
          <p:cNvPr id="17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14400" y="1676400"/>
            <a:ext cx="2524941" cy="585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602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9000"/>
          </a:blip>
          <a:srcRect t="37" b="3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99789" y="5689673"/>
            <a:ext cx="12591578" cy="23924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alphaModFix amt="40000"/>
          </a:blip>
          <a:srcRect/>
          <a:stretch>
            <a:fillRect/>
          </a:stretch>
        </p:blipFill>
        <p:spPr>
          <a:xfrm>
            <a:off x="9012028" y="6242904"/>
            <a:ext cx="2720516" cy="53730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72286" y="1545672"/>
            <a:ext cx="2743200" cy="2743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111307" y="3516868"/>
            <a:ext cx="1986793" cy="357980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2400" y="94037"/>
            <a:ext cx="1750521" cy="1750521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8CE8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65522" y="-711316"/>
            <a:ext cx="1278364" cy="120965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734216" y="1623873"/>
            <a:ext cx="8638070" cy="30802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BÀI 10. </a:t>
            </a:r>
          </a:p>
          <a:p>
            <a:pPr algn="ctr">
              <a:lnSpc>
                <a:spcPct val="150000"/>
              </a:lnSpc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HOẠT ĐỘNG SẢN XUẤT </a:t>
            </a:r>
          </a:p>
          <a:p>
            <a:pPr algn="ctr">
              <a:lnSpc>
                <a:spcPct val="150000"/>
              </a:lnSpc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CÔNG NGHIỆP VÀ THỦ CÔNG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533400"/>
            <a:ext cx="4267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I. KHÁM PHÁ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1236706"/>
            <a:ext cx="8077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 1: Một số hoạt động sản xuất công nghiệp</a:t>
            </a:r>
          </a:p>
        </p:txBody>
      </p:sp>
      <p:sp>
        <p:nvSpPr>
          <p:cNvPr id="3" name="Line Callout 1 (Border and Accent Bar) 2"/>
          <p:cNvSpPr/>
          <p:nvPr/>
        </p:nvSpPr>
        <p:spPr>
          <a:xfrm>
            <a:off x="831273" y="1980456"/>
            <a:ext cx="3581400" cy="685800"/>
          </a:xfrm>
          <a:prstGeom prst="accentBorderCallout1">
            <a:avLst>
              <a:gd name="adj1" fmla="val 18750"/>
              <a:gd name="adj2" fmla="val -8333"/>
              <a:gd name="adj3" fmla="val 92297"/>
              <a:gd name="adj4" fmla="val -22958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9182" y="3186615"/>
            <a:ext cx="5526091" cy="208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Quan sát các hình 1 – 6 ở trang 48, 49 SGK để thực hiện các yêu cầu: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29400" y="2666256"/>
            <a:ext cx="4923418" cy="12722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Kể tên các hoạt động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ở các tranh 1-6.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29400" y="4811310"/>
            <a:ext cx="4923418" cy="12722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hoạt động đó mang lại lợi ích gì?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 flipV="1">
            <a:off x="6165273" y="3302387"/>
            <a:ext cx="464127" cy="92634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3"/>
            <a:endCxn id="15" idx="1"/>
          </p:cNvCxnSpPr>
          <p:nvPr/>
        </p:nvCxnSpPr>
        <p:spPr>
          <a:xfrm>
            <a:off x="6165273" y="4228728"/>
            <a:ext cx="464127" cy="121871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278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 animBg="1"/>
      <p:bldP spid="4" grpId="0"/>
      <p:bldP spid="5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14716" r="4541" b="58276"/>
          <a:stretch/>
        </p:blipFill>
        <p:spPr>
          <a:xfrm>
            <a:off x="903529" y="576649"/>
            <a:ext cx="7040777" cy="28523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1" t="43606" r="45655" b="30735"/>
          <a:stretch/>
        </p:blipFill>
        <p:spPr>
          <a:xfrm>
            <a:off x="7944306" y="652619"/>
            <a:ext cx="3278948" cy="277638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2" t="71428" r="7955" b="2286"/>
          <a:stretch/>
        </p:blipFill>
        <p:spPr>
          <a:xfrm>
            <a:off x="4343400" y="3429000"/>
            <a:ext cx="6879854" cy="28678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1" t="43291" r="4898" b="31501"/>
          <a:stretch/>
        </p:blipFill>
        <p:spPr>
          <a:xfrm>
            <a:off x="891086" y="3446407"/>
            <a:ext cx="3553613" cy="275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783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14716" r="45517" b="58276"/>
          <a:stretch/>
        </p:blipFill>
        <p:spPr>
          <a:xfrm>
            <a:off x="1278364" y="410862"/>
            <a:ext cx="4233151" cy="3589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9" t="14716" r="4541" b="58276"/>
          <a:stretch/>
        </p:blipFill>
        <p:spPr>
          <a:xfrm>
            <a:off x="6705600" y="2820887"/>
            <a:ext cx="4360436" cy="3589659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3013939" y="4210060"/>
            <a:ext cx="381000" cy="685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60122" y="4918698"/>
            <a:ext cx="3469633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Tạo ra trang phục, chăn màn…</a:t>
            </a:r>
          </a:p>
        </p:txBody>
      </p:sp>
      <p:sp>
        <p:nvSpPr>
          <p:cNvPr id="14" name="Down Arrow 13"/>
          <p:cNvSpPr/>
          <p:nvPr/>
        </p:nvSpPr>
        <p:spPr>
          <a:xfrm rot="10800000">
            <a:off x="8532527" y="2068633"/>
            <a:ext cx="381000" cy="685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923105" y="524851"/>
            <a:ext cx="3925426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Mang lại đồ ăn,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hải sản đóng hộp…</a:t>
            </a:r>
          </a:p>
        </p:txBody>
      </p:sp>
    </p:spTree>
    <p:extLst>
      <p:ext uri="{BB962C8B-B14F-4D97-AF65-F5344CB8AC3E}">
        <p14:creationId xmlns:p14="http://schemas.microsoft.com/office/powerpoint/2010/main" val="24387880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3013939" y="4210060"/>
            <a:ext cx="381000" cy="685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71436" y="4981475"/>
            <a:ext cx="4054878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Mang lại vật dụng đun và đựng nước </a:t>
            </a:r>
          </a:p>
        </p:txBody>
      </p:sp>
      <p:sp>
        <p:nvSpPr>
          <p:cNvPr id="14" name="Down Arrow 13"/>
          <p:cNvSpPr/>
          <p:nvPr/>
        </p:nvSpPr>
        <p:spPr>
          <a:xfrm rot="10800000">
            <a:off x="8532527" y="2068633"/>
            <a:ext cx="381000" cy="685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675125" y="545830"/>
            <a:ext cx="3925426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Tạo ra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phương tiện đi lại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1" t="43606" r="45655" b="30735"/>
          <a:stretch/>
        </p:blipFill>
        <p:spPr>
          <a:xfrm>
            <a:off x="1285291" y="545830"/>
            <a:ext cx="3973288" cy="33642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1" t="43291" r="4898" b="31501"/>
          <a:stretch/>
        </p:blipFill>
        <p:spPr>
          <a:xfrm>
            <a:off x="6669658" y="3039717"/>
            <a:ext cx="4392154" cy="341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002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sp>
        <p:nvSpPr>
          <p:cNvPr id="2" name="Down Arrow 1"/>
          <p:cNvSpPr/>
          <p:nvPr/>
        </p:nvSpPr>
        <p:spPr>
          <a:xfrm>
            <a:off x="3013939" y="4210060"/>
            <a:ext cx="381000" cy="685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71436" y="4981475"/>
            <a:ext cx="40548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Mang lại nguồn nhiên liệu cho sản xuất,…</a:t>
            </a:r>
          </a:p>
        </p:txBody>
      </p:sp>
      <p:sp>
        <p:nvSpPr>
          <p:cNvPr id="14" name="Down Arrow 13"/>
          <p:cNvSpPr/>
          <p:nvPr/>
        </p:nvSpPr>
        <p:spPr>
          <a:xfrm rot="10800000">
            <a:off x="8532527" y="2068633"/>
            <a:ext cx="381000" cy="6858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675125" y="545830"/>
            <a:ext cx="3925426" cy="1391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Cung cấp nguồn </a:t>
            </a:r>
          </a:p>
          <a:p>
            <a:pPr algn="ctr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năng lượng xanh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2" t="71428" r="45531" b="2286"/>
          <a:stretch/>
        </p:blipFill>
        <p:spPr>
          <a:xfrm>
            <a:off x="1278364" y="412218"/>
            <a:ext cx="4018267" cy="33929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71428" r="7954" b="2286"/>
          <a:stretch/>
        </p:blipFill>
        <p:spPr>
          <a:xfrm>
            <a:off x="6675125" y="3113523"/>
            <a:ext cx="4057510" cy="356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64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pic>
        <p:nvPicPr>
          <p:cNvPr id="1026" name="Picture 2" descr="Công nghiệp sản xuất hàng tiêu dùng Việt Nam - Những điều cần biế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0" t="-119" b="119"/>
          <a:stretch/>
        </p:blipFill>
        <p:spPr bwMode="auto">
          <a:xfrm>
            <a:off x="6614281" y="1143000"/>
            <a:ext cx="4938537" cy="4838678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1557738"/>
            <a:ext cx="5562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Một số hoạt động sản xuất công nghiệp đang phát triển mạnh ở nước ta như: chế biến lương thực, thực phẩm; sản xuất hàng tiêu dùng; sản xuất điện tử; khai thác dầu khí,…</a:t>
            </a:r>
          </a:p>
        </p:txBody>
      </p:sp>
    </p:spTree>
    <p:extLst>
      <p:ext uri="{BB962C8B-B14F-4D97-AF65-F5344CB8AC3E}">
        <p14:creationId xmlns:p14="http://schemas.microsoft.com/office/powerpoint/2010/main" val="3973652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913636" y="-228600"/>
            <a:ext cx="1278364" cy="1209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5791200"/>
            <a:ext cx="1278364" cy="1209652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470227">
            <a:off x="10859770" y="5741962"/>
            <a:ext cx="1386097" cy="1308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09698" y="934296"/>
            <a:ext cx="6324600" cy="699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ĐỌC MỤC “KIẾN THỨC CỐT LÕI”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02652" y="2286000"/>
            <a:ext cx="9738693" cy="3505200"/>
          </a:xfrm>
          <a:prstGeom prst="roundRect">
            <a:avLst/>
          </a:prstGeom>
          <a:solidFill>
            <a:srgbClr val="FEEB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 động sản xuất công nghiệp bao gồm: chế biến lương thực, thực phẩm; sản xuất hàng tiêu dung, máy móc; khai thác khoáng sản;… Những hoạt động đó tạo ra đồ dùng, thiết bị, nguyên vật liệu,… phục vụ đời sống, sản xuất của con người và xuất khẩu. </a:t>
            </a:r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236" y="1008761"/>
            <a:ext cx="2042248" cy="164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3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995430" y="685800"/>
            <a:ext cx="6103436" cy="212857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19200" y="2776606"/>
            <a:ext cx="10131846" cy="316699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1249061" y="-993113"/>
            <a:ext cx="2906702" cy="27432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738649" y="-993113"/>
            <a:ext cx="2906702" cy="27432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673149" y="3205941"/>
            <a:ext cx="9223948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 BÀI GIẢNG!</a:t>
            </a:r>
          </a:p>
        </p:txBody>
      </p:sp>
    </p:spTree>
    <p:extLst>
      <p:ext uri="{BB962C8B-B14F-4D97-AF65-F5344CB8AC3E}">
        <p14:creationId xmlns:p14="http://schemas.microsoft.com/office/powerpoint/2010/main" val="95621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266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Bears Classroom Kit Teacher Zoom Virtual Background</dc:title>
  <dc:creator>PC</dc:creator>
  <cp:lastModifiedBy>Administrator</cp:lastModifiedBy>
  <cp:revision>22</cp:revision>
  <dcterms:created xsi:type="dcterms:W3CDTF">2006-08-16T00:00:00Z</dcterms:created>
  <dcterms:modified xsi:type="dcterms:W3CDTF">2023-04-05T11:17:28Z</dcterms:modified>
  <dc:identifier>DAFMLBt4DWw</dc:identifier>
</cp:coreProperties>
</file>