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463" r:id="rId3"/>
    <p:sldId id="751" r:id="rId4"/>
    <p:sldId id="466" r:id="rId5"/>
    <p:sldId id="467" r:id="rId6"/>
    <p:sldId id="432" r:id="rId7"/>
    <p:sldId id="745" r:id="rId8"/>
    <p:sldId id="750" r:id="rId9"/>
    <p:sldId id="752" r:id="rId10"/>
    <p:sldId id="753" r:id="rId11"/>
    <p:sldId id="755" r:id="rId12"/>
    <p:sldId id="746" r:id="rId13"/>
    <p:sldId id="441" r:id="rId14"/>
    <p:sldId id="754" r:id="rId15"/>
    <p:sldId id="756" r:id="rId16"/>
    <p:sldId id="757" r:id="rId17"/>
    <p:sldId id="758" r:id="rId18"/>
    <p:sldId id="760" r:id="rId19"/>
    <p:sldId id="759" r:id="rId20"/>
    <p:sldId id="748" r:id="rId21"/>
    <p:sldId id="749" r:id="rId22"/>
  </p:sldIdLst>
  <p:sldSz cx="16276638" cy="9144000"/>
  <p:notesSz cx="6858000" cy="9144000"/>
  <p:custDataLst>
    <p:tags r:id="rId2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FFFF"/>
    <a:srgbClr val="FF99FF"/>
    <a:srgbClr val="0000CC"/>
    <a:srgbClr val="FF0066"/>
    <a:srgbClr val="FF7C80"/>
    <a:srgbClr val="FF6600"/>
    <a:srgbClr val="6600CC"/>
    <a:srgbClr val="3333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99274" autoAdjust="0"/>
  </p:normalViewPr>
  <p:slideViewPr>
    <p:cSldViewPr>
      <p:cViewPr varScale="1">
        <p:scale>
          <a:sx n="55" d="100"/>
          <a:sy n="55" d="100"/>
        </p:scale>
        <p:origin x="564" y="72"/>
      </p:cViewPr>
      <p:guideLst>
        <p:guide orient="horz" pos="2880"/>
        <p:guide pos="51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, square&#10;&#10;Description automatically generated">
            <a:extLst>
              <a:ext uri="{FF2B5EF4-FFF2-40B4-BE49-F238E27FC236}">
                <a16:creationId xmlns:a16="http://schemas.microsoft.com/office/drawing/2014/main" id="{BED1BA02-93E4-45A7-B16A-508898EAB9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76638" cy="9144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808DE37-A60F-4BC2-B7B4-7B9946761AC6}"/>
              </a:ext>
            </a:extLst>
          </p:cNvPr>
          <p:cNvSpPr/>
          <p:nvPr userDrawn="1"/>
        </p:nvSpPr>
        <p:spPr>
          <a:xfrm>
            <a:off x="13690919" y="1"/>
            <a:ext cx="2348781" cy="2098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C6DFDF03-5AC0-4D97-8A6E-C972B0EC42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68" y="129310"/>
            <a:ext cx="1765201" cy="22326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7AF168-150A-672B-0A78-B7D4276D1801}"/>
              </a:ext>
            </a:extLst>
          </p:cNvPr>
          <p:cNvSpPr/>
          <p:nvPr userDrawn="1"/>
        </p:nvSpPr>
        <p:spPr>
          <a:xfrm>
            <a:off x="1" y="2098876"/>
            <a:ext cx="11153196" cy="4514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2" name="Hình ảnh 1">
            <a:extLst>
              <a:ext uri="{FF2B5EF4-FFF2-40B4-BE49-F238E27FC236}">
                <a16:creationId xmlns:a16="http://schemas.microsoft.com/office/drawing/2014/main" id="{F7F2483F-8162-A886-67C9-41D855E5D1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1958" y="30483"/>
            <a:ext cx="11004792" cy="2072803"/>
          </a:xfrm>
          <a:prstGeom prst="rect">
            <a:avLst/>
          </a:prstGeom>
        </p:spPr>
      </p:pic>
      <p:pic>
        <p:nvPicPr>
          <p:cNvPr id="5" name="Hình ảnh 4">
            <a:extLst>
              <a:ext uri="{FF2B5EF4-FFF2-40B4-BE49-F238E27FC236}">
                <a16:creationId xmlns:a16="http://schemas.microsoft.com/office/drawing/2014/main" id="{F6007027-88C0-9A31-A696-4B228B1CA61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549855" y="1654629"/>
            <a:ext cx="12252905" cy="470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175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D7FA4C6B-B7F2-48BF-8C76-094664A08E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76638" cy="9144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F37990C-6645-45BD-9578-2C2A2481C356}"/>
              </a:ext>
            </a:extLst>
          </p:cNvPr>
          <p:cNvSpPr/>
          <p:nvPr userDrawn="1"/>
        </p:nvSpPr>
        <p:spPr>
          <a:xfrm>
            <a:off x="13598205" y="1"/>
            <a:ext cx="2518758" cy="1975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D7FA4C6B-B7F2-48BF-8C76-094664A08E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76638" cy="9144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F37990C-6645-45BD-9578-2C2A2481C356}"/>
              </a:ext>
            </a:extLst>
          </p:cNvPr>
          <p:cNvSpPr/>
          <p:nvPr userDrawn="1"/>
        </p:nvSpPr>
        <p:spPr>
          <a:xfrm>
            <a:off x="13598205" y="1"/>
            <a:ext cx="2518758" cy="1975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Hình ảnh 2" descr="Ảnh có chứa văn bản, bánh xe&#10;&#10;Mô tả được tạo tự động">
            <a:extLst>
              <a:ext uri="{FF2B5EF4-FFF2-40B4-BE49-F238E27FC236}">
                <a16:creationId xmlns:a16="http://schemas.microsoft.com/office/drawing/2014/main" id="{C3019001-17E2-6E7A-2885-039FD7B396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" y="381000"/>
            <a:ext cx="16276356" cy="813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523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926E7B7-3AA3-A0AD-1C2D-8597156FE8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46" y="0"/>
            <a:ext cx="14600146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574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F747058-02FD-681F-11CD-27C85699D44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6503" y="0"/>
            <a:ext cx="920136" cy="116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96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>
            <a:extLst>
              <a:ext uri="{FF2B5EF4-FFF2-40B4-BE49-F238E27FC236}">
                <a16:creationId xmlns:a16="http://schemas.microsoft.com/office/drawing/2014/main" id="{FF854761-78E7-8E6C-5359-D01E93A52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119" y="6939818"/>
            <a:ext cx="9982200" cy="1670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91585" tIns="95792" rIns="191585" bIns="957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19366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Sử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GB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dụng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GB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hợp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GB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lí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GB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thực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GB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vật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GB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và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GB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động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 </a:t>
            </a:r>
            <a:r>
              <a:rPr kumimoji="0" lang="en-GB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Brannboll Ny" panose="02000000000000000000" pitchFamily="2" charset="0"/>
                <a:ea typeface="+mn-ea"/>
                <a:cs typeface="Times New Roman" pitchFamily="18" charset="0"/>
              </a:rPr>
              <a:t>vật</a:t>
            </a:r>
            <a:endParaRPr kumimoji="0" lang="en-GB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#9Slide05 Brannboll Ny" panose="02000000000000000000" pitchFamily="2" charset="0"/>
              <a:ea typeface="+mn-ea"/>
              <a:cs typeface="Times New Roman" pitchFamily="18" charset="0"/>
            </a:endParaRPr>
          </a:p>
          <a:p>
            <a:pPr marL="0" marR="0" lvl="0" indent="0" algn="ctr" defTabSz="19366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5 Brannboll Ny" panose="02000000000000000000" pitchFamily="2" charset="0"/>
                <a:cs typeface="Times New Roman" pitchFamily="18" charset="0"/>
              </a:rPr>
              <a:t>(</a:t>
            </a:r>
            <a:r>
              <a:rPr lang="en-GB" sz="48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5 Brannboll Ny" panose="02000000000000000000" pitchFamily="2" charset="0"/>
                <a:cs typeface="Times New Roman" pitchFamily="18" charset="0"/>
              </a:rPr>
              <a:t>Tiết</a:t>
            </a:r>
            <a:r>
              <a:rPr lang="en-GB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5 Brannboll Ny" panose="02000000000000000000" pitchFamily="2" charset="0"/>
                <a:cs typeface="Times New Roman" pitchFamily="18" charset="0"/>
              </a:rPr>
              <a:t> 1)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#9Slide05 Brannboll Ny" panose="02000000000000000000" pitchFamily="2" charset="0"/>
              <a:ea typeface="+mn-ea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E4F6C8-99B3-1497-421D-970ABF4D9F27}"/>
              </a:ext>
            </a:extLst>
          </p:cNvPr>
          <p:cNvSpPr txBox="1"/>
          <p:nvPr/>
        </p:nvSpPr>
        <p:spPr>
          <a:xfrm>
            <a:off x="3642519" y="5562600"/>
            <a:ext cx="335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TUẦN 20</a:t>
            </a:r>
          </a:p>
        </p:txBody>
      </p:sp>
    </p:spTree>
    <p:extLst>
      <p:ext uri="{BB962C8B-B14F-4D97-AF65-F5344CB8AC3E}">
        <p14:creationId xmlns:p14="http://schemas.microsoft.com/office/powerpoint/2010/main" val="704058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C9CEDDA-AD75-4DB9-C16C-2E20C734E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848" y="2404684"/>
            <a:ext cx="6248942" cy="4334632"/>
          </a:xfrm>
          <a:prstGeom prst="rect">
            <a:avLst/>
          </a:prstGeom>
        </p:spPr>
      </p:pic>
      <p:pic>
        <p:nvPicPr>
          <p:cNvPr id="4" name="Hình ảnh 3" descr="Ảnh có chứa văn bản, đồ họa véc-tơ&#10;&#10;Mô tả được tạo tự động">
            <a:extLst>
              <a:ext uri="{FF2B5EF4-FFF2-40B4-BE49-F238E27FC236}">
                <a16:creationId xmlns:a16="http://schemas.microsoft.com/office/drawing/2014/main" id="{CD741F8D-67B1-743E-611C-7D068611A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919" y="4572000"/>
            <a:ext cx="3810000" cy="402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34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FA10E3FA-FC15-AA96-E636-4EC9C81AD0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5" t="12820" r="9847" b="23081"/>
          <a:stretch/>
        </p:blipFill>
        <p:spPr>
          <a:xfrm>
            <a:off x="0" y="3238500"/>
            <a:ext cx="16108673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43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06FE6E-6137-F8C8-CDD3-314B9F732B73}"/>
              </a:ext>
            </a:extLst>
          </p:cNvPr>
          <p:cNvSpPr txBox="1"/>
          <p:nvPr/>
        </p:nvSpPr>
        <p:spPr>
          <a:xfrm>
            <a:off x="3490119" y="418290"/>
            <a:ext cx="9948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Thứ … ngày … tháng … năm 20 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07BBC7-218D-8783-7C5C-5BE522AA4179}"/>
              </a:ext>
            </a:extLst>
          </p:cNvPr>
          <p:cNvSpPr txBox="1"/>
          <p:nvPr/>
        </p:nvSpPr>
        <p:spPr>
          <a:xfrm>
            <a:off x="6196029" y="1310470"/>
            <a:ext cx="9948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Tự </a:t>
            </a:r>
            <a:r>
              <a:rPr kumimoji="0" lang="el-GR" sz="4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ηΗ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łn và xã hĖ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653E91-779F-880A-1585-2AC35BE735C3}"/>
              </a:ext>
            </a:extLst>
          </p:cNvPr>
          <p:cNvSpPr txBox="1"/>
          <p:nvPr/>
        </p:nvSpPr>
        <p:spPr>
          <a:xfrm>
            <a:off x="3873292" y="1917700"/>
            <a:ext cx="10363200" cy="2194360"/>
          </a:xfrm>
          <a:prstGeom prst="roundRect">
            <a:avLst/>
          </a:prstGeom>
          <a:noFill/>
          <a:ln>
            <a:solidFill>
              <a:srgbClr val="FFFFFF">
                <a:alpha val="21176"/>
              </a:srgb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1936650" rtl="0" eaLnBrk="1" fontAlgn="auto" latinLnBrk="0" hangingPunct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Sử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dụng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hợp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lí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động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Times New Roman" panose="02020603050405020304" pitchFamily="18" charset="0"/>
              </a:rPr>
              <a:t>vật</a:t>
            </a:r>
            <a:r>
              <a:rPr lang="en-US" sz="48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và</a:t>
            </a:r>
            <a:r>
              <a:rPr lang="en-US" sz="48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thực</a:t>
            </a:r>
            <a:r>
              <a:rPr lang="en-US" sz="48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vật</a:t>
            </a:r>
            <a:r>
              <a:rPr lang="en-US" sz="48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(</a:t>
            </a:r>
            <a:r>
              <a:rPr lang="en-US" sz="4800" b="1" dirty="0" err="1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Tiết</a:t>
            </a:r>
            <a:r>
              <a:rPr lang="en-US" sz="4800" b="1" dirty="0">
                <a:solidFill>
                  <a:srgbClr val="C0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1)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18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8BD6D989-B49C-FA34-C56E-1BB8046D35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092" y="2402357"/>
            <a:ext cx="5486453" cy="433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247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6C956B16-F19F-F8C4-8D13-2DE5F4AF7B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3" t="24739" r="7953" b="3333"/>
          <a:stretch/>
        </p:blipFill>
        <p:spPr>
          <a:xfrm>
            <a:off x="2347119" y="1371600"/>
            <a:ext cx="10744200" cy="7601386"/>
          </a:xfrm>
          <a:prstGeom prst="roundRect">
            <a:avLst>
              <a:gd name="adj" fmla="val 12496"/>
            </a:avLst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289718" y="909385"/>
            <a:ext cx="159869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1. </a:t>
            </a:r>
            <a:r>
              <a:rPr lang="nl-NL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Con người đã sử dụng thực vật và động vật để làm thức ăn, đồ uống gì?</a:t>
            </a:r>
            <a:endParaRPr lang="en-US" sz="3600" b="1" u="sng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pic>
        <p:nvPicPr>
          <p:cNvPr id="5" name="Hình ảnh 4" descr="Ảnh có chứa văn bản&#10;&#10;Mô tả được tạo tự động">
            <a:extLst>
              <a:ext uri="{FF2B5EF4-FFF2-40B4-BE49-F238E27FC236}">
                <a16:creationId xmlns:a16="http://schemas.microsoft.com/office/drawing/2014/main" id="{C60CF23A-7906-FC3E-3CC4-4BD0C59AB4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9520" y="6202050"/>
            <a:ext cx="4317118" cy="277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4807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C2E8A46E-26E7-325D-5C86-1C9222F99110}"/>
              </a:ext>
            </a:extLst>
          </p:cNvPr>
          <p:cNvSpPr txBox="1"/>
          <p:nvPr/>
        </p:nvSpPr>
        <p:spPr>
          <a:xfrm>
            <a:off x="4861719" y="2667000"/>
            <a:ext cx="70866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Chia </a:t>
            </a:r>
            <a:r>
              <a:rPr lang="en-US" sz="11500" b="1" dirty="0" err="1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sẻ</a:t>
            </a:r>
            <a:r>
              <a:rPr lang="en-US" sz="115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 </a:t>
            </a:r>
            <a:r>
              <a:rPr lang="en-US" sz="11500" b="1" dirty="0" err="1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trước</a:t>
            </a:r>
            <a:r>
              <a:rPr lang="en-US" sz="115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 </a:t>
            </a:r>
            <a:r>
              <a:rPr lang="en-US" sz="11500" b="1" dirty="0" err="1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lớp</a:t>
            </a:r>
            <a:endParaRPr lang="en-US" sz="11500" dirty="0">
              <a:ln w="222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20000"/>
                  <a:lumOff val="80000"/>
                </a:schemeClr>
              </a:solidFill>
              <a:latin typeface="SVN-Billo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70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6FBEA1AB-8F18-7ECE-2158-1898905CAB18}"/>
              </a:ext>
            </a:extLst>
          </p:cNvPr>
          <p:cNvSpPr txBox="1"/>
          <p:nvPr/>
        </p:nvSpPr>
        <p:spPr>
          <a:xfrm>
            <a:off x="10195719" y="1187975"/>
            <a:ext cx="5720297" cy="5337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nl-NL" sz="3600" b="1" dirty="0">
                <a:solidFill>
                  <a:srgbClr val="00B050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+ Hình 1: </a:t>
            </a:r>
            <a:r>
              <a:rPr lang="nl-NL" sz="3600" b="1" dirty="0"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con gà, lá xà lách, dưa chuột, củ cà rốt,... làm ra món rau củ luộc.</a:t>
            </a:r>
            <a:endParaRPr lang="en-US" sz="3600" b="1" dirty="0"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  <a:p>
            <a:pPr algn="just">
              <a:lnSpc>
                <a:spcPct val="120000"/>
              </a:lnSpc>
            </a:pPr>
            <a:r>
              <a:rPr lang="nl-NL" sz="3600" b="1" dirty="0">
                <a:solidFill>
                  <a:srgbClr val="00B050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+ Hình 2: </a:t>
            </a:r>
            <a:r>
              <a:rPr lang="nl-NL" sz="3600" b="1" dirty="0"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Các bộ phận của thực vật: súp lơ, củ cà rốt, làm ra món thịt gà luộc.</a:t>
            </a:r>
            <a:endParaRPr lang="en-US" sz="3600" b="1" dirty="0"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pic>
        <p:nvPicPr>
          <p:cNvPr id="7" name="Hình ảnh 6">
            <a:extLst>
              <a:ext uri="{FF2B5EF4-FFF2-40B4-BE49-F238E27FC236}">
                <a16:creationId xmlns:a16="http://schemas.microsoft.com/office/drawing/2014/main" id="{49B7606E-0D72-507C-420E-6EA83F2DC7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3" t="24739" r="7953" b="3333"/>
          <a:stretch/>
        </p:blipFill>
        <p:spPr>
          <a:xfrm>
            <a:off x="213518" y="1063244"/>
            <a:ext cx="10129305" cy="7166356"/>
          </a:xfrm>
          <a:prstGeom prst="roundRect">
            <a:avLst>
              <a:gd name="adj" fmla="val 12496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9228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6FBEA1AB-8F18-7ECE-2158-1898905CAB18}"/>
              </a:ext>
            </a:extLst>
          </p:cNvPr>
          <p:cNvSpPr txBox="1"/>
          <p:nvPr/>
        </p:nvSpPr>
        <p:spPr>
          <a:xfrm>
            <a:off x="10195719" y="1187975"/>
            <a:ext cx="5720297" cy="5181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nl-NL" sz="4000" b="1" dirty="0">
                <a:solidFill>
                  <a:srgbClr val="00B050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+ Hình 3: </a:t>
            </a:r>
            <a:r>
              <a:rPr lang="nl-NL" sz="4000" b="1" dirty="0"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con cá, quả chanh, lá xà lách, quả cà chua, làm ra món cá rán và sa lát.</a:t>
            </a:r>
            <a:endParaRPr lang="en-US" sz="4000" b="1" dirty="0"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  <a:p>
            <a:pPr algn="just">
              <a:lnSpc>
                <a:spcPct val="120000"/>
              </a:lnSpc>
            </a:pPr>
            <a:r>
              <a:rPr lang="nl-NL" sz="4000" b="1" dirty="0">
                <a:solidFill>
                  <a:srgbClr val="00B050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+ Hình 4: </a:t>
            </a:r>
            <a:r>
              <a:rPr lang="nl-NL" sz="4000" b="1" dirty="0"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hạt cây đậu tương,... làm ra đồ uống sữa đậu nành.</a:t>
            </a:r>
            <a:endParaRPr lang="en-US" sz="4000" b="1" dirty="0"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pic>
        <p:nvPicPr>
          <p:cNvPr id="7" name="Hình ảnh 6">
            <a:extLst>
              <a:ext uri="{FF2B5EF4-FFF2-40B4-BE49-F238E27FC236}">
                <a16:creationId xmlns:a16="http://schemas.microsoft.com/office/drawing/2014/main" id="{49B7606E-0D72-507C-420E-6EA83F2DC7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3" t="24739" r="7953" b="3333"/>
          <a:stretch/>
        </p:blipFill>
        <p:spPr>
          <a:xfrm>
            <a:off x="213518" y="1063244"/>
            <a:ext cx="10129305" cy="7166356"/>
          </a:xfrm>
          <a:prstGeom prst="roundRect">
            <a:avLst>
              <a:gd name="adj" fmla="val 12496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0974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6FBEA1AB-8F18-7ECE-2158-1898905CAB18}"/>
              </a:ext>
            </a:extLst>
          </p:cNvPr>
          <p:cNvSpPr txBox="1"/>
          <p:nvPr/>
        </p:nvSpPr>
        <p:spPr>
          <a:xfrm>
            <a:off x="10195719" y="1187975"/>
            <a:ext cx="5720297" cy="4442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nl-NL" sz="4000" b="1" dirty="0">
                <a:solidFill>
                  <a:srgbClr val="00B050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+ Hình 5: </a:t>
            </a:r>
            <a:r>
              <a:rPr lang="nl-NL" sz="4000" b="1" dirty="0"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quả dứa làm ra đồ uống nước ép dứa.</a:t>
            </a:r>
            <a:endParaRPr lang="en-US" sz="4000" b="1" dirty="0"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  <a:p>
            <a:pPr algn="just">
              <a:lnSpc>
                <a:spcPct val="120000"/>
              </a:lnSpc>
            </a:pPr>
            <a:r>
              <a:rPr lang="nl-NL" sz="4000" b="1" dirty="0">
                <a:solidFill>
                  <a:srgbClr val="00B050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+ Hình 6: </a:t>
            </a:r>
            <a:r>
              <a:rPr lang="nl-NL" sz="4000" b="1" dirty="0"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con bò sữa làm ra đồ uống sữa bò.</a:t>
            </a:r>
            <a:endParaRPr lang="en-US" sz="4000" b="1" dirty="0"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pic>
        <p:nvPicPr>
          <p:cNvPr id="7" name="Hình ảnh 6">
            <a:extLst>
              <a:ext uri="{FF2B5EF4-FFF2-40B4-BE49-F238E27FC236}">
                <a16:creationId xmlns:a16="http://schemas.microsoft.com/office/drawing/2014/main" id="{49B7606E-0D72-507C-420E-6EA83F2DC7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3" t="24739" r="7953" b="3333"/>
          <a:stretch/>
        </p:blipFill>
        <p:spPr>
          <a:xfrm>
            <a:off x="213518" y="1063244"/>
            <a:ext cx="10129305" cy="7166356"/>
          </a:xfrm>
          <a:prstGeom prst="roundRect">
            <a:avLst>
              <a:gd name="adj" fmla="val 12496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69137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4B96A28A-892A-9C07-A589-4377DB64C3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919" y="-625513"/>
            <a:ext cx="10210800" cy="8876922"/>
          </a:xfrm>
          <a:prstGeom prst="rect">
            <a:avLst/>
          </a:prstGeom>
        </p:spPr>
      </p:pic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0008710F-1725-6827-FCAA-673995E8CF1E}"/>
              </a:ext>
            </a:extLst>
          </p:cNvPr>
          <p:cNvSpPr txBox="1"/>
          <p:nvPr/>
        </p:nvSpPr>
        <p:spPr>
          <a:xfrm>
            <a:off x="3756819" y="3657600"/>
            <a:ext cx="8763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nl-NL" sz="5400" b="1" dirty="0">
                <a:solidFill>
                  <a:srgbClr val="C00000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Thực vật, động vật được con người sử dụng hàng ngày để làm thức ăn, đồ uống.</a:t>
            </a:r>
            <a:endParaRPr lang="en-US" sz="5400" b="1" dirty="0">
              <a:solidFill>
                <a:srgbClr val="C00000"/>
              </a:solidFill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19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89416A3B-2D84-69B2-30F6-E514159FEE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088" y="2402357"/>
            <a:ext cx="6248461" cy="433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8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9719" y="866954"/>
            <a:ext cx="1577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2. </a:t>
            </a:r>
            <a:r>
              <a:rPr lang="en-US" sz="3600" b="1" u="sng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Nhận</a:t>
            </a:r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u="sng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xét</a:t>
            </a:r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u="sng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về</a:t>
            </a:r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u="sng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việc</a:t>
            </a:r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u="sng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sử</a:t>
            </a:r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u="sng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dụng</a:t>
            </a:r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u="sng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thức</a:t>
            </a:r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u="sng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ăn</a:t>
            </a:r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u="sng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của</a:t>
            </a:r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u="sng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các</a:t>
            </a:r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u="sng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bạn</a:t>
            </a:r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u="sng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trong</a:t>
            </a:r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u="sng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hình</a:t>
            </a:r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u="sng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dưới</a:t>
            </a:r>
            <a:r>
              <a:rPr lang="en-US" sz="3600" b="1" u="sng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u="sng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đây</a:t>
            </a:r>
            <a:endParaRPr lang="en-US" sz="3600" b="1" u="sng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9FA78D68-35FB-4125-F18F-331A5BC373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2" t="18336" r="17610" b="5581"/>
          <a:stretch/>
        </p:blipFill>
        <p:spPr>
          <a:xfrm>
            <a:off x="823119" y="1528525"/>
            <a:ext cx="11201400" cy="6878053"/>
          </a:xfrm>
          <a:prstGeom prst="rect">
            <a:avLst/>
          </a:prstGeom>
        </p:spPr>
      </p:pic>
      <p:pic>
        <p:nvPicPr>
          <p:cNvPr id="2" name="Hình ảnh 1" descr="Ảnh có chứa văn bản&#10;&#10;Mô tả được tạo tự động">
            <a:extLst>
              <a:ext uri="{FF2B5EF4-FFF2-40B4-BE49-F238E27FC236}">
                <a16:creationId xmlns:a16="http://schemas.microsoft.com/office/drawing/2014/main" id="{A195DABD-E50C-E982-FB31-1802F9B175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9719" y="6172200"/>
            <a:ext cx="4317118" cy="277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0093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C2E8A46E-26E7-325D-5C86-1C9222F99110}"/>
              </a:ext>
            </a:extLst>
          </p:cNvPr>
          <p:cNvSpPr txBox="1"/>
          <p:nvPr/>
        </p:nvSpPr>
        <p:spPr>
          <a:xfrm>
            <a:off x="4861719" y="2667000"/>
            <a:ext cx="70866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Chia </a:t>
            </a:r>
            <a:r>
              <a:rPr lang="en-US" sz="11500" b="1" dirty="0" err="1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sẻ</a:t>
            </a:r>
            <a:r>
              <a:rPr lang="en-US" sz="115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 </a:t>
            </a:r>
            <a:r>
              <a:rPr lang="en-US" sz="11500" b="1" dirty="0" err="1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trước</a:t>
            </a:r>
            <a:r>
              <a:rPr lang="en-US" sz="115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 </a:t>
            </a:r>
            <a:r>
              <a:rPr lang="en-US" sz="11500" b="1" dirty="0" err="1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lớp</a:t>
            </a:r>
            <a:endParaRPr lang="en-US" sz="11500" dirty="0">
              <a:ln w="222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20000"/>
                  <a:lumOff val="80000"/>
                </a:schemeClr>
              </a:solidFill>
              <a:latin typeface="SVN-Billo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31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C943896F-5001-428A-5DC8-B3C0F05175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905" y="2400971"/>
            <a:ext cx="4344828" cy="434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2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 descr="Ảnh có chứa văn bản&#10;&#10;Mô tả được tạo tự động">
            <a:extLst>
              <a:ext uri="{FF2B5EF4-FFF2-40B4-BE49-F238E27FC236}">
                <a16:creationId xmlns:a16="http://schemas.microsoft.com/office/drawing/2014/main" id="{EF2D8641-B98A-3D6A-F71E-11594C365F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9" t="14707" r="8792" b="12187"/>
          <a:stretch/>
        </p:blipFill>
        <p:spPr>
          <a:xfrm>
            <a:off x="0" y="990600"/>
            <a:ext cx="16222710" cy="3200400"/>
          </a:xfrm>
          <a:prstGeom prst="rect">
            <a:avLst/>
          </a:prstGeom>
        </p:spPr>
      </p:pic>
      <p:pic>
        <p:nvPicPr>
          <p:cNvPr id="4" name="Hình ảnh 3" descr="Ảnh có chứa văn bản&#10;&#10;Mô tả được tạo tự động">
            <a:extLst>
              <a:ext uri="{FF2B5EF4-FFF2-40B4-BE49-F238E27FC236}">
                <a16:creationId xmlns:a16="http://schemas.microsoft.com/office/drawing/2014/main" id="{0CEF3862-30A3-1077-0B09-53C9964F38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9719" y="6172200"/>
            <a:ext cx="4317118" cy="277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8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C2E8A46E-26E7-325D-5C86-1C9222F99110}"/>
              </a:ext>
            </a:extLst>
          </p:cNvPr>
          <p:cNvSpPr txBox="1"/>
          <p:nvPr/>
        </p:nvSpPr>
        <p:spPr>
          <a:xfrm>
            <a:off x="4861719" y="2667000"/>
            <a:ext cx="70866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Chia </a:t>
            </a:r>
            <a:r>
              <a:rPr lang="en-US" sz="11500" b="1" dirty="0" err="1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sẻ</a:t>
            </a:r>
            <a:r>
              <a:rPr lang="en-US" sz="115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 </a:t>
            </a:r>
            <a:r>
              <a:rPr lang="en-US" sz="11500" b="1" dirty="0" err="1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trước</a:t>
            </a:r>
            <a:r>
              <a:rPr lang="en-US" sz="115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 </a:t>
            </a:r>
            <a:r>
              <a:rPr lang="en-US" sz="11500" b="1" dirty="0" err="1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SVN-Billo" panose="00000400000000000000" pitchFamily="2" charset="0"/>
              </a:rPr>
              <a:t>lớp</a:t>
            </a:r>
            <a:endParaRPr lang="en-US" sz="11500" dirty="0">
              <a:ln w="222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20000"/>
                  <a:lumOff val="80000"/>
                </a:schemeClr>
              </a:solidFill>
              <a:latin typeface="SVN-Billo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07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6D3567CC-2C0A-FA41-91F5-324993B9677F}"/>
              </a:ext>
            </a:extLst>
          </p:cNvPr>
          <p:cNvSpPr/>
          <p:nvPr/>
        </p:nvSpPr>
        <p:spPr>
          <a:xfrm>
            <a:off x="289719" y="866954"/>
            <a:ext cx="1577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1.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Hằng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ngày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,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gia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đình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em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sử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dụng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thực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vật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và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động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vật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để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làm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thức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ăn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,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đồ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uống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nào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?</a:t>
            </a:r>
          </a:p>
        </p:txBody>
      </p:sp>
      <p:pic>
        <p:nvPicPr>
          <p:cNvPr id="1026" name="Picture 2" descr="Nguồn thức ăn thực vật ngon mà vẫn đảm bảo đầy đủ chất Bánh Healthy,  EatClean, Bánh Dinh Dưỡng">
            <a:extLst>
              <a:ext uri="{FF2B5EF4-FFF2-40B4-BE49-F238E27FC236}">
                <a16:creationId xmlns:a16="http://schemas.microsoft.com/office/drawing/2014/main" id="{B0EDACE2-07A0-A68C-466C-6EFBFA4A0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1" y="2067284"/>
            <a:ext cx="5085082" cy="3387936"/>
          </a:xfrm>
          <a:prstGeom prst="round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anh sách các loại thức ăn chứa đạm thực vật nhiều nhất | Vinmec">
            <a:extLst>
              <a:ext uri="{FF2B5EF4-FFF2-40B4-BE49-F238E27FC236}">
                <a16:creationId xmlns:a16="http://schemas.microsoft.com/office/drawing/2014/main" id="{D530D56E-17D7-808D-C6DB-C8B622541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460" y="2067284"/>
            <a:ext cx="5376496" cy="3419116"/>
          </a:xfrm>
          <a:prstGeom prst="round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Ăn chay - Xu hướng ẩm thực xanh bền vững">
            <a:extLst>
              <a:ext uri="{FF2B5EF4-FFF2-40B4-BE49-F238E27FC236}">
                <a16:creationId xmlns:a16="http://schemas.microsoft.com/office/drawing/2014/main" id="{3B146A4D-E0FF-97CA-7BBE-5289B587A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7164" y="2067284"/>
            <a:ext cx="5376496" cy="3333392"/>
          </a:xfrm>
          <a:prstGeom prst="round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anh cá chẽm nấu ngót, món ngon cho cả nhà ngày se lạnh">
            <a:extLst>
              <a:ext uri="{FF2B5EF4-FFF2-40B4-BE49-F238E27FC236}">
                <a16:creationId xmlns:a16="http://schemas.microsoft.com/office/drawing/2014/main" id="{B10E8D54-19A2-A712-92B2-5150C09BF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119" y="5486400"/>
            <a:ext cx="5879023" cy="3419116"/>
          </a:xfrm>
          <a:prstGeom prst="round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ách làm thịt kho cháy cạnh ngon đậm đà cả nhà mê tít">
            <a:extLst>
              <a:ext uri="{FF2B5EF4-FFF2-40B4-BE49-F238E27FC236}">
                <a16:creationId xmlns:a16="http://schemas.microsoft.com/office/drawing/2014/main" id="{9FB0A83D-3178-47A1-150D-CC86ACC4D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875" y="5471099"/>
            <a:ext cx="5639644" cy="3388757"/>
          </a:xfrm>
          <a:prstGeom prst="round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34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6D3567CC-2C0A-FA41-91F5-324993B9677F}"/>
              </a:ext>
            </a:extLst>
          </p:cNvPr>
          <p:cNvSpPr/>
          <p:nvPr/>
        </p:nvSpPr>
        <p:spPr>
          <a:xfrm>
            <a:off x="289719" y="866954"/>
            <a:ext cx="1577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2.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Em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nên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làm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gì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để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không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lãng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phí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thức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ăn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,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đồ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uống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được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chế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biến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từ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thực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vật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và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động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b="1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vật</a:t>
            </a:r>
            <a:r>
              <a:rPr lang="en-US" sz="3600" b="1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?</a:t>
            </a:r>
          </a:p>
        </p:txBody>
      </p:sp>
      <p:pic>
        <p:nvPicPr>
          <p:cNvPr id="5" name="Hình ảnh 4" descr="Ảnh có chứa mẫu họa&#10;&#10;Mô tả được tạo tự động">
            <a:extLst>
              <a:ext uri="{FF2B5EF4-FFF2-40B4-BE49-F238E27FC236}">
                <a16:creationId xmlns:a16="http://schemas.microsoft.com/office/drawing/2014/main" id="{7F102894-6B8F-E922-1F4B-9D6098230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0881" y="2840468"/>
            <a:ext cx="6803765" cy="5436578"/>
          </a:xfrm>
          <a:prstGeom prst="rect">
            <a:avLst/>
          </a:prstGeom>
        </p:spPr>
      </p:pic>
      <p:pic>
        <p:nvPicPr>
          <p:cNvPr id="2050" name="Picture 2" descr="Những Quy Tắc Ăn Uống tại Nhà Hàng Nhật Có Thể Bạn Chưa Biết – FullShop.vn">
            <a:extLst>
              <a:ext uri="{FF2B5EF4-FFF2-40B4-BE49-F238E27FC236}">
                <a16:creationId xmlns:a16="http://schemas.microsoft.com/office/drawing/2014/main" id="{0A5CDEC6-F2A1-00F8-28A2-690141FA0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319" y="3596332"/>
            <a:ext cx="4695825" cy="31051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2" name="Picture 4" descr="Bảo quản thức ăn - cái chạn - tủ lạnh">
            <a:extLst>
              <a:ext uri="{FF2B5EF4-FFF2-40B4-BE49-F238E27FC236}">
                <a16:creationId xmlns:a16="http://schemas.microsoft.com/office/drawing/2014/main" id="{D7F24B97-7BDC-1239-FF0E-3353DC9E6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19" y="1981200"/>
            <a:ext cx="5092033" cy="29852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4" name="Picture 6" descr="Để thức ăn nguội hẳn mới cho vào tủ lạnh là đúng hay sai?">
            <a:extLst>
              <a:ext uri="{FF2B5EF4-FFF2-40B4-BE49-F238E27FC236}">
                <a16:creationId xmlns:a16="http://schemas.microsoft.com/office/drawing/2014/main" id="{BD60131E-2033-E4D0-3206-A87AF9222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8119" y="5490185"/>
            <a:ext cx="5257800" cy="30578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7088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153076D-2239-7D69-F7F1-65C4125191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088" y="3463625"/>
            <a:ext cx="6248461" cy="221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4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B9C11E51-BF40-09DD-66AB-CD70E95157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919" y="-625513"/>
            <a:ext cx="10210800" cy="8876922"/>
          </a:xfrm>
          <a:prstGeom prst="rect">
            <a:avLst/>
          </a:prstGeom>
        </p:spPr>
      </p:pic>
      <p:pic>
        <p:nvPicPr>
          <p:cNvPr id="3" name="Hình ảnh 2" descr="Ảnh có chứa văn bản, vật chứa, lon&#10;&#10;Mô tả được tạo tự động">
            <a:extLst>
              <a:ext uri="{FF2B5EF4-FFF2-40B4-BE49-F238E27FC236}">
                <a16:creationId xmlns:a16="http://schemas.microsoft.com/office/drawing/2014/main" id="{CB28A83D-3DC8-688B-42C0-724A911A7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919" y="3429000"/>
            <a:ext cx="8544721" cy="376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10167</TotalTime>
  <Words>284</Words>
  <Application>Microsoft Office PowerPoint</Application>
  <PresentationFormat>Custom</PresentationFormat>
  <Paragraphs>20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#9Slide05 Brannboll Ny</vt:lpstr>
      <vt:lpstr>Arial</vt:lpstr>
      <vt:lpstr>Arial-Rounded</vt:lpstr>
      <vt:lpstr>AvantGarde</vt:lpstr>
      <vt:lpstr>Calibri</vt:lpstr>
      <vt:lpstr>HP001 4 hàng</vt:lpstr>
      <vt:lpstr>SVN-Billo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 Hong Minh</dc:creator>
  <cp:lastModifiedBy>Vũ Trọng Đông</cp:lastModifiedBy>
  <cp:revision>1185</cp:revision>
  <dcterms:created xsi:type="dcterms:W3CDTF">2008-09-09T22:52:10Z</dcterms:created>
  <dcterms:modified xsi:type="dcterms:W3CDTF">2023-01-30T07:03:47Z</dcterms:modified>
</cp:coreProperties>
</file>