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430" r:id="rId2"/>
    <p:sldId id="432" r:id="rId3"/>
    <p:sldId id="434" r:id="rId4"/>
    <p:sldId id="445" r:id="rId5"/>
    <p:sldId id="446" r:id="rId6"/>
    <p:sldId id="447" r:id="rId7"/>
    <p:sldId id="448" r:id="rId8"/>
    <p:sldId id="440" r:id="rId9"/>
    <p:sldId id="453" r:id="rId10"/>
    <p:sldId id="454" r:id="rId11"/>
    <p:sldId id="456" r:id="rId12"/>
    <p:sldId id="455" r:id="rId13"/>
    <p:sldId id="451" r:id="rId14"/>
    <p:sldId id="431" r:id="rId15"/>
  </p:sldIdLst>
  <p:sldSz cx="16276638" cy="9144000"/>
  <p:notesSz cx="6858000" cy="9144000"/>
  <p:custDataLst>
    <p:tags r:id="rId17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717550" indent="-26035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436688" indent="-5222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2154238" indent="-78263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873375" indent="-104457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0066"/>
    <a:srgbClr val="FEDEEC"/>
    <a:srgbClr val="FDCFE3"/>
    <a:srgbClr val="FF7C80"/>
    <a:srgbClr val="FF6600"/>
    <a:srgbClr val="6600CC"/>
    <a:srgbClr val="3333FF"/>
    <a:srgbClr val="FF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76" autoAdjust="0"/>
    <p:restoredTop sz="99274" autoAdjust="0"/>
  </p:normalViewPr>
  <p:slideViewPr>
    <p:cSldViewPr>
      <p:cViewPr>
        <p:scale>
          <a:sx n="50" d="100"/>
          <a:sy n="50" d="100"/>
        </p:scale>
        <p:origin x="-330" y="-234"/>
      </p:cViewPr>
      <p:guideLst>
        <p:guide orient="horz" pos="2880"/>
        <p:guide pos="512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77825" y="685800"/>
            <a:ext cx="610235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1C4FA25-5DD5-485C-BCD2-EF739D2A71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38681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717550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1436688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2154238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2873375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3592220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10664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029109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747553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0748" y="2840569"/>
            <a:ext cx="13835142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41496" y="5181600"/>
            <a:ext cx="11393647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718444" indent="0" algn="ctr">
              <a:buNone/>
              <a:defRPr/>
            </a:lvl2pPr>
            <a:lvl3pPr marL="1436888" indent="0" algn="ctr">
              <a:buNone/>
              <a:defRPr/>
            </a:lvl3pPr>
            <a:lvl4pPr marL="2155332" indent="0" algn="ctr">
              <a:buNone/>
              <a:defRPr/>
            </a:lvl4pPr>
            <a:lvl5pPr marL="2873776" indent="0" algn="ctr">
              <a:buNone/>
              <a:defRPr/>
            </a:lvl5pPr>
            <a:lvl6pPr marL="3592220" indent="0" algn="ctr">
              <a:buNone/>
              <a:defRPr/>
            </a:lvl6pPr>
            <a:lvl7pPr marL="4310664" indent="0" algn="ctr">
              <a:buNone/>
              <a:defRPr/>
            </a:lvl7pPr>
            <a:lvl8pPr marL="5029109" indent="0" algn="ctr">
              <a:buNone/>
              <a:defRPr/>
            </a:lvl8pPr>
            <a:lvl9pPr marL="5747553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B01423-D198-4896-B996-AF6CD71AA3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225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0BA3F-51CF-473C-BBC7-9F80CB3FD9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0669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743" y="5875867"/>
            <a:ext cx="13835142" cy="1816100"/>
          </a:xfrm>
        </p:spPr>
        <p:txBody>
          <a:bodyPr anchor="t"/>
          <a:lstStyle>
            <a:lvl1pPr algn="l">
              <a:defRPr sz="6300" b="1" cap="all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5743" y="3875619"/>
            <a:ext cx="13835142" cy="2000249"/>
          </a:xfrm>
        </p:spPr>
        <p:txBody>
          <a:bodyPr anchor="b"/>
          <a:lstStyle>
            <a:lvl1pPr marL="0" indent="0">
              <a:buNone/>
              <a:defRPr sz="3100"/>
            </a:lvl1pPr>
            <a:lvl2pPr marL="718444" indent="0">
              <a:buNone/>
              <a:defRPr sz="2800"/>
            </a:lvl2pPr>
            <a:lvl3pPr marL="1436888" indent="0">
              <a:buNone/>
              <a:defRPr sz="2500"/>
            </a:lvl3pPr>
            <a:lvl4pPr marL="2155332" indent="0">
              <a:buNone/>
              <a:defRPr sz="2200"/>
            </a:lvl4pPr>
            <a:lvl5pPr marL="2873776" indent="0">
              <a:buNone/>
              <a:defRPr sz="2200"/>
            </a:lvl5pPr>
            <a:lvl6pPr marL="3592220" indent="0">
              <a:buNone/>
              <a:defRPr sz="2200"/>
            </a:lvl6pPr>
            <a:lvl7pPr marL="4310664" indent="0">
              <a:buNone/>
              <a:defRPr sz="2200"/>
            </a:lvl7pPr>
            <a:lvl8pPr marL="5029109" indent="0">
              <a:buNone/>
              <a:defRPr sz="2200"/>
            </a:lvl8pPr>
            <a:lvl9pPr marL="5747553" indent="0">
              <a:buNone/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E9DFC9-E0D6-4E70-95EC-EE956DA625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5921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3832" y="2133602"/>
            <a:ext cx="7188848" cy="6034617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3958" y="2133602"/>
            <a:ext cx="7188848" cy="6034617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E0E17-1536-48C6-87E3-A861F0C00F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1756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3832" y="2046817"/>
            <a:ext cx="7191675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18444" indent="0">
              <a:buNone/>
              <a:defRPr sz="3100" b="1"/>
            </a:lvl2pPr>
            <a:lvl3pPr marL="1436888" indent="0">
              <a:buNone/>
              <a:defRPr sz="2800" b="1"/>
            </a:lvl3pPr>
            <a:lvl4pPr marL="2155332" indent="0">
              <a:buNone/>
              <a:defRPr sz="2500" b="1"/>
            </a:lvl4pPr>
            <a:lvl5pPr marL="2873776" indent="0">
              <a:buNone/>
              <a:defRPr sz="2500" b="1"/>
            </a:lvl5pPr>
            <a:lvl6pPr marL="3592220" indent="0">
              <a:buNone/>
              <a:defRPr sz="2500" b="1"/>
            </a:lvl6pPr>
            <a:lvl7pPr marL="4310664" indent="0">
              <a:buNone/>
              <a:defRPr sz="2500" b="1"/>
            </a:lvl7pPr>
            <a:lvl8pPr marL="5029109" indent="0">
              <a:buNone/>
              <a:defRPr sz="2500" b="1"/>
            </a:lvl8pPr>
            <a:lvl9pPr marL="5747553" indent="0">
              <a:buNone/>
              <a:defRPr sz="2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3832" y="2899833"/>
            <a:ext cx="7191675" cy="5268384"/>
          </a:xfrm>
        </p:spPr>
        <p:txBody>
          <a:bodyPr/>
          <a:lstStyle>
            <a:lvl1pPr>
              <a:defRPr sz="3800"/>
            </a:lvl1pPr>
            <a:lvl2pPr>
              <a:defRPr sz="31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68307" y="2046817"/>
            <a:ext cx="7194500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18444" indent="0">
              <a:buNone/>
              <a:defRPr sz="3100" b="1"/>
            </a:lvl2pPr>
            <a:lvl3pPr marL="1436888" indent="0">
              <a:buNone/>
              <a:defRPr sz="2800" b="1"/>
            </a:lvl3pPr>
            <a:lvl4pPr marL="2155332" indent="0">
              <a:buNone/>
              <a:defRPr sz="2500" b="1"/>
            </a:lvl4pPr>
            <a:lvl5pPr marL="2873776" indent="0">
              <a:buNone/>
              <a:defRPr sz="2500" b="1"/>
            </a:lvl5pPr>
            <a:lvl6pPr marL="3592220" indent="0">
              <a:buNone/>
              <a:defRPr sz="2500" b="1"/>
            </a:lvl6pPr>
            <a:lvl7pPr marL="4310664" indent="0">
              <a:buNone/>
              <a:defRPr sz="2500" b="1"/>
            </a:lvl7pPr>
            <a:lvl8pPr marL="5029109" indent="0">
              <a:buNone/>
              <a:defRPr sz="2500" b="1"/>
            </a:lvl8pPr>
            <a:lvl9pPr marL="5747553" indent="0">
              <a:buNone/>
              <a:defRPr sz="2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68307" y="2899833"/>
            <a:ext cx="7194500" cy="5268384"/>
          </a:xfrm>
        </p:spPr>
        <p:txBody>
          <a:bodyPr/>
          <a:lstStyle>
            <a:lvl1pPr>
              <a:defRPr sz="3800"/>
            </a:lvl1pPr>
            <a:lvl2pPr>
              <a:defRPr sz="31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0A47B-B3AA-4408-B89E-78641CC571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1286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8FA65-B14B-4883-88C7-F7A3A55E9A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1497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BE4F5-A3A4-4A0F-A638-D990D725B4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8729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33" y="364067"/>
            <a:ext cx="5354902" cy="1549400"/>
          </a:xfr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3713" y="364068"/>
            <a:ext cx="9099093" cy="7804151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8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3833" y="1913468"/>
            <a:ext cx="5354902" cy="6254751"/>
          </a:xfrm>
        </p:spPr>
        <p:txBody>
          <a:bodyPr/>
          <a:lstStyle>
            <a:lvl1pPr marL="0" indent="0">
              <a:buNone/>
              <a:defRPr sz="2200"/>
            </a:lvl1pPr>
            <a:lvl2pPr marL="718444" indent="0">
              <a:buNone/>
              <a:defRPr sz="1900"/>
            </a:lvl2pPr>
            <a:lvl3pPr marL="1436888" indent="0">
              <a:buNone/>
              <a:defRPr sz="1600"/>
            </a:lvl3pPr>
            <a:lvl4pPr marL="2155332" indent="0">
              <a:buNone/>
              <a:defRPr sz="1400"/>
            </a:lvl4pPr>
            <a:lvl5pPr marL="2873776" indent="0">
              <a:buNone/>
              <a:defRPr sz="1400"/>
            </a:lvl5pPr>
            <a:lvl6pPr marL="3592220" indent="0">
              <a:buNone/>
              <a:defRPr sz="1400"/>
            </a:lvl6pPr>
            <a:lvl7pPr marL="4310664" indent="0">
              <a:buNone/>
              <a:defRPr sz="1400"/>
            </a:lvl7pPr>
            <a:lvl8pPr marL="5029109" indent="0">
              <a:buNone/>
              <a:defRPr sz="1400"/>
            </a:lvl8pPr>
            <a:lvl9pPr marL="5747553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9C05A-73D7-488D-87AE-9FA1D515BA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9410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0335" y="6400801"/>
            <a:ext cx="9765983" cy="755651"/>
          </a:xfr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90335" y="817033"/>
            <a:ext cx="9765983" cy="5486400"/>
          </a:xfrm>
        </p:spPr>
        <p:txBody>
          <a:bodyPr/>
          <a:lstStyle>
            <a:lvl1pPr marL="0" indent="0">
              <a:buNone/>
              <a:defRPr sz="5000"/>
            </a:lvl1pPr>
            <a:lvl2pPr marL="718444" indent="0">
              <a:buNone/>
              <a:defRPr sz="4400"/>
            </a:lvl2pPr>
            <a:lvl3pPr marL="1436888" indent="0">
              <a:buNone/>
              <a:defRPr sz="3800"/>
            </a:lvl3pPr>
            <a:lvl4pPr marL="2155332" indent="0">
              <a:buNone/>
              <a:defRPr sz="3100"/>
            </a:lvl4pPr>
            <a:lvl5pPr marL="2873776" indent="0">
              <a:buNone/>
              <a:defRPr sz="3100"/>
            </a:lvl5pPr>
            <a:lvl6pPr marL="3592220" indent="0">
              <a:buNone/>
              <a:defRPr sz="3100"/>
            </a:lvl6pPr>
            <a:lvl7pPr marL="4310664" indent="0">
              <a:buNone/>
              <a:defRPr sz="3100"/>
            </a:lvl7pPr>
            <a:lvl8pPr marL="5029109" indent="0">
              <a:buNone/>
              <a:defRPr sz="3100"/>
            </a:lvl8pPr>
            <a:lvl9pPr marL="5747553" indent="0">
              <a:buNone/>
              <a:defRPr sz="3100"/>
            </a:lvl9pPr>
          </a:lstStyle>
          <a:p>
            <a:pPr lvl="0"/>
            <a:endParaRPr lang="vi-VN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90335" y="7156452"/>
            <a:ext cx="9765983" cy="1073149"/>
          </a:xfrm>
        </p:spPr>
        <p:txBody>
          <a:bodyPr/>
          <a:lstStyle>
            <a:lvl1pPr marL="0" indent="0">
              <a:buNone/>
              <a:defRPr sz="2200"/>
            </a:lvl1pPr>
            <a:lvl2pPr marL="718444" indent="0">
              <a:buNone/>
              <a:defRPr sz="1900"/>
            </a:lvl2pPr>
            <a:lvl3pPr marL="1436888" indent="0">
              <a:buNone/>
              <a:defRPr sz="1600"/>
            </a:lvl3pPr>
            <a:lvl4pPr marL="2155332" indent="0">
              <a:buNone/>
              <a:defRPr sz="1400"/>
            </a:lvl4pPr>
            <a:lvl5pPr marL="2873776" indent="0">
              <a:buNone/>
              <a:defRPr sz="1400"/>
            </a:lvl5pPr>
            <a:lvl6pPr marL="3592220" indent="0">
              <a:buNone/>
              <a:defRPr sz="1400"/>
            </a:lvl6pPr>
            <a:lvl7pPr marL="4310664" indent="0">
              <a:buNone/>
              <a:defRPr sz="1400"/>
            </a:lvl7pPr>
            <a:lvl8pPr marL="5029109" indent="0">
              <a:buNone/>
              <a:defRPr sz="1400"/>
            </a:lvl8pPr>
            <a:lvl9pPr marL="5747553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90DF4-68DF-4AAF-98F9-EB3836BAB8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8833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28DD1-89CB-4A9B-8160-1008CEEB8C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2092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800562" y="366186"/>
            <a:ext cx="3662244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3832" y="366186"/>
            <a:ext cx="10715453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A9502-423E-4957-ACD4-EFEAFA4568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3834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13832" y="366713"/>
            <a:ext cx="14648974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3832" y="2133600"/>
            <a:ext cx="14648974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3832" y="8326438"/>
            <a:ext cx="3797882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2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61185" y="8326438"/>
            <a:ext cx="5154269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2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64924" y="8326438"/>
            <a:ext cx="3797882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/>
            </a:lvl1pPr>
          </a:lstStyle>
          <a:p>
            <a:pPr>
              <a:defRPr/>
            </a:pPr>
            <a:fld id="{F4264759-E7CE-4A8C-955C-20DA2A50E4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5pPr>
      <a:lvl6pPr marL="718444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6pPr>
      <a:lvl7pPr marL="1436888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7pPr>
      <a:lvl8pPr marL="2155332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8pPr>
      <a:lvl9pPr marL="2873776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9pPr>
    </p:titleStyle>
    <p:bodyStyle>
      <a:lvl1pPr marL="538163" indent="-538163" algn="l" rtl="0" eaLnBrk="0" fontAlgn="base" hangingPunct="0">
        <a:spcBef>
          <a:spcPct val="20000"/>
        </a:spcBef>
        <a:spcAft>
          <a:spcPct val="0"/>
        </a:spcAft>
        <a:buChar char="•"/>
        <a:defRPr sz="5000">
          <a:solidFill>
            <a:schemeClr val="tx1"/>
          </a:solidFill>
          <a:latin typeface="+mn-lt"/>
          <a:ea typeface="+mn-ea"/>
          <a:cs typeface="+mn-cs"/>
        </a:defRPr>
      </a:lvl1pPr>
      <a:lvl2pPr marL="1166813" indent="-447675" algn="l" rtl="0" eaLnBrk="0" fontAlgn="base" hangingPunct="0">
        <a:spcBef>
          <a:spcPct val="20000"/>
        </a:spcBef>
        <a:spcAft>
          <a:spcPct val="0"/>
        </a:spcAft>
        <a:buChar char="–"/>
        <a:defRPr sz="4400">
          <a:solidFill>
            <a:schemeClr val="tx1"/>
          </a:solidFill>
          <a:latin typeface="+mn-lt"/>
        </a:defRPr>
      </a:lvl2pPr>
      <a:lvl3pPr marL="1795463" indent="-358775" algn="l" rtl="0" eaLnBrk="0" fontAlgn="base" hangingPunct="0">
        <a:spcBef>
          <a:spcPct val="20000"/>
        </a:spcBef>
        <a:spcAft>
          <a:spcPct val="0"/>
        </a:spcAft>
        <a:buChar char="•"/>
        <a:defRPr sz="3800">
          <a:solidFill>
            <a:schemeClr val="tx1"/>
          </a:solidFill>
          <a:latin typeface="+mn-lt"/>
        </a:defRPr>
      </a:lvl3pPr>
      <a:lvl4pPr marL="2513013" indent="-358775" algn="l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4pPr>
      <a:lvl5pPr marL="3232150" indent="-358775" algn="l" rtl="0" eaLnBrk="0" fontAlgn="base" hangingPunct="0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5pPr>
      <a:lvl6pPr marL="3951442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6pPr>
      <a:lvl7pPr marL="4669887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7pPr>
      <a:lvl8pPr marL="5388331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8pPr>
      <a:lvl9pPr marL="6106775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9pPr>
    </p:bodyStyle>
    <p:otherStyle>
      <a:defPPr>
        <a:defRPr lang="vi-VN"/>
      </a:defPPr>
      <a:lvl1pPr marL="0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18444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36888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55332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73776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92220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310664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5029109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747553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Box 3"/>
          <p:cNvSpPr txBox="1">
            <a:spLocks noChangeArrowheads="1"/>
          </p:cNvSpPr>
          <p:nvPr/>
        </p:nvSpPr>
        <p:spPr bwMode="auto">
          <a:xfrm>
            <a:off x="3119689" y="723901"/>
            <a:ext cx="10037260" cy="68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500" b="1" dirty="0">
                <a:solidFill>
                  <a:srgbClr val="FF0066"/>
                </a:solidFill>
                <a:latin typeface="Times New Roman" pitchFamily="18" charset="0"/>
              </a:rPr>
              <a:t>TRƯỜNG TIỂU HỌC </a:t>
            </a:r>
            <a:r>
              <a:rPr lang="en-US" altLang="en-US" sz="3500" b="1" dirty="0" smtClean="0">
                <a:solidFill>
                  <a:srgbClr val="FF0066"/>
                </a:solidFill>
                <a:latin typeface="Times New Roman" pitchFamily="18" charset="0"/>
              </a:rPr>
              <a:t>……</a:t>
            </a:r>
            <a:endParaRPr lang="en-US" altLang="en-US" sz="3500" b="1" dirty="0">
              <a:solidFill>
                <a:srgbClr val="FF0066"/>
              </a:solidFill>
              <a:latin typeface="Times New Roman" pitchFamily="18" charset="0"/>
            </a:endParaRPr>
          </a:p>
        </p:txBody>
      </p:sp>
      <p:sp>
        <p:nvSpPr>
          <p:cNvPr id="30" name="Text Box 14"/>
          <p:cNvSpPr txBox="1">
            <a:spLocks noChangeArrowheads="1"/>
          </p:cNvSpPr>
          <p:nvPr/>
        </p:nvSpPr>
        <p:spPr bwMode="auto">
          <a:xfrm>
            <a:off x="1166019" y="4129665"/>
            <a:ext cx="13944600" cy="2884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1800"/>
              </a:spcBef>
              <a:defRPr/>
            </a:pPr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trải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nghiệm</a:t>
            </a:r>
            <a:endParaRPr lang="en-US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ts val="1800"/>
              </a:spcBef>
              <a:defRPr/>
            </a:pPr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BÀI </a:t>
            </a:r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34: </a:t>
            </a:r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HĐCD: </a:t>
            </a:r>
          </a:p>
          <a:p>
            <a:pPr algn="ctr" eaLnBrk="1" hangingPunct="1">
              <a:spcBef>
                <a:spcPts val="1800"/>
              </a:spcBef>
              <a:defRPr/>
            </a:pPr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AN TOÀN TRONG ĂN UỐNG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 Box 17"/>
          <p:cNvSpPr txBox="1">
            <a:spLocks noChangeArrowheads="1"/>
          </p:cNvSpPr>
          <p:nvPr/>
        </p:nvSpPr>
        <p:spPr bwMode="auto">
          <a:xfrm>
            <a:off x="2402742" y="1905000"/>
            <a:ext cx="11471154" cy="199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6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CHÀO MỪNG QUÝ THẦY </a:t>
            </a:r>
            <a:r>
              <a:rPr lang="en-US" sz="6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CÔ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6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VỀ </a:t>
            </a:r>
            <a:r>
              <a:rPr lang="en-US" sz="6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DỰ GIỜ THĂM LỚP</a:t>
            </a:r>
          </a:p>
        </p:txBody>
      </p:sp>
      <p:pic>
        <p:nvPicPr>
          <p:cNvPr id="32" name="Picture 22" descr="bd21315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0276" y="7262813"/>
            <a:ext cx="5616086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3" name="Straight Connector 32"/>
          <p:cNvCxnSpPr/>
          <p:nvPr/>
        </p:nvCxnSpPr>
        <p:spPr>
          <a:xfrm flipV="1">
            <a:off x="5145388" y="1447800"/>
            <a:ext cx="5985862" cy="0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6" name="Picture 5" descr="POINSET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0379" y="6400800"/>
            <a:ext cx="2971800" cy="2561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5" descr="POINSET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135682" y="51483"/>
            <a:ext cx="1382714" cy="1470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529191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repeatCount="1000000" accel="36000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4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2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1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Lop chung ta doan ket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75519" y="594360"/>
            <a:ext cx="14249400" cy="800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74807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9" y="3730011"/>
            <a:ext cx="3610799" cy="3799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1619" y="3733800"/>
            <a:ext cx="3869399" cy="3799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1337" y="3733800"/>
            <a:ext cx="3870011" cy="3796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1668" y="3728700"/>
            <a:ext cx="3756647" cy="3801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1508919" y="1676400"/>
            <a:ext cx="13868400" cy="677108"/>
            <a:chOff x="1508918" y="1888664"/>
            <a:chExt cx="12355483" cy="677108"/>
          </a:xfrm>
        </p:grpSpPr>
        <p:sp>
          <p:nvSpPr>
            <p:cNvPr id="10" name="Rectangle 9"/>
            <p:cNvSpPr/>
            <p:nvPr/>
          </p:nvSpPr>
          <p:spPr>
            <a:xfrm>
              <a:off x="1508918" y="1888664"/>
              <a:ext cx="12355483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3.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Nhận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diện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việc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làm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đảm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bảo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an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toàn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vệ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sinh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thực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phẩm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  <a:endParaRPr lang="en-US" sz="38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673234" y="2519755"/>
              <a:ext cx="10629760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746919" y="2362200"/>
            <a:ext cx="1485900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    -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sát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luận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đảm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vệ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phẩm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b="1" i="1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061619" y="103853"/>
            <a:ext cx="8153401" cy="1569405"/>
            <a:chOff x="4061619" y="103853"/>
            <a:chExt cx="8153401" cy="1569405"/>
          </a:xfrm>
        </p:grpSpPr>
        <p:sp>
          <p:nvSpPr>
            <p:cNvPr id="31" name="Text Box 14"/>
            <p:cNvSpPr txBox="1">
              <a:spLocks noChangeArrowheads="1"/>
            </p:cNvSpPr>
            <p:nvPr/>
          </p:nvSpPr>
          <p:spPr bwMode="auto">
            <a:xfrm>
              <a:off x="4061619" y="1097280"/>
              <a:ext cx="8153401" cy="575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 dirty="0" err="1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Bài</a:t>
              </a:r>
              <a:r>
                <a:rPr lang="en-US" sz="2800" b="1" dirty="0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r>
                <a:rPr lang="en-US" sz="2800" b="1" dirty="0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34: AN TOÀN TRONG ĂN UỐNG</a:t>
              </a:r>
              <a:endPara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5199053" y="103853"/>
              <a:ext cx="5878532" cy="994830"/>
              <a:chOff x="5051402" y="164812"/>
              <a:chExt cx="5779343" cy="994830"/>
            </a:xfrm>
          </p:grpSpPr>
          <p:grpSp>
            <p:nvGrpSpPr>
              <p:cNvPr id="33" name="Group 32"/>
              <p:cNvGrpSpPr/>
              <p:nvPr/>
            </p:nvGrpSpPr>
            <p:grpSpPr>
              <a:xfrm>
                <a:off x="5051402" y="164812"/>
                <a:ext cx="5779343" cy="994830"/>
                <a:chOff x="5051402" y="164812"/>
                <a:chExt cx="5779343" cy="994830"/>
              </a:xfrm>
            </p:grpSpPr>
            <p:sp>
              <p:nvSpPr>
                <p:cNvPr id="35" name="TextBox 34"/>
                <p:cNvSpPr txBox="1"/>
                <p:nvPr/>
              </p:nvSpPr>
              <p:spPr>
                <a:xfrm>
                  <a:off x="5051402" y="164812"/>
                  <a:ext cx="5779343" cy="55399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0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Thứ</a:t>
                  </a:r>
                  <a:r>
                    <a:rPr lang="en-US" sz="30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……</a:t>
                  </a:r>
                  <a:r>
                    <a:rPr lang="en-US" sz="30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ngày</a:t>
                  </a:r>
                  <a:r>
                    <a:rPr lang="en-US" sz="30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…..</a:t>
                  </a:r>
                  <a:r>
                    <a:rPr lang="en-US" sz="30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tháng</a:t>
                  </a:r>
                  <a:r>
                    <a:rPr lang="en-US" sz="30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…..</a:t>
                  </a:r>
                  <a:r>
                    <a:rPr lang="en-US" sz="30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năm</a:t>
                  </a:r>
                  <a:r>
                    <a:rPr lang="en-US" sz="30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…….</a:t>
                  </a:r>
                  <a:endParaRPr lang="en-US" sz="3000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5480125" y="636422"/>
                  <a:ext cx="492189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 dirty="0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HOẠT ĐỘNG TRẢI NGHIỆM</a:t>
                  </a:r>
                  <a:endParaRPr lang="en-US" sz="2800" b="1" dirty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cxnSp>
            <p:nvCxnSpPr>
              <p:cNvPr id="34" name="Straight Connector 33"/>
              <p:cNvCxnSpPr/>
              <p:nvPr/>
            </p:nvCxnSpPr>
            <p:spPr>
              <a:xfrm>
                <a:off x="5656188" y="1136154"/>
                <a:ext cx="4569771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9" name="TextBox 18"/>
          <p:cNvSpPr txBox="1"/>
          <p:nvPr/>
        </p:nvSpPr>
        <p:spPr>
          <a:xfrm>
            <a:off x="746919" y="7696200"/>
            <a:ext cx="148590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    - 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Chia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sẻ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luận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b="1" i="1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740941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319" y="2809420"/>
            <a:ext cx="6739731" cy="5418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8683324" y="4593652"/>
            <a:ext cx="6236795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defRPr sz="3600" b="1" i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pPr algn="ctr"/>
            <a:r>
              <a:rPr lang="vi-VN" dirty="0" smtClean="0">
                <a:solidFill>
                  <a:srgbClr val="FF0000"/>
                </a:solidFill>
              </a:rPr>
              <a:t>Tranh </a:t>
            </a:r>
            <a:r>
              <a:rPr lang="vi-VN" dirty="0">
                <a:solidFill>
                  <a:srgbClr val="FF0000"/>
                </a:solidFill>
              </a:rPr>
              <a:t>1:</a:t>
            </a:r>
            <a:r>
              <a:rPr lang="vi-VN" dirty="0">
                <a:solidFill>
                  <a:srgbClr val="0000CC"/>
                </a:solidFill>
              </a:rPr>
              <a:t> </a:t>
            </a:r>
            <a:endParaRPr lang="en-US" dirty="0" smtClean="0">
              <a:solidFill>
                <a:srgbClr val="0000CC"/>
              </a:solidFill>
            </a:endParaRPr>
          </a:p>
          <a:p>
            <a:pPr algn="ctr"/>
            <a:r>
              <a:rPr lang="en-US" dirty="0" err="1" smtClean="0">
                <a:solidFill>
                  <a:srgbClr val="0000CC"/>
                </a:solidFill>
              </a:rPr>
              <a:t>Chọn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err="1" smtClean="0">
                <a:solidFill>
                  <a:srgbClr val="0000CC"/>
                </a:solidFill>
              </a:rPr>
              <a:t>thực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err="1" smtClean="0">
                <a:solidFill>
                  <a:srgbClr val="0000CC"/>
                </a:solidFill>
              </a:rPr>
              <a:t>phẩm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err="1" smtClean="0">
                <a:solidFill>
                  <a:srgbClr val="0000CC"/>
                </a:solidFill>
              </a:rPr>
              <a:t>tươi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err="1" smtClean="0">
                <a:solidFill>
                  <a:srgbClr val="0000CC"/>
                </a:solidFill>
              </a:rPr>
              <a:t>sạch</a:t>
            </a:r>
            <a:r>
              <a:rPr lang="en-US" dirty="0" smtClean="0">
                <a:solidFill>
                  <a:srgbClr val="0000CC"/>
                </a:solidFill>
              </a:rPr>
              <a:t>.</a:t>
            </a:r>
            <a:endParaRPr lang="vi-VN" dirty="0">
              <a:solidFill>
                <a:srgbClr val="0000CC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4061619" y="103853"/>
            <a:ext cx="8153401" cy="1569405"/>
            <a:chOff x="4061619" y="103853"/>
            <a:chExt cx="8153401" cy="1569405"/>
          </a:xfrm>
        </p:grpSpPr>
        <p:sp>
          <p:nvSpPr>
            <p:cNvPr id="18" name="Text Box 14"/>
            <p:cNvSpPr txBox="1">
              <a:spLocks noChangeArrowheads="1"/>
            </p:cNvSpPr>
            <p:nvPr/>
          </p:nvSpPr>
          <p:spPr bwMode="auto">
            <a:xfrm>
              <a:off x="4061619" y="1097280"/>
              <a:ext cx="8153401" cy="575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 dirty="0" err="1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Bài</a:t>
              </a:r>
              <a:r>
                <a:rPr lang="en-US" sz="2800" b="1" dirty="0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r>
                <a:rPr lang="en-US" sz="2800" b="1" dirty="0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34: AN TOÀN TRONG ĂN UỐNG</a:t>
              </a:r>
              <a:endPara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5199053" y="103853"/>
              <a:ext cx="5878532" cy="994830"/>
              <a:chOff x="5051402" y="164812"/>
              <a:chExt cx="5779343" cy="994830"/>
            </a:xfrm>
          </p:grpSpPr>
          <p:grpSp>
            <p:nvGrpSpPr>
              <p:cNvPr id="21" name="Group 20"/>
              <p:cNvGrpSpPr/>
              <p:nvPr/>
            </p:nvGrpSpPr>
            <p:grpSpPr>
              <a:xfrm>
                <a:off x="5051402" y="164812"/>
                <a:ext cx="5779343" cy="994830"/>
                <a:chOff x="5051402" y="164812"/>
                <a:chExt cx="5779343" cy="994830"/>
              </a:xfrm>
            </p:grpSpPr>
            <p:sp>
              <p:nvSpPr>
                <p:cNvPr id="23" name="TextBox 22"/>
                <p:cNvSpPr txBox="1"/>
                <p:nvPr/>
              </p:nvSpPr>
              <p:spPr>
                <a:xfrm>
                  <a:off x="5051402" y="164812"/>
                  <a:ext cx="5779343" cy="55399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0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Thứ</a:t>
                  </a:r>
                  <a:r>
                    <a:rPr lang="en-US" sz="30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……</a:t>
                  </a:r>
                  <a:r>
                    <a:rPr lang="en-US" sz="30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ngày</a:t>
                  </a:r>
                  <a:r>
                    <a:rPr lang="en-US" sz="30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…..</a:t>
                  </a:r>
                  <a:r>
                    <a:rPr lang="en-US" sz="30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tháng</a:t>
                  </a:r>
                  <a:r>
                    <a:rPr lang="en-US" sz="30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…..</a:t>
                  </a:r>
                  <a:r>
                    <a:rPr lang="en-US" sz="30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năm</a:t>
                  </a:r>
                  <a:r>
                    <a:rPr lang="en-US" sz="30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…….</a:t>
                  </a:r>
                  <a:endParaRPr lang="en-US" sz="3000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5480125" y="636422"/>
                  <a:ext cx="492189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 dirty="0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HOẠT ĐỘNG TRẢI NGHIỆM</a:t>
                  </a:r>
                  <a:endParaRPr lang="en-US" sz="2800" b="1" dirty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cxnSp>
            <p:nvCxnSpPr>
              <p:cNvPr id="22" name="Straight Connector 21"/>
              <p:cNvCxnSpPr/>
              <p:nvPr/>
            </p:nvCxnSpPr>
            <p:spPr>
              <a:xfrm>
                <a:off x="5656188" y="1136154"/>
                <a:ext cx="4569771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7" name="Group 26"/>
          <p:cNvGrpSpPr/>
          <p:nvPr/>
        </p:nvGrpSpPr>
        <p:grpSpPr>
          <a:xfrm>
            <a:off x="1508919" y="1676400"/>
            <a:ext cx="13868400" cy="677108"/>
            <a:chOff x="1508918" y="1888664"/>
            <a:chExt cx="12355483" cy="677108"/>
          </a:xfrm>
        </p:grpSpPr>
        <p:sp>
          <p:nvSpPr>
            <p:cNvPr id="28" name="Rectangle 27"/>
            <p:cNvSpPr/>
            <p:nvPr/>
          </p:nvSpPr>
          <p:spPr>
            <a:xfrm>
              <a:off x="1508918" y="1888664"/>
              <a:ext cx="12355483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3.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Nhận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diện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việc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làm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đảm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bảo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an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toàn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vệ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sinh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thực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phẩm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  <a:endParaRPr lang="en-US" sz="38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1673234" y="2519755"/>
              <a:ext cx="10629760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95231115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320" y="2721553"/>
            <a:ext cx="6739730" cy="5506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8900319" y="4724400"/>
            <a:ext cx="6236795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defRPr sz="3600" b="1" i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pPr algn="ctr"/>
            <a:r>
              <a:rPr lang="vi-VN" dirty="0" smtClean="0">
                <a:solidFill>
                  <a:srgbClr val="FF0000"/>
                </a:solidFill>
              </a:rPr>
              <a:t>Tranh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2:</a:t>
            </a:r>
            <a:r>
              <a:rPr lang="en-US" dirty="0">
                <a:solidFill>
                  <a:srgbClr val="0000CC"/>
                </a:solidFill>
              </a:rPr>
              <a:t> </a:t>
            </a:r>
            <a:endParaRPr lang="en-US" dirty="0" smtClean="0">
              <a:solidFill>
                <a:srgbClr val="0000CC"/>
              </a:solidFill>
            </a:endParaRPr>
          </a:p>
          <a:p>
            <a:pPr algn="ctr"/>
            <a:r>
              <a:rPr lang="en-US" dirty="0" err="1" smtClean="0">
                <a:solidFill>
                  <a:srgbClr val="0000CC"/>
                </a:solidFill>
              </a:rPr>
              <a:t>Bảo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err="1" smtClean="0">
                <a:solidFill>
                  <a:srgbClr val="0000CC"/>
                </a:solidFill>
              </a:rPr>
              <a:t>quản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err="1" smtClean="0">
                <a:solidFill>
                  <a:srgbClr val="0000CC"/>
                </a:solidFill>
              </a:rPr>
              <a:t>thức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err="1" smtClean="0">
                <a:solidFill>
                  <a:srgbClr val="0000CC"/>
                </a:solidFill>
              </a:rPr>
              <a:t>ăn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err="1" smtClean="0">
                <a:solidFill>
                  <a:srgbClr val="0000CC"/>
                </a:solidFill>
              </a:rPr>
              <a:t>đã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err="1" smtClean="0">
                <a:solidFill>
                  <a:srgbClr val="0000CC"/>
                </a:solidFill>
              </a:rPr>
              <a:t>nấu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err="1" smtClean="0">
                <a:solidFill>
                  <a:srgbClr val="0000CC"/>
                </a:solidFill>
              </a:rPr>
              <a:t>chín</a:t>
            </a:r>
            <a:r>
              <a:rPr lang="en-US" dirty="0" smtClean="0">
                <a:solidFill>
                  <a:srgbClr val="0000CC"/>
                </a:solidFill>
              </a:rPr>
              <a:t>. </a:t>
            </a:r>
            <a:endParaRPr lang="vi-VN" dirty="0">
              <a:solidFill>
                <a:srgbClr val="0000CC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4061619" y="103853"/>
            <a:ext cx="8153401" cy="1569405"/>
            <a:chOff x="4061619" y="103853"/>
            <a:chExt cx="8153401" cy="1569405"/>
          </a:xfrm>
        </p:grpSpPr>
        <p:sp>
          <p:nvSpPr>
            <p:cNvPr id="20" name="Text Box 14"/>
            <p:cNvSpPr txBox="1">
              <a:spLocks noChangeArrowheads="1"/>
            </p:cNvSpPr>
            <p:nvPr/>
          </p:nvSpPr>
          <p:spPr bwMode="auto">
            <a:xfrm>
              <a:off x="4061619" y="1097280"/>
              <a:ext cx="8153401" cy="575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 dirty="0" err="1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Bài</a:t>
              </a:r>
              <a:r>
                <a:rPr lang="en-US" sz="2800" b="1" dirty="0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r>
                <a:rPr lang="en-US" sz="2800" b="1" dirty="0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34: AN TOÀN TRONG ĂN UỐNG</a:t>
              </a:r>
              <a:endPara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5199053" y="103853"/>
              <a:ext cx="5878532" cy="994830"/>
              <a:chOff x="5051402" y="164812"/>
              <a:chExt cx="5779343" cy="994830"/>
            </a:xfrm>
          </p:grpSpPr>
          <p:grpSp>
            <p:nvGrpSpPr>
              <p:cNvPr id="22" name="Group 21"/>
              <p:cNvGrpSpPr/>
              <p:nvPr/>
            </p:nvGrpSpPr>
            <p:grpSpPr>
              <a:xfrm>
                <a:off x="5051402" y="164812"/>
                <a:ext cx="5779343" cy="994830"/>
                <a:chOff x="5051402" y="164812"/>
                <a:chExt cx="5779343" cy="994830"/>
              </a:xfrm>
            </p:grpSpPr>
            <p:sp>
              <p:nvSpPr>
                <p:cNvPr id="24" name="TextBox 23"/>
                <p:cNvSpPr txBox="1"/>
                <p:nvPr/>
              </p:nvSpPr>
              <p:spPr>
                <a:xfrm>
                  <a:off x="5051402" y="164812"/>
                  <a:ext cx="5779343" cy="55399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0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Thứ</a:t>
                  </a:r>
                  <a:r>
                    <a:rPr lang="en-US" sz="30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……</a:t>
                  </a:r>
                  <a:r>
                    <a:rPr lang="en-US" sz="30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ngày</a:t>
                  </a:r>
                  <a:r>
                    <a:rPr lang="en-US" sz="30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…..</a:t>
                  </a:r>
                  <a:r>
                    <a:rPr lang="en-US" sz="30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tháng</a:t>
                  </a:r>
                  <a:r>
                    <a:rPr lang="en-US" sz="30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…..</a:t>
                  </a:r>
                  <a:r>
                    <a:rPr lang="en-US" sz="30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năm</a:t>
                  </a:r>
                  <a:r>
                    <a:rPr lang="en-US" sz="30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…….</a:t>
                  </a:r>
                  <a:endParaRPr lang="en-US" sz="3000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5480125" y="636422"/>
                  <a:ext cx="492189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 dirty="0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HOẠT ĐỘNG TRẢI NGHIỆM</a:t>
                  </a:r>
                  <a:endParaRPr lang="en-US" sz="2800" b="1" dirty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cxnSp>
            <p:nvCxnSpPr>
              <p:cNvPr id="23" name="Straight Connector 22"/>
              <p:cNvCxnSpPr/>
              <p:nvPr/>
            </p:nvCxnSpPr>
            <p:spPr>
              <a:xfrm>
                <a:off x="5656188" y="1136154"/>
                <a:ext cx="4569771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8" name="Group 27"/>
          <p:cNvGrpSpPr/>
          <p:nvPr/>
        </p:nvGrpSpPr>
        <p:grpSpPr>
          <a:xfrm>
            <a:off x="1508919" y="1676400"/>
            <a:ext cx="13868400" cy="677108"/>
            <a:chOff x="1508918" y="1888664"/>
            <a:chExt cx="12355483" cy="677108"/>
          </a:xfrm>
        </p:grpSpPr>
        <p:sp>
          <p:nvSpPr>
            <p:cNvPr id="29" name="Rectangle 28"/>
            <p:cNvSpPr/>
            <p:nvPr/>
          </p:nvSpPr>
          <p:spPr>
            <a:xfrm>
              <a:off x="1508918" y="1888664"/>
              <a:ext cx="12355483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3.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Nhận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diện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việc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làm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đảm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bảo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an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toàn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vệ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sinh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thực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phẩm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  <a:endParaRPr lang="en-US" sz="38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30" name="Straight Connector 29"/>
            <p:cNvCxnSpPr/>
            <p:nvPr/>
          </p:nvCxnSpPr>
          <p:spPr>
            <a:xfrm>
              <a:off x="1673234" y="2519755"/>
              <a:ext cx="10629760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9706832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319" y="2666999"/>
            <a:ext cx="6739731" cy="5561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8020050" y="4847451"/>
            <a:ext cx="8043068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defRPr sz="3600" b="1" i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pPr algn="ctr"/>
            <a:r>
              <a:rPr lang="vi-VN" dirty="0" smtClean="0">
                <a:solidFill>
                  <a:srgbClr val="FF0000"/>
                </a:solidFill>
              </a:rPr>
              <a:t>Tranh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vi-VN" dirty="0">
                <a:solidFill>
                  <a:srgbClr val="FF0000"/>
                </a:solidFill>
              </a:rPr>
              <a:t>3:</a:t>
            </a:r>
            <a:r>
              <a:rPr lang="vi-VN" dirty="0">
                <a:solidFill>
                  <a:srgbClr val="0000CC"/>
                </a:solidFill>
              </a:rPr>
              <a:t> </a:t>
            </a:r>
            <a:endParaRPr lang="en-US" dirty="0" smtClean="0">
              <a:solidFill>
                <a:srgbClr val="0000CC"/>
              </a:solidFill>
            </a:endParaRPr>
          </a:p>
          <a:p>
            <a:pPr algn="ctr"/>
            <a:r>
              <a:rPr lang="en-US" dirty="0" err="1" smtClean="0">
                <a:solidFill>
                  <a:srgbClr val="0000CC"/>
                </a:solidFill>
              </a:rPr>
              <a:t>Kiểm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err="1" smtClean="0">
                <a:solidFill>
                  <a:srgbClr val="0000CC"/>
                </a:solidFill>
              </a:rPr>
              <a:t>tra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err="1" smtClean="0">
                <a:solidFill>
                  <a:srgbClr val="0000CC"/>
                </a:solidFill>
              </a:rPr>
              <a:t>hạn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err="1" smtClean="0">
                <a:solidFill>
                  <a:srgbClr val="0000CC"/>
                </a:solidFill>
              </a:rPr>
              <a:t>sử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err="1" smtClean="0">
                <a:solidFill>
                  <a:srgbClr val="0000CC"/>
                </a:solidFill>
              </a:rPr>
              <a:t>dụng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err="1" smtClean="0">
                <a:solidFill>
                  <a:srgbClr val="0000CC"/>
                </a:solidFill>
              </a:rPr>
              <a:t>của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err="1" smtClean="0">
                <a:solidFill>
                  <a:srgbClr val="0000CC"/>
                </a:solidFill>
              </a:rPr>
              <a:t>sản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err="1" smtClean="0">
                <a:solidFill>
                  <a:srgbClr val="0000CC"/>
                </a:solidFill>
              </a:rPr>
              <a:t>phẩm</a:t>
            </a:r>
            <a:r>
              <a:rPr lang="en-US" dirty="0" smtClean="0">
                <a:solidFill>
                  <a:srgbClr val="0000CC"/>
                </a:solidFill>
              </a:rPr>
              <a:t>.</a:t>
            </a:r>
            <a:endParaRPr lang="vi-VN" dirty="0">
              <a:solidFill>
                <a:srgbClr val="0000CC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4061619" y="103853"/>
            <a:ext cx="8153401" cy="1569405"/>
            <a:chOff x="4061619" y="103853"/>
            <a:chExt cx="8153401" cy="1569405"/>
          </a:xfrm>
        </p:grpSpPr>
        <p:sp>
          <p:nvSpPr>
            <p:cNvPr id="20" name="Text Box 14"/>
            <p:cNvSpPr txBox="1">
              <a:spLocks noChangeArrowheads="1"/>
            </p:cNvSpPr>
            <p:nvPr/>
          </p:nvSpPr>
          <p:spPr bwMode="auto">
            <a:xfrm>
              <a:off x="4061619" y="1097280"/>
              <a:ext cx="8153401" cy="575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 dirty="0" err="1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Bài</a:t>
              </a:r>
              <a:r>
                <a:rPr lang="en-US" sz="2800" b="1" dirty="0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r>
                <a:rPr lang="en-US" sz="2800" b="1" dirty="0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34: AN TOÀN TRONG ĂN UỐNG</a:t>
              </a:r>
              <a:endPara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5199053" y="103853"/>
              <a:ext cx="5878532" cy="994830"/>
              <a:chOff x="5051402" y="164812"/>
              <a:chExt cx="5779343" cy="994830"/>
            </a:xfrm>
          </p:grpSpPr>
          <p:grpSp>
            <p:nvGrpSpPr>
              <p:cNvPr id="22" name="Group 21"/>
              <p:cNvGrpSpPr/>
              <p:nvPr/>
            </p:nvGrpSpPr>
            <p:grpSpPr>
              <a:xfrm>
                <a:off x="5051402" y="164812"/>
                <a:ext cx="5779343" cy="994830"/>
                <a:chOff x="5051402" y="164812"/>
                <a:chExt cx="5779343" cy="994830"/>
              </a:xfrm>
            </p:grpSpPr>
            <p:sp>
              <p:nvSpPr>
                <p:cNvPr id="24" name="TextBox 23"/>
                <p:cNvSpPr txBox="1"/>
                <p:nvPr/>
              </p:nvSpPr>
              <p:spPr>
                <a:xfrm>
                  <a:off x="5051402" y="164812"/>
                  <a:ext cx="5779343" cy="55399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0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Thứ</a:t>
                  </a:r>
                  <a:r>
                    <a:rPr lang="en-US" sz="30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……</a:t>
                  </a:r>
                  <a:r>
                    <a:rPr lang="en-US" sz="30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ngày</a:t>
                  </a:r>
                  <a:r>
                    <a:rPr lang="en-US" sz="30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…..</a:t>
                  </a:r>
                  <a:r>
                    <a:rPr lang="en-US" sz="30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tháng</a:t>
                  </a:r>
                  <a:r>
                    <a:rPr lang="en-US" sz="30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…..</a:t>
                  </a:r>
                  <a:r>
                    <a:rPr lang="en-US" sz="30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năm</a:t>
                  </a:r>
                  <a:r>
                    <a:rPr lang="en-US" sz="30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…….</a:t>
                  </a:r>
                  <a:endParaRPr lang="en-US" sz="3000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5480125" y="636422"/>
                  <a:ext cx="492189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 dirty="0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HOẠT ĐỘNG TRẢI NGHIỆM</a:t>
                  </a:r>
                  <a:endParaRPr lang="en-US" sz="2800" b="1" dirty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cxnSp>
            <p:nvCxnSpPr>
              <p:cNvPr id="23" name="Straight Connector 22"/>
              <p:cNvCxnSpPr/>
              <p:nvPr/>
            </p:nvCxnSpPr>
            <p:spPr>
              <a:xfrm>
                <a:off x="5656188" y="1136154"/>
                <a:ext cx="4569771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8" name="Group 27"/>
          <p:cNvGrpSpPr/>
          <p:nvPr/>
        </p:nvGrpSpPr>
        <p:grpSpPr>
          <a:xfrm>
            <a:off x="1508919" y="1676400"/>
            <a:ext cx="13868400" cy="677108"/>
            <a:chOff x="1508918" y="1888664"/>
            <a:chExt cx="12355483" cy="677108"/>
          </a:xfrm>
        </p:grpSpPr>
        <p:sp>
          <p:nvSpPr>
            <p:cNvPr id="29" name="Rectangle 28"/>
            <p:cNvSpPr/>
            <p:nvPr/>
          </p:nvSpPr>
          <p:spPr>
            <a:xfrm>
              <a:off x="1508918" y="1888664"/>
              <a:ext cx="12355483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3.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Nhận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diện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việc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làm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đảm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bảo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an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toàn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vệ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sinh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thực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phẩm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  <a:endParaRPr lang="en-US" sz="38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30" name="Straight Connector 29"/>
            <p:cNvCxnSpPr/>
            <p:nvPr/>
          </p:nvCxnSpPr>
          <p:spPr>
            <a:xfrm>
              <a:off x="1673234" y="2519755"/>
              <a:ext cx="10629760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1928447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318" y="2666998"/>
            <a:ext cx="6739731" cy="5561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8290720" y="4570452"/>
            <a:ext cx="7315200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defRPr sz="3600" b="1" i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pPr algn="ctr"/>
            <a:r>
              <a:rPr lang="vi-VN" dirty="0" smtClean="0">
                <a:solidFill>
                  <a:srgbClr val="FF0000"/>
                </a:solidFill>
              </a:rPr>
              <a:t>Tranh</a:t>
            </a:r>
            <a:r>
              <a:rPr lang="en-US" dirty="0" smtClean="0">
                <a:solidFill>
                  <a:srgbClr val="FF0000"/>
                </a:solidFill>
              </a:rPr>
              <a:t> 4</a:t>
            </a:r>
            <a:r>
              <a:rPr lang="vi-VN" dirty="0" smtClean="0">
                <a:solidFill>
                  <a:srgbClr val="FF0000"/>
                </a:solidFill>
              </a:rPr>
              <a:t>:</a:t>
            </a:r>
            <a:r>
              <a:rPr lang="vi-VN" dirty="0" smtClean="0">
                <a:solidFill>
                  <a:srgbClr val="0000CC"/>
                </a:solidFill>
              </a:rPr>
              <a:t> </a:t>
            </a:r>
            <a:endParaRPr lang="en-US" dirty="0" smtClean="0">
              <a:solidFill>
                <a:srgbClr val="0000CC"/>
              </a:solidFill>
            </a:endParaRPr>
          </a:p>
          <a:p>
            <a:pPr algn="ctr"/>
            <a:r>
              <a:rPr lang="en-US" dirty="0" err="1" smtClean="0">
                <a:solidFill>
                  <a:srgbClr val="0000CC"/>
                </a:solidFill>
              </a:rPr>
              <a:t>Giữ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err="1" smtClean="0">
                <a:solidFill>
                  <a:srgbClr val="0000CC"/>
                </a:solidFill>
              </a:rPr>
              <a:t>vệ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err="1" smtClean="0">
                <a:solidFill>
                  <a:srgbClr val="0000CC"/>
                </a:solidFill>
              </a:rPr>
              <a:t>sinh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err="1" smtClean="0">
                <a:solidFill>
                  <a:srgbClr val="0000CC"/>
                </a:solidFill>
              </a:rPr>
              <a:t>nơi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err="1" smtClean="0">
                <a:solidFill>
                  <a:srgbClr val="0000CC"/>
                </a:solidFill>
              </a:rPr>
              <a:t>ăn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err="1" smtClean="0">
                <a:solidFill>
                  <a:srgbClr val="0000CC"/>
                </a:solidFill>
              </a:rPr>
              <a:t>uống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</a:p>
          <a:p>
            <a:pPr algn="ctr"/>
            <a:r>
              <a:rPr lang="en-US" dirty="0" err="1" smtClean="0">
                <a:solidFill>
                  <a:srgbClr val="0000CC"/>
                </a:solidFill>
              </a:rPr>
              <a:t>và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err="1" smtClean="0">
                <a:solidFill>
                  <a:srgbClr val="0000CC"/>
                </a:solidFill>
              </a:rPr>
              <a:t>chế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err="1" smtClean="0">
                <a:solidFill>
                  <a:srgbClr val="0000CC"/>
                </a:solidFill>
              </a:rPr>
              <a:t>biến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err="1" smtClean="0">
                <a:solidFill>
                  <a:srgbClr val="0000CC"/>
                </a:solidFill>
              </a:rPr>
              <a:t>thực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err="1" smtClean="0">
                <a:solidFill>
                  <a:srgbClr val="0000CC"/>
                </a:solidFill>
              </a:rPr>
              <a:t>phẩm</a:t>
            </a:r>
            <a:r>
              <a:rPr lang="en-US" dirty="0" smtClean="0">
                <a:solidFill>
                  <a:srgbClr val="0000CC"/>
                </a:solidFill>
              </a:rPr>
              <a:t>.</a:t>
            </a:r>
            <a:endParaRPr lang="vi-VN" dirty="0">
              <a:solidFill>
                <a:srgbClr val="0000CC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4061619" y="103853"/>
            <a:ext cx="8153401" cy="1569405"/>
            <a:chOff x="4061619" y="103853"/>
            <a:chExt cx="8153401" cy="1569405"/>
          </a:xfrm>
        </p:grpSpPr>
        <p:sp>
          <p:nvSpPr>
            <p:cNvPr id="18" name="Text Box 14"/>
            <p:cNvSpPr txBox="1">
              <a:spLocks noChangeArrowheads="1"/>
            </p:cNvSpPr>
            <p:nvPr/>
          </p:nvSpPr>
          <p:spPr bwMode="auto">
            <a:xfrm>
              <a:off x="4061619" y="1097280"/>
              <a:ext cx="8153401" cy="575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 dirty="0" err="1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Bài</a:t>
              </a:r>
              <a:r>
                <a:rPr lang="en-US" sz="2800" b="1" dirty="0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r>
                <a:rPr lang="en-US" sz="2800" b="1" dirty="0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34: AN TOÀN TRONG ĂN UỐNG</a:t>
              </a:r>
              <a:endPara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5199053" y="103853"/>
              <a:ext cx="5878532" cy="994830"/>
              <a:chOff x="5051402" y="164812"/>
              <a:chExt cx="5779343" cy="994830"/>
            </a:xfrm>
          </p:grpSpPr>
          <p:grpSp>
            <p:nvGrpSpPr>
              <p:cNvPr id="22" name="Group 21"/>
              <p:cNvGrpSpPr/>
              <p:nvPr/>
            </p:nvGrpSpPr>
            <p:grpSpPr>
              <a:xfrm>
                <a:off x="5051402" y="164812"/>
                <a:ext cx="5779343" cy="994830"/>
                <a:chOff x="5051402" y="164812"/>
                <a:chExt cx="5779343" cy="994830"/>
              </a:xfrm>
            </p:grpSpPr>
            <p:sp>
              <p:nvSpPr>
                <p:cNvPr id="24" name="TextBox 23"/>
                <p:cNvSpPr txBox="1"/>
                <p:nvPr/>
              </p:nvSpPr>
              <p:spPr>
                <a:xfrm>
                  <a:off x="5051402" y="164812"/>
                  <a:ext cx="5779343" cy="55399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0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Thứ</a:t>
                  </a:r>
                  <a:r>
                    <a:rPr lang="en-US" sz="30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……</a:t>
                  </a:r>
                  <a:r>
                    <a:rPr lang="en-US" sz="30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ngày</a:t>
                  </a:r>
                  <a:r>
                    <a:rPr lang="en-US" sz="30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…..</a:t>
                  </a:r>
                  <a:r>
                    <a:rPr lang="en-US" sz="30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tháng</a:t>
                  </a:r>
                  <a:r>
                    <a:rPr lang="en-US" sz="30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…..</a:t>
                  </a:r>
                  <a:r>
                    <a:rPr lang="en-US" sz="30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năm</a:t>
                  </a:r>
                  <a:r>
                    <a:rPr lang="en-US" sz="30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…….</a:t>
                  </a:r>
                  <a:endParaRPr lang="en-US" sz="3000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5480125" y="636422"/>
                  <a:ext cx="492189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 dirty="0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HOẠT ĐỘNG TRẢI NGHIỆM</a:t>
                  </a:r>
                  <a:endParaRPr lang="en-US" sz="2800" b="1" dirty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cxnSp>
            <p:nvCxnSpPr>
              <p:cNvPr id="23" name="Straight Connector 22"/>
              <p:cNvCxnSpPr/>
              <p:nvPr/>
            </p:nvCxnSpPr>
            <p:spPr>
              <a:xfrm>
                <a:off x="5656188" y="1136154"/>
                <a:ext cx="4569771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8" name="Group 27"/>
          <p:cNvGrpSpPr/>
          <p:nvPr/>
        </p:nvGrpSpPr>
        <p:grpSpPr>
          <a:xfrm>
            <a:off x="1508919" y="1676400"/>
            <a:ext cx="13868400" cy="677108"/>
            <a:chOff x="1508918" y="1888664"/>
            <a:chExt cx="12355483" cy="677108"/>
          </a:xfrm>
        </p:grpSpPr>
        <p:sp>
          <p:nvSpPr>
            <p:cNvPr id="29" name="Rectangle 28"/>
            <p:cNvSpPr/>
            <p:nvPr/>
          </p:nvSpPr>
          <p:spPr>
            <a:xfrm>
              <a:off x="1508918" y="1888664"/>
              <a:ext cx="12355483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3.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Nhận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diện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việc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làm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đảm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bảo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an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toàn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vệ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sinh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thực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phẩm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  <a:endParaRPr lang="en-US" sz="38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30" name="Straight Connector 29"/>
            <p:cNvCxnSpPr/>
            <p:nvPr/>
          </p:nvCxnSpPr>
          <p:spPr>
            <a:xfrm>
              <a:off x="1673234" y="2519755"/>
              <a:ext cx="10629760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5505950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280319" y="1782783"/>
            <a:ext cx="11277600" cy="677108"/>
            <a:chOff x="1508918" y="1888664"/>
            <a:chExt cx="10047316" cy="677108"/>
          </a:xfrm>
        </p:grpSpPr>
        <p:sp>
          <p:nvSpPr>
            <p:cNvPr id="10" name="Rectangle 9"/>
            <p:cNvSpPr/>
            <p:nvPr/>
          </p:nvSpPr>
          <p:spPr>
            <a:xfrm>
              <a:off x="1508918" y="1888664"/>
              <a:ext cx="10047316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.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Xử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lí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tình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huống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an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toàn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trong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ăn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uống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  <a:endParaRPr lang="en-US" sz="38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605346" y="2565475"/>
              <a:ext cx="7676664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" name="AutoShape 4" descr="Phong trào Chữ thập đỏ trong trường học: Xây dựng mô hình Hội Chữ thập đỏ  dựa vào cộng đồng gắn với người dâ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0" name="Group 19"/>
          <p:cNvGrpSpPr/>
          <p:nvPr/>
        </p:nvGrpSpPr>
        <p:grpSpPr>
          <a:xfrm>
            <a:off x="4061619" y="103853"/>
            <a:ext cx="8153401" cy="1569405"/>
            <a:chOff x="4061619" y="103853"/>
            <a:chExt cx="8153401" cy="1569405"/>
          </a:xfrm>
        </p:grpSpPr>
        <p:sp>
          <p:nvSpPr>
            <p:cNvPr id="21" name="Text Box 14"/>
            <p:cNvSpPr txBox="1">
              <a:spLocks noChangeArrowheads="1"/>
            </p:cNvSpPr>
            <p:nvPr/>
          </p:nvSpPr>
          <p:spPr bwMode="auto">
            <a:xfrm>
              <a:off x="4061619" y="1097280"/>
              <a:ext cx="8153401" cy="575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 dirty="0" err="1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Bài</a:t>
              </a:r>
              <a:r>
                <a:rPr lang="en-US" sz="2800" b="1" dirty="0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r>
                <a:rPr lang="en-US" sz="2800" b="1" dirty="0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34: AN TOÀN TRONG ĂN UỐNG</a:t>
              </a:r>
              <a:endPara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5199053" y="103853"/>
              <a:ext cx="5878532" cy="994830"/>
              <a:chOff x="5051402" y="164812"/>
              <a:chExt cx="5779343" cy="994830"/>
            </a:xfrm>
          </p:grpSpPr>
          <p:grpSp>
            <p:nvGrpSpPr>
              <p:cNvPr id="23" name="Group 22"/>
              <p:cNvGrpSpPr/>
              <p:nvPr/>
            </p:nvGrpSpPr>
            <p:grpSpPr>
              <a:xfrm>
                <a:off x="5051402" y="164812"/>
                <a:ext cx="5779343" cy="994830"/>
                <a:chOff x="5051402" y="164812"/>
                <a:chExt cx="5779343" cy="994830"/>
              </a:xfrm>
            </p:grpSpPr>
            <p:sp>
              <p:nvSpPr>
                <p:cNvPr id="25" name="TextBox 24"/>
                <p:cNvSpPr txBox="1"/>
                <p:nvPr/>
              </p:nvSpPr>
              <p:spPr>
                <a:xfrm>
                  <a:off x="5051402" y="164812"/>
                  <a:ext cx="5779343" cy="55399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0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Thứ</a:t>
                  </a:r>
                  <a:r>
                    <a:rPr lang="en-US" sz="30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……</a:t>
                  </a:r>
                  <a:r>
                    <a:rPr lang="en-US" sz="30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ngày</a:t>
                  </a:r>
                  <a:r>
                    <a:rPr lang="en-US" sz="30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…..</a:t>
                  </a:r>
                  <a:r>
                    <a:rPr lang="en-US" sz="30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tháng</a:t>
                  </a:r>
                  <a:r>
                    <a:rPr lang="en-US" sz="30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…..</a:t>
                  </a:r>
                  <a:r>
                    <a:rPr lang="en-US" sz="30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năm</a:t>
                  </a:r>
                  <a:r>
                    <a:rPr lang="en-US" sz="30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…….</a:t>
                  </a:r>
                  <a:endParaRPr lang="en-US" sz="3000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5480125" y="636422"/>
                  <a:ext cx="492189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 dirty="0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HOẠT ĐỘNG TRẢI NGHIỆM</a:t>
                  </a:r>
                  <a:endParaRPr lang="en-US" sz="2800" b="1" dirty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cxnSp>
            <p:nvCxnSpPr>
              <p:cNvPr id="24" name="Straight Connector 23"/>
              <p:cNvCxnSpPr/>
              <p:nvPr/>
            </p:nvCxnSpPr>
            <p:spPr>
              <a:xfrm>
                <a:off x="5656188" y="1136154"/>
                <a:ext cx="4569771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29" name="TextBox 28"/>
          <p:cNvSpPr txBox="1"/>
          <p:nvPr/>
        </p:nvSpPr>
        <p:spPr>
          <a:xfrm>
            <a:off x="899319" y="2554069"/>
            <a:ext cx="1408401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sát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huống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3600" b="1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322" y="3339978"/>
            <a:ext cx="4248944" cy="4809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9103" y="3339978"/>
            <a:ext cx="3699778" cy="5056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2719" y="3962400"/>
            <a:ext cx="6685033" cy="3753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556696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129" y="3264165"/>
            <a:ext cx="5893198" cy="5635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7892653" y="4376678"/>
            <a:ext cx="768231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Tình </a:t>
            </a:r>
            <a:r>
              <a:rPr lang="vi-VN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huống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1</a:t>
            </a:r>
            <a:r>
              <a:rPr lang="vi-VN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Lan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rủ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mai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mua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uống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quầy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bán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hàng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bên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Cốc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màu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đỏ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trông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rất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hấp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dẫn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Nếu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Mai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lí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vi-VN" sz="36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1280319" y="1782783"/>
            <a:ext cx="11277600" cy="677108"/>
            <a:chOff x="1508918" y="1888664"/>
            <a:chExt cx="10047316" cy="677108"/>
          </a:xfrm>
        </p:grpSpPr>
        <p:sp>
          <p:nvSpPr>
            <p:cNvPr id="16" name="Rectangle 15"/>
            <p:cNvSpPr/>
            <p:nvPr/>
          </p:nvSpPr>
          <p:spPr>
            <a:xfrm>
              <a:off x="1508918" y="1888664"/>
              <a:ext cx="10047316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.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Xử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lí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tình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huống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an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toàn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trong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ăn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uống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  <a:endParaRPr lang="en-US" sz="38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1605346" y="2565475"/>
              <a:ext cx="7676664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4061619" y="103853"/>
            <a:ext cx="8153401" cy="1569405"/>
            <a:chOff x="4061619" y="103853"/>
            <a:chExt cx="8153401" cy="1569405"/>
          </a:xfrm>
        </p:grpSpPr>
        <p:sp>
          <p:nvSpPr>
            <p:cNvPr id="19" name="Text Box 14"/>
            <p:cNvSpPr txBox="1">
              <a:spLocks noChangeArrowheads="1"/>
            </p:cNvSpPr>
            <p:nvPr/>
          </p:nvSpPr>
          <p:spPr bwMode="auto">
            <a:xfrm>
              <a:off x="4061619" y="1097280"/>
              <a:ext cx="8153401" cy="575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 dirty="0" err="1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Bài</a:t>
              </a:r>
              <a:r>
                <a:rPr lang="en-US" sz="2800" b="1" dirty="0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r>
                <a:rPr lang="en-US" sz="2800" b="1" dirty="0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34: AN TOÀN TRONG ĂN UỐNG</a:t>
              </a:r>
              <a:endPara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5199053" y="103853"/>
              <a:ext cx="5878532" cy="994830"/>
              <a:chOff x="5051402" y="164812"/>
              <a:chExt cx="5779343" cy="994830"/>
            </a:xfrm>
          </p:grpSpPr>
          <p:grpSp>
            <p:nvGrpSpPr>
              <p:cNvPr id="21" name="Group 20"/>
              <p:cNvGrpSpPr/>
              <p:nvPr/>
            </p:nvGrpSpPr>
            <p:grpSpPr>
              <a:xfrm>
                <a:off x="5051402" y="164812"/>
                <a:ext cx="5779343" cy="994830"/>
                <a:chOff x="5051402" y="164812"/>
                <a:chExt cx="5779343" cy="994830"/>
              </a:xfrm>
            </p:grpSpPr>
            <p:sp>
              <p:nvSpPr>
                <p:cNvPr id="23" name="TextBox 22"/>
                <p:cNvSpPr txBox="1"/>
                <p:nvPr/>
              </p:nvSpPr>
              <p:spPr>
                <a:xfrm>
                  <a:off x="5051402" y="164812"/>
                  <a:ext cx="5779343" cy="55399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0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Thứ</a:t>
                  </a:r>
                  <a:r>
                    <a:rPr lang="en-US" sz="30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……</a:t>
                  </a:r>
                  <a:r>
                    <a:rPr lang="en-US" sz="30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ngày</a:t>
                  </a:r>
                  <a:r>
                    <a:rPr lang="en-US" sz="30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…..</a:t>
                  </a:r>
                  <a:r>
                    <a:rPr lang="en-US" sz="30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tháng</a:t>
                  </a:r>
                  <a:r>
                    <a:rPr lang="en-US" sz="30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…..</a:t>
                  </a:r>
                  <a:r>
                    <a:rPr lang="en-US" sz="30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năm</a:t>
                  </a:r>
                  <a:r>
                    <a:rPr lang="en-US" sz="30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…….</a:t>
                  </a:r>
                  <a:endParaRPr lang="en-US" sz="3000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5480125" y="636422"/>
                  <a:ext cx="492189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 dirty="0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HOẠT ĐỘNG TRẢI NGHIỆM</a:t>
                  </a:r>
                  <a:endParaRPr lang="en-US" sz="2800" b="1" dirty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cxnSp>
            <p:nvCxnSpPr>
              <p:cNvPr id="22" name="Straight Connector 21"/>
              <p:cNvCxnSpPr/>
              <p:nvPr/>
            </p:nvCxnSpPr>
            <p:spPr>
              <a:xfrm>
                <a:off x="5656188" y="1136154"/>
                <a:ext cx="4569771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25" name="TextBox 24"/>
          <p:cNvSpPr txBox="1"/>
          <p:nvPr/>
        </p:nvSpPr>
        <p:spPr>
          <a:xfrm>
            <a:off x="899319" y="2554069"/>
            <a:ext cx="1408401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sát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huống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3600" b="1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610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7909719" y="4473476"/>
            <a:ext cx="74366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Tình huống 2: 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Nam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đi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rất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đói.Trên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bàn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ăn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nhưng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quản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cẩn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thận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Nếu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Nam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lí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vi-VN" sz="36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280319" y="1782783"/>
            <a:ext cx="11277600" cy="677108"/>
            <a:chOff x="1508918" y="1888664"/>
            <a:chExt cx="10047316" cy="677108"/>
          </a:xfrm>
        </p:grpSpPr>
        <p:sp>
          <p:nvSpPr>
            <p:cNvPr id="17" name="Rectangle 16"/>
            <p:cNvSpPr/>
            <p:nvPr/>
          </p:nvSpPr>
          <p:spPr>
            <a:xfrm>
              <a:off x="1508918" y="1888664"/>
              <a:ext cx="10047316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.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Xử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lí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tình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huống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an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toàn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trong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ăn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uống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  <a:endParaRPr lang="en-US" sz="38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8" name="Straight Connector 17"/>
            <p:cNvCxnSpPr/>
            <p:nvPr/>
          </p:nvCxnSpPr>
          <p:spPr>
            <a:xfrm>
              <a:off x="1605346" y="2565475"/>
              <a:ext cx="7676664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4061619" y="103853"/>
            <a:ext cx="8153401" cy="1569405"/>
            <a:chOff x="4061619" y="103853"/>
            <a:chExt cx="8153401" cy="1569405"/>
          </a:xfrm>
        </p:grpSpPr>
        <p:sp>
          <p:nvSpPr>
            <p:cNvPr id="20" name="Text Box 14"/>
            <p:cNvSpPr txBox="1">
              <a:spLocks noChangeArrowheads="1"/>
            </p:cNvSpPr>
            <p:nvPr/>
          </p:nvSpPr>
          <p:spPr bwMode="auto">
            <a:xfrm>
              <a:off x="4061619" y="1097280"/>
              <a:ext cx="8153401" cy="575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 dirty="0" err="1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Bài</a:t>
              </a:r>
              <a:r>
                <a:rPr lang="en-US" sz="2800" b="1" dirty="0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 </a:t>
              </a:r>
              <a:r>
                <a:rPr lang="en-US" sz="2800" b="1" dirty="0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34: AN TOÀN TRONG ĂN UỐNG</a:t>
              </a:r>
              <a:endPara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5199053" y="103853"/>
              <a:ext cx="5878532" cy="994830"/>
              <a:chOff x="5051402" y="164812"/>
              <a:chExt cx="5779343" cy="994830"/>
            </a:xfrm>
          </p:grpSpPr>
          <p:grpSp>
            <p:nvGrpSpPr>
              <p:cNvPr id="22" name="Group 21"/>
              <p:cNvGrpSpPr/>
              <p:nvPr/>
            </p:nvGrpSpPr>
            <p:grpSpPr>
              <a:xfrm>
                <a:off x="5051402" y="164812"/>
                <a:ext cx="5779343" cy="994830"/>
                <a:chOff x="5051402" y="164812"/>
                <a:chExt cx="5779343" cy="994830"/>
              </a:xfrm>
            </p:grpSpPr>
            <p:sp>
              <p:nvSpPr>
                <p:cNvPr id="24" name="TextBox 23"/>
                <p:cNvSpPr txBox="1"/>
                <p:nvPr/>
              </p:nvSpPr>
              <p:spPr>
                <a:xfrm>
                  <a:off x="5051402" y="164812"/>
                  <a:ext cx="5779343" cy="55399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0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Thứ</a:t>
                  </a:r>
                  <a:r>
                    <a:rPr lang="en-US" sz="30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……</a:t>
                  </a:r>
                  <a:r>
                    <a:rPr lang="en-US" sz="30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ngày</a:t>
                  </a:r>
                  <a:r>
                    <a:rPr lang="en-US" sz="30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…..</a:t>
                  </a:r>
                  <a:r>
                    <a:rPr lang="en-US" sz="30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tháng</a:t>
                  </a:r>
                  <a:r>
                    <a:rPr lang="en-US" sz="30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…..</a:t>
                  </a:r>
                  <a:r>
                    <a:rPr lang="en-US" sz="30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năm</a:t>
                  </a:r>
                  <a:r>
                    <a:rPr lang="en-US" sz="30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…….</a:t>
                  </a:r>
                  <a:endParaRPr lang="en-US" sz="3000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5480125" y="636422"/>
                  <a:ext cx="492189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 dirty="0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HOẠT ĐỘNG TRẢI NGHIỆM</a:t>
                  </a:r>
                  <a:endParaRPr lang="en-US" sz="2800" b="1" dirty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cxnSp>
            <p:nvCxnSpPr>
              <p:cNvPr id="23" name="Straight Connector 22"/>
              <p:cNvCxnSpPr/>
              <p:nvPr/>
            </p:nvCxnSpPr>
            <p:spPr>
              <a:xfrm>
                <a:off x="5656188" y="1136154"/>
                <a:ext cx="4569771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26" name="TextBox 25"/>
          <p:cNvSpPr txBox="1"/>
          <p:nvPr/>
        </p:nvSpPr>
        <p:spPr>
          <a:xfrm>
            <a:off x="899319" y="2554069"/>
            <a:ext cx="1408401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sát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huống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3600" b="1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341" y="3276600"/>
            <a:ext cx="54864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6627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8366919" y="4321076"/>
            <a:ext cx="72080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Tình huống 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vi-VN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giờ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ăn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trưa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Mai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vừa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ăn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vừa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cười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nói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thức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ăn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rơi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vãi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bàn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Nếu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ngồi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ăn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Mai,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nhắc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nhở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Mai </a:t>
            </a:r>
            <a:r>
              <a:rPr lang="en-US" sz="36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3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vi-VN" sz="36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280319" y="1782783"/>
            <a:ext cx="11277600" cy="677108"/>
            <a:chOff x="1508918" y="1888664"/>
            <a:chExt cx="10047316" cy="677108"/>
          </a:xfrm>
        </p:grpSpPr>
        <p:sp>
          <p:nvSpPr>
            <p:cNvPr id="17" name="Rectangle 16"/>
            <p:cNvSpPr/>
            <p:nvPr/>
          </p:nvSpPr>
          <p:spPr>
            <a:xfrm>
              <a:off x="1508918" y="1888664"/>
              <a:ext cx="10047316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.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Xử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lí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tình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huống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an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toàn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trong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ăn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uống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  <a:endParaRPr lang="en-US" sz="38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8" name="Straight Connector 17"/>
            <p:cNvCxnSpPr/>
            <p:nvPr/>
          </p:nvCxnSpPr>
          <p:spPr>
            <a:xfrm>
              <a:off x="1605346" y="2565475"/>
              <a:ext cx="7676664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4061619" y="103853"/>
            <a:ext cx="8153401" cy="1569405"/>
            <a:chOff x="4061619" y="103853"/>
            <a:chExt cx="8153401" cy="1569405"/>
          </a:xfrm>
        </p:grpSpPr>
        <p:sp>
          <p:nvSpPr>
            <p:cNvPr id="20" name="Text Box 14"/>
            <p:cNvSpPr txBox="1">
              <a:spLocks noChangeArrowheads="1"/>
            </p:cNvSpPr>
            <p:nvPr/>
          </p:nvSpPr>
          <p:spPr bwMode="auto">
            <a:xfrm>
              <a:off x="4061619" y="1097280"/>
              <a:ext cx="8153401" cy="575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 dirty="0" err="1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Bài</a:t>
              </a:r>
              <a:r>
                <a:rPr lang="en-US" sz="2800" b="1" dirty="0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 34: AN TOÀN TRONG ĂN UỐNG</a:t>
              </a: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5199053" y="103853"/>
              <a:ext cx="5878532" cy="994830"/>
              <a:chOff x="5051402" y="164812"/>
              <a:chExt cx="5779343" cy="994830"/>
            </a:xfrm>
          </p:grpSpPr>
          <p:grpSp>
            <p:nvGrpSpPr>
              <p:cNvPr id="22" name="Group 21"/>
              <p:cNvGrpSpPr/>
              <p:nvPr/>
            </p:nvGrpSpPr>
            <p:grpSpPr>
              <a:xfrm>
                <a:off x="5051402" y="164812"/>
                <a:ext cx="5779343" cy="994830"/>
                <a:chOff x="5051402" y="164812"/>
                <a:chExt cx="5779343" cy="994830"/>
              </a:xfrm>
            </p:grpSpPr>
            <p:sp>
              <p:nvSpPr>
                <p:cNvPr id="24" name="TextBox 23"/>
                <p:cNvSpPr txBox="1"/>
                <p:nvPr/>
              </p:nvSpPr>
              <p:spPr>
                <a:xfrm>
                  <a:off x="5051402" y="164812"/>
                  <a:ext cx="5779343" cy="55399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0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Thứ</a:t>
                  </a:r>
                  <a:r>
                    <a:rPr lang="en-US" sz="30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……</a:t>
                  </a:r>
                  <a:r>
                    <a:rPr lang="en-US" sz="30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ngày</a:t>
                  </a:r>
                  <a:r>
                    <a:rPr lang="en-US" sz="30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…..</a:t>
                  </a:r>
                  <a:r>
                    <a:rPr lang="en-US" sz="30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tháng</a:t>
                  </a:r>
                  <a:r>
                    <a:rPr lang="en-US" sz="30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…..</a:t>
                  </a:r>
                  <a:r>
                    <a:rPr lang="en-US" sz="30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năm</a:t>
                  </a:r>
                  <a:r>
                    <a:rPr lang="en-US" sz="30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…….</a:t>
                  </a:r>
                  <a:endParaRPr lang="en-US" sz="3000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5480125" y="636422"/>
                  <a:ext cx="492189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 dirty="0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HOẠT ĐỘNG TRẢI NGHIỆM</a:t>
                  </a:r>
                  <a:endParaRPr lang="en-US" sz="2800" b="1" dirty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cxnSp>
            <p:nvCxnSpPr>
              <p:cNvPr id="23" name="Straight Connector 22"/>
              <p:cNvCxnSpPr/>
              <p:nvPr/>
            </p:nvCxnSpPr>
            <p:spPr>
              <a:xfrm>
                <a:off x="5656188" y="1136154"/>
                <a:ext cx="4569771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26" name="TextBox 25"/>
          <p:cNvSpPr txBox="1"/>
          <p:nvPr/>
        </p:nvSpPr>
        <p:spPr>
          <a:xfrm>
            <a:off x="899319" y="2554069"/>
            <a:ext cx="1408401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sát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huống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3600" b="1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19" y="3505200"/>
            <a:ext cx="7463369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8887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 descr="Phong trào Chữ thập đỏ trong trường học: Xây dựng mô hình Hội Chữ thập đỏ  dựa vào cộng đồng gắn với người dâ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95717" y="7696200"/>
            <a:ext cx="1187180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* Chia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sẻ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qua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lí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huống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b="1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95717" y="3200400"/>
            <a:ext cx="13472002" cy="432426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vi-VN" sz="36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Chia </a:t>
            </a:r>
            <a:r>
              <a:rPr lang="en-US" sz="36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en-US" sz="36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nhóm</a:t>
            </a:r>
            <a:r>
              <a:rPr lang="vi-VN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vi-VN" sz="3600" b="1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6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Giao</a:t>
            </a:r>
            <a:r>
              <a:rPr lang="en-US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nhiệm</a:t>
            </a:r>
            <a:r>
              <a:rPr lang="en-US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nhóm</a:t>
            </a:r>
            <a:r>
              <a:rPr lang="en-US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luận</a:t>
            </a:r>
            <a:r>
              <a:rPr lang="en-US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huống</a:t>
            </a:r>
            <a:r>
              <a:rPr lang="en-US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vi-VN" sz="36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Các nhóm sẽ thảo luận xử lí tình huống thông qua hình thức đóng vai</a:t>
            </a:r>
            <a:r>
              <a:rPr lang="vi-VN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b="1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6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nhóm</a:t>
            </a:r>
            <a:r>
              <a:rPr lang="en-US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sát</a:t>
            </a:r>
            <a:r>
              <a:rPr lang="en-US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xét</a:t>
            </a:r>
            <a:r>
              <a:rPr lang="en-US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lí</a:t>
            </a:r>
            <a:r>
              <a:rPr lang="en-US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huống</a:t>
            </a:r>
            <a:r>
              <a:rPr lang="en-US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nhau</a:t>
            </a:r>
            <a:r>
              <a:rPr lang="en-US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6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Bình</a:t>
            </a:r>
            <a:r>
              <a:rPr lang="en-US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nhóm</a:t>
            </a:r>
            <a:r>
              <a:rPr lang="en-US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lí</a:t>
            </a:r>
            <a:r>
              <a:rPr lang="en-US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huống</a:t>
            </a:r>
            <a:r>
              <a:rPr lang="en-US" sz="3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hay.</a:t>
            </a:r>
            <a:endParaRPr lang="vi-VN" sz="3600" b="1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340456" y="2667000"/>
            <a:ext cx="1457026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Đóng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vai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lí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huống</a:t>
            </a:r>
            <a:r>
              <a:rPr lang="en-US" sz="36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b="1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280319" y="1782783"/>
            <a:ext cx="11277600" cy="677108"/>
            <a:chOff x="1508918" y="1888664"/>
            <a:chExt cx="10047316" cy="677108"/>
          </a:xfrm>
        </p:grpSpPr>
        <p:sp>
          <p:nvSpPr>
            <p:cNvPr id="28" name="Rectangle 27"/>
            <p:cNvSpPr/>
            <p:nvPr/>
          </p:nvSpPr>
          <p:spPr>
            <a:xfrm>
              <a:off x="1508918" y="1888664"/>
              <a:ext cx="10047316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.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Xử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lí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tình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huống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an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toàn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trong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ăn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uống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  <a:endParaRPr lang="en-US" sz="38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1605346" y="2565475"/>
              <a:ext cx="7676664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4061619" y="103853"/>
            <a:ext cx="8153401" cy="1569405"/>
            <a:chOff x="4061619" y="103853"/>
            <a:chExt cx="8153401" cy="1569405"/>
          </a:xfrm>
        </p:grpSpPr>
        <p:sp>
          <p:nvSpPr>
            <p:cNvPr id="31" name="Text Box 14"/>
            <p:cNvSpPr txBox="1">
              <a:spLocks noChangeArrowheads="1"/>
            </p:cNvSpPr>
            <p:nvPr/>
          </p:nvSpPr>
          <p:spPr bwMode="auto">
            <a:xfrm>
              <a:off x="4061619" y="1097280"/>
              <a:ext cx="8153401" cy="575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 dirty="0" err="1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Bài</a:t>
              </a:r>
              <a:r>
                <a:rPr lang="en-US" sz="2800" b="1" dirty="0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 34: AN TOÀN TRONG ĂN UỐNG</a:t>
              </a: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5199053" y="103853"/>
              <a:ext cx="5878532" cy="994830"/>
              <a:chOff x="5051402" y="164812"/>
              <a:chExt cx="5779343" cy="994830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5051402" y="164812"/>
                <a:ext cx="5779343" cy="994830"/>
                <a:chOff x="5051402" y="164812"/>
                <a:chExt cx="5779343" cy="994830"/>
              </a:xfrm>
            </p:grpSpPr>
            <p:sp>
              <p:nvSpPr>
                <p:cNvPr id="36" name="TextBox 35"/>
                <p:cNvSpPr txBox="1"/>
                <p:nvPr/>
              </p:nvSpPr>
              <p:spPr>
                <a:xfrm>
                  <a:off x="5051402" y="164812"/>
                  <a:ext cx="5779343" cy="55399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0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Thứ</a:t>
                  </a:r>
                  <a:r>
                    <a:rPr lang="en-US" sz="30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……</a:t>
                  </a:r>
                  <a:r>
                    <a:rPr lang="en-US" sz="30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ngày</a:t>
                  </a:r>
                  <a:r>
                    <a:rPr lang="en-US" sz="30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…..</a:t>
                  </a:r>
                  <a:r>
                    <a:rPr lang="en-US" sz="30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tháng</a:t>
                  </a:r>
                  <a:r>
                    <a:rPr lang="en-US" sz="30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…..</a:t>
                  </a:r>
                  <a:r>
                    <a:rPr lang="en-US" sz="3000" dirty="0" err="1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năm</a:t>
                  </a:r>
                  <a:r>
                    <a:rPr lang="en-US" sz="3000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…….</a:t>
                  </a:r>
                  <a:endParaRPr lang="en-US" sz="3000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7" name="TextBox 36"/>
                <p:cNvSpPr txBox="1"/>
                <p:nvPr/>
              </p:nvSpPr>
              <p:spPr>
                <a:xfrm>
                  <a:off x="5480125" y="636422"/>
                  <a:ext cx="492189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 dirty="0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HOẠT ĐỘNG TRẢI NGHIỆM</a:t>
                  </a:r>
                  <a:endParaRPr lang="en-US" sz="2800" b="1" dirty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cxnSp>
            <p:nvCxnSpPr>
              <p:cNvPr id="35" name="Straight Connector 34"/>
              <p:cNvCxnSpPr/>
              <p:nvPr/>
            </p:nvCxnSpPr>
            <p:spPr>
              <a:xfrm>
                <a:off x="5656188" y="1136154"/>
                <a:ext cx="4569771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96410014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4" grpId="0" build="p" animBg="1"/>
      <p:bldP spid="3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E:\Lớp 3 sách mới\HÌNH NỀN, HỌA TIẾT TRANG TRÍ\HÌNH NỀN, HỌA TIẾT TRANG TRÍ\1c3c79b4a869e562a88e13de0840919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2519" y="5355970"/>
            <a:ext cx="8991600" cy="2773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819" y="2743200"/>
            <a:ext cx="140970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7405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nh dep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93" y="388938"/>
            <a:ext cx="14920252" cy="875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WordArt 3"/>
          <p:cNvSpPr>
            <a:spLocks noChangeArrowheads="1" noChangeShapeType="1" noTextEdit="1"/>
          </p:cNvSpPr>
          <p:nvPr/>
        </p:nvSpPr>
        <p:spPr bwMode="auto">
          <a:xfrm>
            <a:off x="3642519" y="4114800"/>
            <a:ext cx="9220200" cy="11255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5700" b="1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XIN CHÂN THÀNH CẢM ƠN </a:t>
            </a:r>
          </a:p>
          <a:p>
            <a:pPr algn="ctr"/>
            <a:r>
              <a:rPr lang="vi-VN" sz="5700" b="1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QUÝ THẦY CÔ GIÁO VÀ CÁC EM</a:t>
            </a:r>
            <a:endParaRPr lang="en-US" sz="5700" b="1" kern="10">
              <a:ln w="19050">
                <a:solidFill>
                  <a:srgbClr val="FFFF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6339709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5&quot;&gt;&lt;property id=&quot;20148&quot; value=&quot;5&quot;/&gt;&lt;property id=&quot;20300&quot; value=&quot;Slide 2&quot;/&gt;&lt;property id=&quot;20307&quot; value=&quot;293&quot;/&gt;&lt;/object&gt;&lt;object type=&quot;3&quot; unique_id=&quot;10006&quot;&gt;&lt;property id=&quot;20148&quot; value=&quot;5&quot;/&gt;&lt;property id=&quot;20300&quot; value=&quot;Slide 3&quot;/&gt;&lt;property id=&quot;20307&quot; value=&quot;317&quot;/&gt;&lt;/object&gt;&lt;object type=&quot;3&quot; unique_id=&quot;10008&quot;&gt;&lt;property id=&quot;20148&quot; value=&quot;5&quot;/&gt;&lt;property id=&quot;20300&quot; value=&quot;Slide 5&quot;/&gt;&lt;property id=&quot;20307&quot; value=&quot;325&quot;/&gt;&lt;/object&gt;&lt;object type=&quot;3&quot; unique_id=&quot;10009&quot;&gt;&lt;property id=&quot;20148&quot; value=&quot;5&quot;/&gt;&lt;property id=&quot;20300&quot; value=&quot;Slide 6&quot;/&gt;&lt;property id=&quot;20307&quot; value=&quot;298&quot;/&gt;&lt;/object&gt;&lt;object type=&quot;3&quot; unique_id=&quot;10010&quot;&gt;&lt;property id=&quot;20148&quot; value=&quot;5&quot;/&gt;&lt;property id=&quot;20300&quot; value=&quot;Slide 7&quot;/&gt;&lt;property id=&quot;20307&quot; value=&quot;323&quot;/&gt;&lt;/object&gt;&lt;object type=&quot;3&quot; unique_id=&quot;10011&quot;&gt;&lt;property id=&quot;20148&quot; value=&quot;5&quot;/&gt;&lt;property id=&quot;20300&quot; value=&quot;Slide 8&quot;/&gt;&lt;property id=&quot;20307&quot; value=&quot;299&quot;/&gt;&lt;/object&gt;&lt;object type=&quot;3&quot; unique_id=&quot;10012&quot;&gt;&lt;property id=&quot;20148&quot; value=&quot;5&quot;/&gt;&lt;property id=&quot;20300&quot; value=&quot;Slide 9 - &amp;quot;&amp;#x0D;&amp;#x0A;&amp;#x0D;&amp;#x0A; 1/ Phong traøo Ñoâng Du dieãn ra vaøo thôøi gian naøo? Ai laø ngöôøi laõnh ñaïo? Muïc ñích cuûa phong traøo laø &quot;/&gt;&lt;property id=&quot;20307&quot; value=&quot;318&quot;/&gt;&lt;/object&gt;&lt;object type=&quot;3&quot; unique_id=&quot;10013&quot;&gt;&lt;property id=&quot;20148&quot; value=&quot;5&quot;/&gt;&lt;property id=&quot;20300&quot; value=&quot;Slide 10 - &amp;quot;2. Nhaân daân trong nöôùc, ñaëc bieät laø thanh nieân yeâu nöôùc ñaõ höôûng öùng phong traøo Ñoâng Du nhö theá naø&quot;/&gt;&lt;property id=&quot;20307&quot; value=&quot;319&quot;/&gt;&lt;/object&gt;&lt;object type=&quot;3&quot; unique_id=&quot;10014&quot;&gt;&lt;property id=&quot;20148&quot; value=&quot;5&quot;/&gt;&lt;property id=&quot;20300&quot; value=&quot;Slide 11 - &amp;quot;3/ Keát quaû cuûa phong traøo Ñoâng Du vaø yù nghóa cuûa phong traøo laø gì?&amp;quot;&quot;/&gt;&lt;property id=&quot;20307&quot; value=&quot;320&quot;/&gt;&lt;/object&gt;&lt;object type=&quot;3&quot; unique_id=&quot;10015&quot;&gt;&lt;property id=&quot;20148&quot; value=&quot;5&quot;/&gt;&lt;property id=&quot;20300&quot; value=&quot;Slide 12&quot;/&gt;&lt;property id=&quot;20307&quot; value=&quot;300&quot;/&gt;&lt;/object&gt;&lt;object type=&quot;3&quot; unique_id=&quot;10016&quot;&gt;&lt;property id=&quot;20148&quot; value=&quot;5&quot;/&gt;&lt;property id=&quot;20300&quot; value=&quot;Slide 13 - &amp;quot;&amp;amp;#x09;Phan Boäi Chaâu laø nhaø yeâu nöôùc tieâu bieåu cuûa Vieät Nam ôû giai ñoaïn naøo ?&amp;quot;&quot;/&gt;&lt;property id=&quot;20307&quot; value=&quot;263&quot;/&gt;&lt;/object&gt;&lt;object type=&quot;3&quot; unique_id=&quot;10017&quot;&gt;&lt;property id=&quot;20148&quot; value=&quot;5&quot;/&gt;&lt;property id=&quot;20300&quot; value=&quot;Slide 14 - &amp;quot;&amp;#x0D;&amp;#x0A;BAØI HOÏC&amp;#x0D;&amp;#x0A;&amp;quot;&quot;/&gt;&lt;property id=&quot;20307&quot; value=&quot;271&quot;/&gt;&lt;/object&gt;&lt;object type=&quot;3&quot; unique_id=&quot;10050&quot;&gt;&lt;property id=&quot;20148&quot; value=&quot;5&quot;/&gt;&lt;property id=&quot;20300&quot; value=&quot;Slide 1&quot;/&gt;&lt;property id=&quot;20307&quot; value=&quot;327&quot;/&gt;&lt;/object&gt;&lt;object type=&quot;3&quot; unique_id=&quot;10149&quot;&gt;&lt;property id=&quot;20148&quot; value=&quot;5&quot;/&gt;&lt;property id=&quot;20300&quot; value=&quot;Slide 4&quot;/&gt;&lt;property id=&quot;20307&quot; value=&quot;328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Cascade</Template>
  <TotalTime>10746</TotalTime>
  <Words>704</Words>
  <Application>Microsoft Office PowerPoint</Application>
  <PresentationFormat>Custom</PresentationFormat>
  <Paragraphs>72</Paragraphs>
  <Slides>14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Trương Thị Phương Dung</dc:creator>
  <cp:lastModifiedBy>User</cp:lastModifiedBy>
  <cp:revision>1190</cp:revision>
  <dcterms:created xsi:type="dcterms:W3CDTF">2008-09-09T22:52:10Z</dcterms:created>
  <dcterms:modified xsi:type="dcterms:W3CDTF">2022-08-21T14:50:10Z</dcterms:modified>
</cp:coreProperties>
</file>