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3" r:id="rId2"/>
  </p:sldMasterIdLst>
  <p:notesMasterIdLst>
    <p:notesMasterId r:id="rId48"/>
  </p:notesMasterIdLst>
  <p:sldIdLst>
    <p:sldId id="418" r:id="rId3"/>
    <p:sldId id="392" r:id="rId4"/>
    <p:sldId id="391" r:id="rId5"/>
    <p:sldId id="421" r:id="rId6"/>
    <p:sldId id="323" r:id="rId7"/>
    <p:sldId id="325" r:id="rId8"/>
    <p:sldId id="419" r:id="rId9"/>
    <p:sldId id="335" r:id="rId10"/>
    <p:sldId id="399" r:id="rId11"/>
    <p:sldId id="334" r:id="rId12"/>
    <p:sldId id="400" r:id="rId13"/>
    <p:sldId id="356" r:id="rId14"/>
    <p:sldId id="393" r:id="rId15"/>
    <p:sldId id="396" r:id="rId16"/>
    <p:sldId id="404" r:id="rId17"/>
    <p:sldId id="402" r:id="rId18"/>
    <p:sldId id="395" r:id="rId19"/>
    <p:sldId id="403" r:id="rId20"/>
    <p:sldId id="401" r:id="rId21"/>
    <p:sldId id="405" r:id="rId22"/>
    <p:sldId id="352" r:id="rId23"/>
    <p:sldId id="425" r:id="rId24"/>
    <p:sldId id="354" r:id="rId25"/>
    <p:sldId id="357" r:id="rId26"/>
    <p:sldId id="397" r:id="rId27"/>
    <p:sldId id="407" r:id="rId28"/>
    <p:sldId id="410" r:id="rId29"/>
    <p:sldId id="409" r:id="rId30"/>
    <p:sldId id="417" r:id="rId31"/>
    <p:sldId id="411" r:id="rId32"/>
    <p:sldId id="412" r:id="rId33"/>
    <p:sldId id="413" r:id="rId34"/>
    <p:sldId id="414" r:id="rId35"/>
    <p:sldId id="415" r:id="rId36"/>
    <p:sldId id="416" r:id="rId37"/>
    <p:sldId id="382" r:id="rId38"/>
    <p:sldId id="387" r:id="rId39"/>
    <p:sldId id="388" r:id="rId40"/>
    <p:sldId id="389" r:id="rId41"/>
    <p:sldId id="367" r:id="rId42"/>
    <p:sldId id="304" r:id="rId43"/>
    <p:sldId id="368" r:id="rId44"/>
    <p:sldId id="369" r:id="rId45"/>
    <p:sldId id="312" r:id="rId46"/>
    <p:sldId id="424" r:id="rId47"/>
  </p:sldIdLst>
  <p:sldSz cx="12192000" cy="6858000"/>
  <p:notesSz cx="6858000" cy="9144000"/>
  <p:defaultTextStyle>
    <a:defPPr>
      <a:defRPr lang="en-US"/>
    </a:defPPr>
    <a:lvl1pPr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0000"/>
    <a:srgbClr val="003300"/>
    <a:srgbClr val="660066"/>
    <a:srgbClr val="000099"/>
    <a:srgbClr val="008000"/>
    <a:srgbClr val="FFFFCC"/>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89643" autoAdjust="0"/>
  </p:normalViewPr>
  <p:slideViewPr>
    <p:cSldViewPr>
      <p:cViewPr varScale="1">
        <p:scale>
          <a:sx n="54" d="100"/>
          <a:sy n="54" d="100"/>
        </p:scale>
        <p:origin x="1048" y="56"/>
      </p:cViewPr>
      <p:guideLst>
        <p:guide orient="horz" pos="2160"/>
        <p:guide pos="3840"/>
      </p:guideLst>
    </p:cSldViewPr>
  </p:slideViewPr>
  <p:outlineViewPr>
    <p:cViewPr>
      <p:scale>
        <a:sx n="33" d="100"/>
        <a:sy n="33" d="100"/>
      </p:scale>
      <p:origin x="0" y="-505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dirty="0"/>
          </a:p>
        </p:txBody>
      </p:sp>
      <p:sp>
        <p:nvSpPr>
          <p:cNvPr id="808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dirty="0"/>
          </a:p>
        </p:txBody>
      </p:sp>
      <p:sp>
        <p:nvSpPr>
          <p:cNvPr id="2052"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9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09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dirty="0"/>
          </a:p>
        </p:txBody>
      </p:sp>
      <p:sp>
        <p:nvSpPr>
          <p:cNvPr id="809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00AFBC10-D3BC-42F4-95BA-CF3740FFC508}" type="slidenum">
              <a:rPr lang="en-US"/>
              <a:pPr>
                <a:defRPr/>
              </a:pPr>
              <a:t>‹#›</a:t>
            </a:fld>
            <a:endParaRPr lang="en-US" dirty="0"/>
          </a:p>
        </p:txBody>
      </p:sp>
    </p:spTree>
    <p:extLst>
      <p:ext uri="{BB962C8B-B14F-4D97-AF65-F5344CB8AC3E}">
        <p14:creationId xmlns:p14="http://schemas.microsoft.com/office/powerpoint/2010/main" val="38664556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546D30DA-3FF7-4815-B31F-13D5F9A2C16F}" type="slidenum">
              <a:rPr lang="en-US"/>
              <a:pPr>
                <a:defRPr/>
              </a:pPr>
              <a:t>‹#›</a:t>
            </a:fld>
            <a:endParaRPr lang="en-US" dirty="0"/>
          </a:p>
        </p:txBody>
      </p:sp>
    </p:spTree>
    <p:extLst>
      <p:ext uri="{BB962C8B-B14F-4D97-AF65-F5344CB8AC3E}">
        <p14:creationId xmlns:p14="http://schemas.microsoft.com/office/powerpoint/2010/main" val="576254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A4CF10B-8BD6-4FBE-9DEF-062A32522CEA}" type="slidenum">
              <a:rPr lang="en-US"/>
              <a:pPr>
                <a:defRPr/>
              </a:pPr>
              <a:t>‹#›</a:t>
            </a:fld>
            <a:endParaRPr lang="en-US" dirty="0"/>
          </a:p>
        </p:txBody>
      </p:sp>
    </p:spTree>
    <p:extLst>
      <p:ext uri="{BB962C8B-B14F-4D97-AF65-F5344CB8AC3E}">
        <p14:creationId xmlns:p14="http://schemas.microsoft.com/office/powerpoint/2010/main" val="2798065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5F80984-48F4-4510-8E9B-923440FEF0FF}" type="slidenum">
              <a:rPr lang="en-US"/>
              <a:pPr>
                <a:defRPr/>
              </a:pPr>
              <a:t>‹#›</a:t>
            </a:fld>
            <a:endParaRPr lang="en-US" dirty="0"/>
          </a:p>
        </p:txBody>
      </p:sp>
    </p:spTree>
    <p:extLst>
      <p:ext uri="{BB962C8B-B14F-4D97-AF65-F5344CB8AC3E}">
        <p14:creationId xmlns:p14="http://schemas.microsoft.com/office/powerpoint/2010/main" val="722126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A626C2D7-0598-4EB3-825D-5FF39D40F09F}" type="slidenum">
              <a:rPr lang="en-US"/>
              <a:pPr>
                <a:defRPr/>
              </a:pPr>
              <a:t>‹#›</a:t>
            </a:fld>
            <a:endParaRPr lang="en-US" dirty="0"/>
          </a:p>
        </p:txBody>
      </p:sp>
    </p:spTree>
    <p:extLst>
      <p:ext uri="{BB962C8B-B14F-4D97-AF65-F5344CB8AC3E}">
        <p14:creationId xmlns:p14="http://schemas.microsoft.com/office/powerpoint/2010/main" val="3741093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65AC6528-575A-4AA0-B82D-47E760587FFE}" type="slidenum">
              <a:rPr lang="en-US"/>
              <a:pPr>
                <a:defRPr/>
              </a:pPr>
              <a:t>‹#›</a:t>
            </a:fld>
            <a:endParaRPr lang="en-US" dirty="0"/>
          </a:p>
        </p:txBody>
      </p:sp>
    </p:spTree>
    <p:extLst>
      <p:ext uri="{BB962C8B-B14F-4D97-AF65-F5344CB8AC3E}">
        <p14:creationId xmlns:p14="http://schemas.microsoft.com/office/powerpoint/2010/main" val="2958150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EB1E601D-6AE0-4583-89A0-07683785E03D}" type="slidenum">
              <a:rPr lang="en-US"/>
              <a:pPr>
                <a:defRPr/>
              </a:pPr>
              <a:t>‹#›</a:t>
            </a:fld>
            <a:endParaRPr lang="en-US" dirty="0"/>
          </a:p>
        </p:txBody>
      </p:sp>
    </p:spTree>
    <p:extLst>
      <p:ext uri="{BB962C8B-B14F-4D97-AF65-F5344CB8AC3E}">
        <p14:creationId xmlns:p14="http://schemas.microsoft.com/office/powerpoint/2010/main" val="1326196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16296AC2-4A36-4147-9A5A-746B13991BFB}" type="slidenum">
              <a:rPr lang="en-US"/>
              <a:pPr>
                <a:defRPr/>
              </a:pPr>
              <a:t>‹#›</a:t>
            </a:fld>
            <a:endParaRPr lang="en-US" dirty="0"/>
          </a:p>
        </p:txBody>
      </p:sp>
    </p:spTree>
    <p:extLst>
      <p:ext uri="{BB962C8B-B14F-4D97-AF65-F5344CB8AC3E}">
        <p14:creationId xmlns:p14="http://schemas.microsoft.com/office/powerpoint/2010/main" val="210792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C4E7973C-92E4-495B-8A89-FD3AC8BAE58F}" type="slidenum">
              <a:rPr lang="en-US"/>
              <a:pPr>
                <a:defRPr/>
              </a:pPr>
              <a:t>‹#›</a:t>
            </a:fld>
            <a:endParaRPr lang="en-US" dirty="0"/>
          </a:p>
        </p:txBody>
      </p:sp>
    </p:spTree>
    <p:extLst>
      <p:ext uri="{BB962C8B-B14F-4D97-AF65-F5344CB8AC3E}">
        <p14:creationId xmlns:p14="http://schemas.microsoft.com/office/powerpoint/2010/main" val="2068799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D15F7B4C-D6C0-4FF1-AAA2-697867E942ED}" type="slidenum">
              <a:rPr lang="en-US"/>
              <a:pPr>
                <a:defRPr/>
              </a:pPr>
              <a:t>‹#›</a:t>
            </a:fld>
            <a:endParaRPr lang="en-US" dirty="0"/>
          </a:p>
        </p:txBody>
      </p:sp>
    </p:spTree>
    <p:extLst>
      <p:ext uri="{BB962C8B-B14F-4D97-AF65-F5344CB8AC3E}">
        <p14:creationId xmlns:p14="http://schemas.microsoft.com/office/powerpoint/2010/main" val="958896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1522E25-D262-4545-A27C-534EB45641CF}" type="slidenum">
              <a:rPr lang="en-US"/>
              <a:pPr>
                <a:defRPr/>
              </a:pPr>
              <a:t>‹#›</a:t>
            </a:fld>
            <a:endParaRPr lang="en-US" dirty="0"/>
          </a:p>
        </p:txBody>
      </p:sp>
    </p:spTree>
    <p:extLst>
      <p:ext uri="{BB962C8B-B14F-4D97-AF65-F5344CB8AC3E}">
        <p14:creationId xmlns:p14="http://schemas.microsoft.com/office/powerpoint/2010/main" val="783526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32CE013-0B28-4C46-A11A-9FD7593F21B1}" type="slidenum">
              <a:rPr lang="en-US"/>
              <a:pPr>
                <a:defRPr/>
              </a:pPr>
              <a:t>‹#›</a:t>
            </a:fld>
            <a:endParaRPr lang="en-US" dirty="0"/>
          </a:p>
        </p:txBody>
      </p:sp>
    </p:spTree>
    <p:extLst>
      <p:ext uri="{BB962C8B-B14F-4D97-AF65-F5344CB8AC3E}">
        <p14:creationId xmlns:p14="http://schemas.microsoft.com/office/powerpoint/2010/main" val="1399325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16A9F4C3-8235-4B9B-9956-AB367F11CD80}" type="slidenum">
              <a:rPr lang="en-US"/>
              <a:pPr>
                <a:defRPr/>
              </a:pPr>
              <a:t>‹#›</a:t>
            </a:fld>
            <a:endParaRPr lang="en-US" dirty="0"/>
          </a:p>
        </p:txBody>
      </p:sp>
    </p:spTree>
    <p:extLst>
      <p:ext uri="{BB962C8B-B14F-4D97-AF65-F5344CB8AC3E}">
        <p14:creationId xmlns:p14="http://schemas.microsoft.com/office/powerpoint/2010/main" val="3573752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7A84FCD7-4ED4-4D2C-898A-472C241DE8BD}"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46439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09541B50-F175-4026-A067-9010995AA9F4}"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079548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3FB239A-6172-4C41-B464-8B705BB6D99D}"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4887102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EAB0296B-5966-454D-B6D2-8999DD21D0DF}"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764258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93992767-66ED-45A6-A8FD-583083E9F520}"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186207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9DB68DFA-80A5-488C-8071-DD63F5D69215}"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8463881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39ED5347-B8AC-4D9F-A944-ADD23EFBDF6F}"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565225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38848555-E792-45D3-8741-AE7FE13F4ED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501967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28427529-1D64-4361-B61D-990DDADC2CE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4696906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BD21DF11-0CD0-46B0-944F-9B01BE46404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368485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D0D16719-58B4-4E36-A690-4B80EB851378}"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82237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dirty="0"/>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dirty="0"/>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3264B02A-75EE-48C6-9876-AE68A07C808E}"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264B02A-75EE-48C6-9876-AE68A07C808E}" type="slidenum">
              <a:rPr lang="en-US" smtClean="0"/>
              <a:pPr>
                <a:defRPr/>
              </a:pPr>
              <a:t>‹#›</a:t>
            </a:fld>
            <a:endParaRPr lang="en-US" dirty="0"/>
          </a:p>
        </p:txBody>
      </p:sp>
    </p:spTree>
    <p:extLst>
      <p:ext uri="{BB962C8B-B14F-4D97-AF65-F5344CB8AC3E}">
        <p14:creationId xmlns:p14="http://schemas.microsoft.com/office/powerpoint/2010/main" val="177069834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video" Target="file:///F:\Chien%20thang%20DBP%20tren%20khong%20Ha%20Tinh\LS%20TUAN%2026-CHIEN%20THANG%20...%20TREN%20KHONG%202\b52bomb.avi" TargetMode="Externa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vi.wikipedia.org/wiki/H%C3%ACnh:F105.jpg" TargetMode="Externa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ideo" Target="file:///D:\giao%20an%20nam%202014%20-%202015\gi&#225;o%20&#225;n%202017%20-%202018\gi&#225;o%20&#225;n%202017%20-%202018\gi&#225;o%20&#225;n%2018%20-%2019\gi&#225;o%20&#225;n%20l&#7883;ch%20s&#7917;%20chi&#7871;n%20th&#225;ng%20&#273;bp%20tr&#234;n%20kh&#244;ng\benh%20vien%20bach%20mai1.avi"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FF76D6-CEB3-4FD5-834A-79E9C663A5C7}"/>
              </a:ext>
            </a:extLst>
          </p:cNvPr>
          <p:cNvPicPr>
            <a:picLocks noChangeAspect="1"/>
          </p:cNvPicPr>
          <p:nvPr/>
        </p:nvPicPr>
        <p:blipFill rotWithShape="1">
          <a:blip r:embed="rId2">
            <a:extLst>
              <a:ext uri="{28A0092B-C50C-407E-A947-70E740481C1C}">
                <a14:useLocalDpi xmlns:a14="http://schemas.microsoft.com/office/drawing/2010/main" val="0"/>
              </a:ext>
            </a:extLst>
          </a:blip>
          <a:srcRect b="5555"/>
          <a:stretch/>
        </p:blipFill>
        <p:spPr>
          <a:xfrm>
            <a:off x="1524000" y="0"/>
            <a:ext cx="9144000" cy="6858000"/>
          </a:xfrm>
          <a:prstGeom prst="rect">
            <a:avLst/>
          </a:prstGeom>
        </p:spPr>
      </p:pic>
      <p:sp>
        <p:nvSpPr>
          <p:cNvPr id="6" name="Rectangle 5">
            <a:extLst>
              <a:ext uri="{FF2B5EF4-FFF2-40B4-BE49-F238E27FC236}">
                <a16:creationId xmlns:a16="http://schemas.microsoft.com/office/drawing/2014/main" id="{DD74A3E1-EBB5-483F-87D7-D6CA217049B3}"/>
              </a:ext>
            </a:extLst>
          </p:cNvPr>
          <p:cNvSpPr/>
          <p:nvPr/>
        </p:nvSpPr>
        <p:spPr>
          <a:xfrm>
            <a:off x="1524000" y="2715162"/>
            <a:ext cx="9144000" cy="1323439"/>
          </a:xfrm>
          <a:prstGeom prst="rect">
            <a:avLst/>
          </a:prstGeom>
          <a:solidFill>
            <a:schemeClr val="bg1"/>
          </a:solidFill>
          <a:ln>
            <a:solidFill>
              <a:schemeClr val="bg1"/>
            </a:solidFill>
          </a:ln>
        </p:spPr>
        <p:txBody>
          <a:bodyPr wrap="square">
            <a:spAutoFit/>
          </a:bodyPr>
          <a:lstStyle/>
          <a:p>
            <a:pPr algn="ctr"/>
            <a:r>
              <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Times New Roman" pitchFamily="18" charset="0"/>
              </a:rPr>
              <a:t>Lịch sử</a:t>
            </a:r>
          </a:p>
          <a:p>
            <a:pPr algn="ctr"/>
            <a:r>
              <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Times New Roman" pitchFamily="18" charset="0"/>
              </a:rPr>
              <a:t>Chiến thắng Điện Biên Phủ trên không</a:t>
            </a:r>
            <a:endParaRPr lang="en-US" sz="4000" dirty="0"/>
          </a:p>
        </p:txBody>
      </p:sp>
    </p:spTree>
    <p:extLst>
      <p:ext uri="{BB962C8B-B14F-4D97-AF65-F5344CB8AC3E}">
        <p14:creationId xmlns:p14="http://schemas.microsoft.com/office/powerpoint/2010/main" val="34684845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0" name="TextBox 28"/>
          <p:cNvSpPr txBox="1">
            <a:spLocks noChangeArrowheads="1"/>
          </p:cNvSpPr>
          <p:nvPr/>
        </p:nvSpPr>
        <p:spPr bwMode="auto">
          <a:xfrm>
            <a:off x="8458200" y="4618039"/>
            <a:ext cx="2209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800" dirty="0"/>
          </a:p>
        </p:txBody>
      </p:sp>
      <p:sp>
        <p:nvSpPr>
          <p:cNvPr id="4111" name="WordArt 5"/>
          <p:cNvSpPr>
            <a:spLocks noChangeArrowheads="1" noChangeShapeType="1" noTextEdit="1"/>
          </p:cNvSpPr>
          <p:nvPr/>
        </p:nvSpPr>
        <p:spPr bwMode="auto">
          <a:xfrm>
            <a:off x="3978275" y="277813"/>
            <a:ext cx="3810000" cy="457200"/>
          </a:xfrm>
          <a:prstGeom prst="rect">
            <a:avLst/>
          </a:prstGeom>
        </p:spPr>
        <p:txBody>
          <a:bodyPr wrap="none" fromWordArt="1">
            <a:prstTxWarp prst="textPlain">
              <a:avLst>
                <a:gd name="adj" fmla="val 50000"/>
              </a:avLst>
            </a:prstTxWarp>
          </a:bodyPr>
          <a:lstStyle/>
          <a:p>
            <a:pPr algn="ctr"/>
            <a:r>
              <a:rPr lang="en-US" sz="3600" kern="10" dirty="0">
                <a:ln w="19050">
                  <a:solidFill>
                    <a:srgbClr val="FF0000"/>
                  </a:solidFill>
                  <a:round/>
                  <a:headEnd/>
                  <a:tailEnd/>
                </a:ln>
                <a:solidFill>
                  <a:schemeClr val="accent2"/>
                </a:solidFill>
                <a:effectLst>
                  <a:outerShdw dist="35921" dir="2700000" algn="ctr" rotWithShape="0">
                    <a:srgbClr val="990000"/>
                  </a:outerShdw>
                </a:effectLst>
                <a:cs typeface="Times New Roman" panose="02020603050405020304" pitchFamily="18" charset="0"/>
              </a:rPr>
              <a:t>Kiểm tra bài cũ:</a:t>
            </a:r>
          </a:p>
        </p:txBody>
      </p:sp>
      <p:sp>
        <p:nvSpPr>
          <p:cNvPr id="25" name="Text Box 6"/>
          <p:cNvSpPr txBox="1">
            <a:spLocks noChangeArrowheads="1"/>
          </p:cNvSpPr>
          <p:nvPr/>
        </p:nvSpPr>
        <p:spPr bwMode="auto">
          <a:xfrm>
            <a:off x="1600200" y="452438"/>
            <a:ext cx="90678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2682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en-US" altLang="en-US" sz="2800" b="1" u="sng" dirty="0">
              <a:solidFill>
                <a:srgbClr val="FF3300"/>
              </a:solidFill>
            </a:endParaRPr>
          </a:p>
          <a:p>
            <a:pPr algn="just" eaLnBrk="1" hangingPunct="1">
              <a:spcBef>
                <a:spcPct val="0"/>
              </a:spcBef>
              <a:buFontTx/>
              <a:buNone/>
            </a:pPr>
            <a:r>
              <a:rPr lang="en-US" altLang="en-US" sz="2800" b="1" dirty="0">
                <a:solidFill>
                  <a:srgbClr val="FF3300"/>
                </a:solidFill>
              </a:rPr>
              <a:t>	</a:t>
            </a:r>
            <a:r>
              <a:rPr lang="en-US" altLang="en-US" sz="2800" b="1" dirty="0"/>
              <a:t>Cuộc tổng tiến công và nổi dậy Tết Mậu Thân 1968 có tác động như thế nào đối với nước Mĩ và chính quyền Sài Gòn? (Điền từ còn thiếu vào chỗ chấm (…) để hoàn thiện câu trả lời)</a:t>
            </a:r>
          </a:p>
        </p:txBody>
      </p:sp>
      <p:sp>
        <p:nvSpPr>
          <p:cNvPr id="26" name="Text Box 7"/>
          <p:cNvSpPr txBox="1">
            <a:spLocks noChangeArrowheads="1"/>
          </p:cNvSpPr>
          <p:nvPr/>
        </p:nvSpPr>
        <p:spPr bwMode="auto">
          <a:xfrm>
            <a:off x="1752600" y="2743200"/>
            <a:ext cx="8763000" cy="2236788"/>
          </a:xfrm>
          <a:prstGeom prst="rect">
            <a:avLst/>
          </a:prstGeom>
          <a:noFill/>
          <a:ln w="9525" algn="ctr">
            <a:solidFill>
              <a:srgbClr val="FF0066"/>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50000"/>
              </a:spcBef>
              <a:buFontTx/>
              <a:buNone/>
            </a:pPr>
            <a:r>
              <a:rPr lang="en-US" altLang="en-US" sz="2400" b="1" dirty="0">
                <a:solidFill>
                  <a:srgbClr val="003300"/>
                </a:solidFill>
              </a:rPr>
              <a:t>    </a:t>
            </a:r>
            <a:r>
              <a:rPr lang="en-US" altLang="en-US" sz="2800" b="1" dirty="0">
                <a:solidFill>
                  <a:srgbClr val="003300"/>
                </a:solidFill>
              </a:rPr>
              <a:t>Cuộc (……………….) đã làm cho hầu hết các cơ quan Trung ương và địa phương của Mĩ và chính quyền Sài Gòn bị (</a:t>
            </a:r>
            <a:r>
              <a:rPr lang="en-US" altLang="en-US" sz="2800" dirty="0">
                <a:solidFill>
                  <a:srgbClr val="003300"/>
                </a:solidFill>
              </a:rPr>
              <a:t>……………</a:t>
            </a:r>
            <a:r>
              <a:rPr lang="en-US" altLang="en-US" sz="2800" b="1" dirty="0">
                <a:solidFill>
                  <a:srgbClr val="003300"/>
                </a:solidFill>
              </a:rPr>
              <a:t>), khiến chúng rất (</a:t>
            </a:r>
            <a:r>
              <a:rPr lang="en-US" altLang="en-US" sz="2800" dirty="0">
                <a:solidFill>
                  <a:srgbClr val="003300"/>
                </a:solidFill>
              </a:rPr>
              <a:t>……………………..</a:t>
            </a:r>
            <a:r>
              <a:rPr lang="en-US" altLang="en-US" sz="2800" b="1" dirty="0">
                <a:solidFill>
                  <a:srgbClr val="003300"/>
                </a:solidFill>
              </a:rPr>
              <a:t>), những kẻ đứng đầu Nhà Trắng, Lầu Năm góc và cả thế giới  phải (</a:t>
            </a:r>
            <a:r>
              <a:rPr lang="en-US" altLang="en-US" sz="2800" dirty="0">
                <a:solidFill>
                  <a:srgbClr val="003300"/>
                </a:solidFill>
              </a:rPr>
              <a:t>………..</a:t>
            </a:r>
            <a:r>
              <a:rPr lang="en-US" altLang="en-US" sz="2800" b="1" dirty="0">
                <a:solidFill>
                  <a:srgbClr val="003300"/>
                </a:solidFill>
              </a:rPr>
              <a:t>).</a:t>
            </a:r>
          </a:p>
        </p:txBody>
      </p:sp>
      <p:sp>
        <p:nvSpPr>
          <p:cNvPr id="27" name="TextBox 26"/>
          <p:cNvSpPr txBox="1">
            <a:spLocks noChangeArrowheads="1"/>
          </p:cNvSpPr>
          <p:nvPr/>
        </p:nvSpPr>
        <p:spPr bwMode="auto">
          <a:xfrm>
            <a:off x="3063875" y="2728914"/>
            <a:ext cx="28194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b="1" dirty="0">
                <a:solidFill>
                  <a:srgbClr val="FF0000"/>
                </a:solidFill>
              </a:rPr>
              <a:t>Tổng tiến công</a:t>
            </a:r>
          </a:p>
        </p:txBody>
      </p:sp>
      <p:sp>
        <p:nvSpPr>
          <p:cNvPr id="28" name="TextBox 27"/>
          <p:cNvSpPr txBox="1">
            <a:spLocks noChangeArrowheads="1"/>
          </p:cNvSpPr>
          <p:nvPr/>
        </p:nvSpPr>
        <p:spPr bwMode="auto">
          <a:xfrm>
            <a:off x="6888163" y="4435475"/>
            <a:ext cx="28194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b="1" dirty="0">
                <a:solidFill>
                  <a:srgbClr val="FF0000"/>
                </a:solidFill>
              </a:rPr>
              <a:t>sửng sốt</a:t>
            </a:r>
          </a:p>
        </p:txBody>
      </p:sp>
      <p:sp>
        <p:nvSpPr>
          <p:cNvPr id="30" name="TextBox 29"/>
          <p:cNvSpPr txBox="1">
            <a:spLocks noChangeArrowheads="1"/>
          </p:cNvSpPr>
          <p:nvPr/>
        </p:nvSpPr>
        <p:spPr bwMode="auto">
          <a:xfrm>
            <a:off x="4572000" y="3560764"/>
            <a:ext cx="2819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b="1" dirty="0">
                <a:solidFill>
                  <a:srgbClr val="FF0000"/>
                </a:solidFill>
              </a:rPr>
              <a:t>tê liệt</a:t>
            </a:r>
          </a:p>
        </p:txBody>
      </p:sp>
      <p:sp>
        <p:nvSpPr>
          <p:cNvPr id="31" name="TextBox 30"/>
          <p:cNvSpPr txBox="1">
            <a:spLocks noChangeArrowheads="1"/>
          </p:cNvSpPr>
          <p:nvPr/>
        </p:nvSpPr>
        <p:spPr bwMode="auto">
          <a:xfrm>
            <a:off x="2103438" y="4008439"/>
            <a:ext cx="3048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b="1" dirty="0">
                <a:solidFill>
                  <a:srgbClr val="FF0000"/>
                </a:solidFill>
              </a:rPr>
              <a:t>hoang mang lo sợ</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checkerboard(across)">
                                      <p:cBhvr>
                                        <p:cTn id="7" dur="500"/>
                                        <p:tgtEl>
                                          <p:spTgt spid="25"/>
                                        </p:tgtEl>
                                      </p:cBhvr>
                                    </p:animEffect>
                                  </p:childTnLst>
                                </p:cTn>
                              </p:par>
                            </p:childTnLst>
                          </p:cTn>
                        </p:par>
                        <p:par>
                          <p:cTn id="8" fill="hold" nodeType="afterGroup">
                            <p:stCondLst>
                              <p:cond delay="500"/>
                            </p:stCondLst>
                            <p:childTnLst>
                              <p:par>
                                <p:cTn id="9" presetID="8" presetClass="entr" presetSubtype="16"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diamond(in)">
                                      <p:cBhvr>
                                        <p:cTn id="11" dur="2000"/>
                                        <p:tgtEl>
                                          <p:spTgt spid="2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box(in)">
                                      <p:cBhvr>
                                        <p:cTn id="16" dur="500"/>
                                        <p:tgtEl>
                                          <p:spTgt spid="27"/>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box(in)">
                                      <p:cBhvr>
                                        <p:cTn id="19" dur="500"/>
                                        <p:tgtEl>
                                          <p:spTgt spid="31"/>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box(in)">
                                      <p:cBhvr>
                                        <p:cTn id="22" dur="500"/>
                                        <p:tgtEl>
                                          <p:spTgt spid="30"/>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ox(in)">
                                      <p:cBhvr>
                                        <p:cTn id="2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7" grpId="0"/>
      <p:bldP spid="28" grpId="0"/>
      <p:bldP spid="30"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1524000" y="0"/>
            <a:ext cx="91440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lang="en-US" altLang="en-US" sz="3600" b="1" dirty="0">
                <a:solidFill>
                  <a:srgbClr val="0000FF"/>
                </a:solidFill>
              </a:rPr>
              <a:t>	</a:t>
            </a:r>
          </a:p>
          <a:p>
            <a:pPr eaLnBrk="1" hangingPunct="1">
              <a:spcBef>
                <a:spcPct val="50000"/>
              </a:spcBef>
              <a:buFontTx/>
              <a:buNone/>
            </a:pPr>
            <a:endParaRPr lang="en-US" altLang="en-US" sz="3600" b="1" dirty="0"/>
          </a:p>
          <a:p>
            <a:pPr eaLnBrk="1" hangingPunct="1">
              <a:spcBef>
                <a:spcPct val="50000"/>
              </a:spcBef>
              <a:buFontTx/>
              <a:buNone/>
            </a:pPr>
            <a:r>
              <a:rPr lang="en-US" altLang="en-US" sz="2800" b="1" dirty="0"/>
              <a:t>		</a:t>
            </a:r>
          </a:p>
        </p:txBody>
      </p:sp>
      <p:sp>
        <p:nvSpPr>
          <p:cNvPr id="4" name="Text Box 230"/>
          <p:cNvSpPr txBox="1">
            <a:spLocks noChangeArrowheads="1"/>
          </p:cNvSpPr>
          <p:nvPr/>
        </p:nvSpPr>
        <p:spPr bwMode="auto">
          <a:xfrm>
            <a:off x="990600" y="413525"/>
            <a:ext cx="9725594"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en-US" b="1" dirty="0">
                <a:cs typeface="Times New Roman" panose="02020603050405020304" pitchFamily="18" charset="0"/>
              </a:rPr>
              <a:t>Sự kiện tết Mậu Thân năm 1968 có ý nghĩa như thế nào đối với cuộc kháng chiến chống Mĩ cứu nước của nhân dân ta?</a:t>
            </a:r>
            <a:endParaRPr lang="en-US" altLang="en-US" dirty="0">
              <a:cs typeface="Times New Roman" panose="02020603050405020304" pitchFamily="18" charset="0"/>
            </a:endParaRPr>
          </a:p>
          <a:p>
            <a:pPr algn="just" eaLnBrk="1" hangingPunct="1">
              <a:spcBef>
                <a:spcPct val="50000"/>
              </a:spcBef>
              <a:buFontTx/>
              <a:buNone/>
            </a:pPr>
            <a:r>
              <a:rPr lang="en-US" altLang="en-US" b="1" dirty="0">
                <a:solidFill>
                  <a:srgbClr val="FA0617"/>
                </a:solidFill>
                <a:cs typeface="Times New Roman" panose="02020603050405020304" pitchFamily="18" charset="0"/>
              </a:rPr>
              <a:t> </a:t>
            </a:r>
          </a:p>
        </p:txBody>
      </p:sp>
      <p:sp>
        <p:nvSpPr>
          <p:cNvPr id="5" name="TextBox 4"/>
          <p:cNvSpPr txBox="1">
            <a:spLocks noChangeArrowheads="1"/>
          </p:cNvSpPr>
          <p:nvPr/>
        </p:nvSpPr>
        <p:spPr bwMode="auto">
          <a:xfrm>
            <a:off x="914400" y="2147074"/>
            <a:ext cx="10896600"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14350" indent="-5143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AutoNum type="alphaUcPeriod"/>
            </a:pPr>
            <a:r>
              <a:rPr lang="vi-VN" altLang="en-US" dirty="0"/>
              <a:t>Sau đòn bất ngờ Tết Mậu Thân, Mĩ buộc phải thừa nhận thất bại một bước, chấp nhận đàm phán</a:t>
            </a:r>
            <a:r>
              <a:rPr lang="en-US" altLang="en-US" dirty="0"/>
              <a:t> </a:t>
            </a:r>
            <a:r>
              <a:rPr lang="vi-VN" altLang="en-US" dirty="0"/>
              <a:t> tại Pa-ri về chấm dứt chiến tranh ở Việt Nam.</a:t>
            </a:r>
            <a:endParaRPr lang="en-US" altLang="en-US" dirty="0"/>
          </a:p>
          <a:p>
            <a:pPr eaLnBrk="1" hangingPunct="1">
              <a:spcBef>
                <a:spcPct val="0"/>
              </a:spcBef>
              <a:buFontTx/>
              <a:buNone/>
            </a:pPr>
            <a:endParaRPr lang="en-US" altLang="en-US" sz="1200" dirty="0">
              <a:cs typeface="Times New Roman" panose="02020603050405020304" pitchFamily="18" charset="0"/>
            </a:endParaRPr>
          </a:p>
          <a:p>
            <a:pPr eaLnBrk="1" hangingPunct="1">
              <a:spcBef>
                <a:spcPct val="0"/>
              </a:spcBef>
              <a:buFontTx/>
              <a:buNone/>
            </a:pPr>
            <a:r>
              <a:rPr lang="en-US" altLang="en-US" dirty="0">
                <a:cs typeface="Times New Roman" panose="02020603050405020304" pitchFamily="18" charset="0"/>
              </a:rPr>
              <a:t>B.</a:t>
            </a:r>
            <a:r>
              <a:rPr lang="en-US" altLang="en-US" i="1" dirty="0">
                <a:solidFill>
                  <a:srgbClr val="FF0000"/>
                </a:solidFill>
              </a:rPr>
              <a:t> </a:t>
            </a:r>
            <a:r>
              <a:rPr lang="en-US" altLang="en-US" dirty="0"/>
              <a:t>Nhân dân yêu chuộng hòa bình ở Mĩ cũng đấu tranh  rầm rộ, đòi chính phủ Mĩ phải rút quân khỏi Việt Nam  trong thời gian ngắn nhất. </a:t>
            </a:r>
          </a:p>
          <a:p>
            <a:pPr eaLnBrk="1" hangingPunct="1">
              <a:spcBef>
                <a:spcPct val="0"/>
              </a:spcBef>
              <a:buFontTx/>
              <a:buNone/>
            </a:pPr>
            <a:endParaRPr lang="en-US" altLang="en-US" sz="2800" dirty="0">
              <a:cs typeface="Times New Roman" panose="02020603050405020304" pitchFamily="18" charset="0"/>
            </a:endParaRPr>
          </a:p>
          <a:p>
            <a:pPr eaLnBrk="1" hangingPunct="1">
              <a:spcBef>
                <a:spcPct val="0"/>
              </a:spcBef>
              <a:buFontTx/>
              <a:buNone/>
            </a:pPr>
            <a:r>
              <a:rPr lang="en-US" altLang="en-US" dirty="0">
                <a:cs typeface="Times New Roman" panose="02020603050405020304" pitchFamily="18" charset="0"/>
              </a:rPr>
              <a:t>C. Cả hai đáp án trên.</a:t>
            </a:r>
          </a:p>
          <a:p>
            <a:pPr eaLnBrk="1" hangingPunct="1">
              <a:spcBef>
                <a:spcPct val="0"/>
              </a:spcBef>
              <a:buFontTx/>
              <a:buNone/>
            </a:pPr>
            <a:endParaRPr lang="en-US" altLang="en-US" dirty="0">
              <a:solidFill>
                <a:schemeClr val="accent2"/>
              </a:solidFill>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ox(i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 picture containing table&#10;&#10;Description automatically generat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0"/>
            <a:ext cx="121158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Box 3"/>
          <p:cNvSpPr txBox="1">
            <a:spLocks noChangeArrowheads="1"/>
          </p:cNvSpPr>
          <p:nvPr/>
        </p:nvSpPr>
        <p:spPr bwMode="auto">
          <a:xfrm>
            <a:off x="2133600" y="1524000"/>
            <a:ext cx="8229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 typeface="Wingdings 3" panose="05040102010807070707" pitchFamily="18" charset="2"/>
              <a:buNone/>
            </a:pPr>
            <a:r>
              <a:rPr lang="en-US" altLang="en-US" sz="4000" b="1" dirty="0">
                <a:solidFill>
                  <a:srgbClr val="FFFFFF"/>
                </a:solidFill>
                <a:latin typeface="Times New Roman" panose="02020603050405020304" pitchFamily="18" charset="0"/>
                <a:cs typeface="Times New Roman" panose="02020603050405020304" pitchFamily="18" charset="0"/>
              </a:rPr>
              <a:t>Thứ  sáu  ngày 18 tháng 3 năm 2022</a:t>
            </a:r>
          </a:p>
        </p:txBody>
      </p:sp>
      <p:sp>
        <p:nvSpPr>
          <p:cNvPr id="6148" name="TextBox 5"/>
          <p:cNvSpPr txBox="1">
            <a:spLocks noChangeArrowheads="1"/>
          </p:cNvSpPr>
          <p:nvPr/>
        </p:nvSpPr>
        <p:spPr bwMode="auto">
          <a:xfrm>
            <a:off x="5029201" y="2231886"/>
            <a:ext cx="355415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 typeface="Wingdings 3" panose="05040102010807070707" pitchFamily="18" charset="2"/>
              <a:buNone/>
            </a:pPr>
            <a:r>
              <a:rPr lang="en-US" altLang="en-US" sz="4000" b="1" dirty="0">
                <a:solidFill>
                  <a:srgbClr val="FFFFFF"/>
                </a:solidFill>
                <a:latin typeface="Times New Roman" panose="02020603050405020304" pitchFamily="18" charset="0"/>
                <a:cs typeface="Times New Roman" panose="02020603050405020304" pitchFamily="18" charset="0"/>
              </a:rPr>
              <a:t>Lịch sử</a:t>
            </a:r>
          </a:p>
        </p:txBody>
      </p:sp>
      <p:sp>
        <p:nvSpPr>
          <p:cNvPr id="6149" name="TextBox 6"/>
          <p:cNvSpPr txBox="1">
            <a:spLocks noChangeArrowheads="1"/>
          </p:cNvSpPr>
          <p:nvPr/>
        </p:nvSpPr>
        <p:spPr bwMode="auto">
          <a:xfrm>
            <a:off x="1098811" y="2905660"/>
            <a:ext cx="1010258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 typeface="Wingdings 3" panose="05040102010807070707" pitchFamily="18" charset="2"/>
              <a:buNone/>
            </a:pPr>
            <a:r>
              <a:rPr lang="en-US" altLang="en-US" sz="4000" b="1" dirty="0">
                <a:solidFill>
                  <a:srgbClr val="FFFF00"/>
                </a:solidFill>
                <a:latin typeface="HP001 4 hàng"/>
                <a:cs typeface="Arial" panose="020B0604020202020204" pitchFamily="34" charset="0"/>
              </a:rPr>
              <a:t>        </a:t>
            </a:r>
            <a:r>
              <a:rPr lang="en-US" altLang="en-US" sz="4000" b="1" dirty="0">
                <a:solidFill>
                  <a:srgbClr val="FFFF00"/>
                </a:solidFill>
                <a:latin typeface="Times New Roman" panose="02020603050405020304" pitchFamily="18" charset="0"/>
                <a:cs typeface="Times New Roman" panose="02020603050405020304" pitchFamily="18" charset="0"/>
              </a:rPr>
              <a:t>Chiến thắng Điện Biên Phủ trên không</a:t>
            </a:r>
          </a:p>
        </p:txBody>
      </p:sp>
    </p:spTree>
    <p:extLst>
      <p:ext uri="{BB962C8B-B14F-4D97-AF65-F5344CB8AC3E}">
        <p14:creationId xmlns:p14="http://schemas.microsoft.com/office/powerpoint/2010/main" val="3746713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Text Box 4"/>
          <p:cNvSpPr txBox="1">
            <a:spLocks noChangeArrowheads="1"/>
          </p:cNvSpPr>
          <p:nvPr/>
        </p:nvSpPr>
        <p:spPr bwMode="auto">
          <a:xfrm>
            <a:off x="1752600" y="304800"/>
            <a:ext cx="8382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vi-VN" altLang="en-US" b="1" dirty="0">
                <a:latin typeface="+mn-lt"/>
              </a:rPr>
              <a:t>1. Âm mưu của đế quốc Mĩ trong việc d</a:t>
            </a:r>
            <a:r>
              <a:rPr lang="en-US" altLang="en-US" b="1" dirty="0">
                <a:latin typeface="+mn-lt"/>
              </a:rPr>
              <a:t>ù</a:t>
            </a:r>
            <a:r>
              <a:rPr lang="vi-VN" altLang="en-US" b="1" dirty="0">
                <a:latin typeface="+mn-lt"/>
              </a:rPr>
              <a:t>ng m</a:t>
            </a:r>
            <a:r>
              <a:rPr lang="en-US" altLang="en-US" b="1" dirty="0">
                <a:latin typeface="+mn-lt"/>
              </a:rPr>
              <a:t>á</a:t>
            </a:r>
            <a:r>
              <a:rPr lang="vi-VN" altLang="en-US" b="1" dirty="0">
                <a:latin typeface="+mn-lt"/>
              </a:rPr>
              <a:t>y bay B52 đánh ph</a:t>
            </a:r>
            <a:r>
              <a:rPr lang="en-US" altLang="en-US" b="1" dirty="0">
                <a:latin typeface="+mn-lt"/>
              </a:rPr>
              <a:t>á</a:t>
            </a:r>
            <a:r>
              <a:rPr lang="vi-VN" altLang="en-US" b="1" dirty="0">
                <a:latin typeface="+mn-lt"/>
              </a:rPr>
              <a:t> Hà Nội.</a:t>
            </a:r>
            <a:endParaRPr lang="en-US" altLang="en-US" b="1" dirty="0">
              <a:latin typeface="+mn-lt"/>
            </a:endParaRPr>
          </a:p>
        </p:txBody>
      </p:sp>
      <p:sp>
        <p:nvSpPr>
          <p:cNvPr id="89094" name="Text Box 6"/>
          <p:cNvSpPr txBox="1">
            <a:spLocks noChangeArrowheads="1"/>
          </p:cNvSpPr>
          <p:nvPr/>
        </p:nvSpPr>
        <p:spPr bwMode="auto">
          <a:xfrm>
            <a:off x="762000" y="2968895"/>
            <a:ext cx="108966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Char char="-"/>
            </a:pPr>
            <a:r>
              <a:rPr lang="en-US" altLang="en-US" dirty="0">
                <a:latin typeface="+mn-lt"/>
              </a:rPr>
              <a:t> Nêu tình hình của ta trên mặt trận chống Mĩ và chính quyền Sài Gòn sau cuộc Tổng tiến công và nổi dậy Tết Mậu Thân 1968?</a:t>
            </a:r>
          </a:p>
          <a:p>
            <a:pPr algn="just">
              <a:spcBef>
                <a:spcPct val="50000"/>
              </a:spcBef>
              <a:buFontTx/>
              <a:buChar char="-"/>
            </a:pPr>
            <a:r>
              <a:rPr lang="en-US" altLang="en-US" dirty="0">
                <a:latin typeface="+mn-lt"/>
              </a:rPr>
              <a:t> Tại sao Mĩ lại ném bom hòng hủy diệt Hà Nội và một số thành phố lân cận ở miền Bắc?</a:t>
            </a:r>
          </a:p>
          <a:p>
            <a:pPr algn="just">
              <a:spcBef>
                <a:spcPct val="50000"/>
              </a:spcBef>
              <a:buFontTx/>
              <a:buChar char="-"/>
            </a:pPr>
            <a:endParaRPr lang="en-US" altLang="en-US" dirty="0">
              <a:latin typeface="+mn-lt"/>
            </a:endParaRPr>
          </a:p>
          <a:p>
            <a:pPr algn="just">
              <a:spcBef>
                <a:spcPct val="50000"/>
              </a:spcBef>
              <a:buFontTx/>
              <a:buChar char="-"/>
            </a:pPr>
            <a:endParaRPr lang="en-US" altLang="en-US" dirty="0">
              <a:latin typeface="+mn-lt"/>
            </a:endParaRPr>
          </a:p>
          <a:p>
            <a:pPr algn="just">
              <a:spcBef>
                <a:spcPct val="50000"/>
              </a:spcBef>
              <a:buFontTx/>
              <a:buNone/>
            </a:pPr>
            <a:endParaRPr lang="en-US" altLang="en-US" dirty="0">
              <a:latin typeface="+mn-lt"/>
            </a:endParaRPr>
          </a:p>
        </p:txBody>
      </p:sp>
      <p:sp>
        <p:nvSpPr>
          <p:cNvPr id="7" name="Rectangle 6"/>
          <p:cNvSpPr>
            <a:spLocks noChangeArrowheads="1"/>
          </p:cNvSpPr>
          <p:nvPr/>
        </p:nvSpPr>
        <p:spPr bwMode="auto">
          <a:xfrm>
            <a:off x="533400" y="1883069"/>
            <a:ext cx="11811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pt-BR" altLang="en-US" b="1" dirty="0">
                <a:solidFill>
                  <a:srgbClr val="C00000"/>
                </a:solidFill>
                <a:latin typeface="+mn-lt"/>
              </a:rPr>
              <a:t>Đọc thầm phần chữ nhỏ SGK trang 51 và trả lời các câu hỏi sau:</a:t>
            </a:r>
            <a:endParaRPr lang="en-US" altLang="en-US" dirty="0">
              <a:solidFill>
                <a:srgbClr val="C00000"/>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9092"/>
                                        </p:tgtEl>
                                        <p:attrNameLst>
                                          <p:attrName>style.visibility</p:attrName>
                                        </p:attrNameLst>
                                      </p:cBhvr>
                                      <p:to>
                                        <p:strVal val="visible"/>
                                      </p:to>
                                    </p:set>
                                    <p:animEffect transition="in" filter="box(in)">
                                      <p:cBhvr>
                                        <p:cTn id="7" dur="500"/>
                                        <p:tgtEl>
                                          <p:spTgt spid="890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89094"/>
                                        </p:tgtEl>
                                        <p:attrNameLst>
                                          <p:attrName>style.visibility</p:attrName>
                                        </p:attrNameLst>
                                      </p:cBhvr>
                                      <p:to>
                                        <p:strVal val="visible"/>
                                      </p:to>
                                    </p:set>
                                    <p:animEffect transition="in" filter="box(in)">
                                      <p:cBhvr>
                                        <p:cTn id="15" dur="500"/>
                                        <p:tgtEl>
                                          <p:spTgt spid="890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2" grpId="0"/>
      <p:bldP spid="89094"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Text Box 4"/>
          <p:cNvSpPr txBox="1">
            <a:spLocks noChangeArrowheads="1"/>
          </p:cNvSpPr>
          <p:nvPr/>
        </p:nvSpPr>
        <p:spPr bwMode="auto">
          <a:xfrm>
            <a:off x="1143000" y="200580"/>
            <a:ext cx="8839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193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b="1" dirty="0"/>
              <a:t>Tình hình của </a:t>
            </a:r>
            <a:r>
              <a:rPr lang="en-US" altLang="en-US" b="1" i="1" dirty="0"/>
              <a:t>ta</a:t>
            </a:r>
            <a:r>
              <a:rPr lang="en-US" altLang="en-US" b="1" dirty="0"/>
              <a:t> và của </a:t>
            </a:r>
            <a:r>
              <a:rPr lang="en-US" altLang="en-US" b="1" i="1" dirty="0"/>
              <a:t>đế quốc Mĩ</a:t>
            </a:r>
            <a:r>
              <a:rPr lang="en-US" altLang="en-US" b="1" dirty="0"/>
              <a:t> trong những tháng đầu năm 1972?</a:t>
            </a:r>
          </a:p>
        </p:txBody>
      </p:sp>
      <p:sp>
        <p:nvSpPr>
          <p:cNvPr id="91141" name="Text Box 5"/>
          <p:cNvSpPr txBox="1">
            <a:spLocks noChangeArrowheads="1"/>
          </p:cNvSpPr>
          <p:nvPr/>
        </p:nvSpPr>
        <p:spPr bwMode="auto">
          <a:xfrm>
            <a:off x="469900" y="1358325"/>
            <a:ext cx="3187700" cy="5847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dirty="0">
                <a:solidFill>
                  <a:srgbClr val="FF3300"/>
                </a:solidFill>
              </a:rPr>
              <a:t>Tình hình của ta</a:t>
            </a:r>
          </a:p>
        </p:txBody>
      </p:sp>
      <p:sp>
        <p:nvSpPr>
          <p:cNvPr id="91142" name="Text Box 6"/>
          <p:cNvSpPr txBox="1">
            <a:spLocks noChangeArrowheads="1"/>
          </p:cNvSpPr>
          <p:nvPr/>
        </p:nvSpPr>
        <p:spPr bwMode="auto">
          <a:xfrm>
            <a:off x="228600" y="2798704"/>
            <a:ext cx="32766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en-US" dirty="0"/>
              <a:t>   Tiếp tục giành nhiều thắng lợi trên chiến trường Miền Nam.</a:t>
            </a:r>
          </a:p>
        </p:txBody>
      </p:sp>
      <p:sp>
        <p:nvSpPr>
          <p:cNvPr id="91143" name="Text Box 7"/>
          <p:cNvSpPr txBox="1">
            <a:spLocks noChangeArrowheads="1"/>
          </p:cNvSpPr>
          <p:nvPr/>
        </p:nvSpPr>
        <p:spPr bwMode="auto">
          <a:xfrm>
            <a:off x="4044949" y="2649188"/>
            <a:ext cx="76962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en-US" dirty="0"/>
              <a:t> - Buộc phải thỏa thuận sẽ kí hiệp định Pa-ri vào tháng 10-1972 để chấm dứt chiến tranh ở Việt Nam.</a:t>
            </a:r>
          </a:p>
        </p:txBody>
      </p:sp>
      <p:sp>
        <p:nvSpPr>
          <p:cNvPr id="91144" name="Text Box 8"/>
          <p:cNvSpPr txBox="1">
            <a:spLocks noChangeArrowheads="1"/>
          </p:cNvSpPr>
          <p:nvPr/>
        </p:nvSpPr>
        <p:spPr bwMode="auto">
          <a:xfrm>
            <a:off x="5410200" y="1267380"/>
            <a:ext cx="4965700" cy="58477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dirty="0">
                <a:solidFill>
                  <a:srgbClr val="FF3300"/>
                </a:solidFill>
              </a:rPr>
              <a:t>Tình hình của đế quốc Mĩ</a:t>
            </a:r>
          </a:p>
        </p:txBody>
      </p:sp>
      <p:sp>
        <p:nvSpPr>
          <p:cNvPr id="91145" name="Text Box 9"/>
          <p:cNvSpPr txBox="1">
            <a:spLocks noChangeArrowheads="1"/>
          </p:cNvSpPr>
          <p:nvPr/>
        </p:nvSpPr>
        <p:spPr bwMode="auto">
          <a:xfrm>
            <a:off x="4157619" y="2069027"/>
            <a:ext cx="74708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en-US" dirty="0"/>
              <a:t>- Thất bại trên chiến trường miền Nam.</a:t>
            </a:r>
          </a:p>
        </p:txBody>
      </p:sp>
      <p:sp>
        <p:nvSpPr>
          <p:cNvPr id="91146" name="Text Box 10"/>
          <p:cNvSpPr txBox="1">
            <a:spLocks noChangeArrowheads="1"/>
          </p:cNvSpPr>
          <p:nvPr/>
        </p:nvSpPr>
        <p:spPr bwMode="auto">
          <a:xfrm>
            <a:off x="4044949" y="4208596"/>
            <a:ext cx="76962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en-US" dirty="0"/>
              <a:t>-  Gần đến ngày kí, Tổng thống Mĩ Nich-xơn đã lật lọng. Ra lệnh sử dụng máy bay B52 (máy bay tối tân nhất lúc bấy giờ) ném bom hòng hủy diệt Hà Nội và các thành phố lớn ở miền Bắc.</a:t>
            </a:r>
          </a:p>
        </p:txBody>
      </p:sp>
      <p:sp>
        <p:nvSpPr>
          <p:cNvPr id="7177" name="Line 13"/>
          <p:cNvSpPr>
            <a:spLocks noChangeShapeType="1"/>
          </p:cNvSpPr>
          <p:nvPr/>
        </p:nvSpPr>
        <p:spPr bwMode="auto">
          <a:xfrm>
            <a:off x="3886200" y="2082364"/>
            <a:ext cx="0" cy="45720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1140"/>
                                        </p:tgtEl>
                                        <p:attrNameLst>
                                          <p:attrName>style.visibility</p:attrName>
                                        </p:attrNameLst>
                                      </p:cBhvr>
                                      <p:to>
                                        <p:strVal val="visible"/>
                                      </p:to>
                                    </p:set>
                                    <p:anim calcmode="discrete" valueType="clr">
                                      <p:cBhvr override="childStyle">
                                        <p:cTn id="7" dur="80"/>
                                        <p:tgtEl>
                                          <p:spTgt spid="9114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1140"/>
                                        </p:tgtEl>
                                        <p:attrNameLst>
                                          <p:attrName>fillcolor</p:attrName>
                                        </p:attrNameLst>
                                      </p:cBhvr>
                                      <p:tavLst>
                                        <p:tav tm="0">
                                          <p:val>
                                            <p:clrVal>
                                              <a:schemeClr val="accent2"/>
                                            </p:clrVal>
                                          </p:val>
                                        </p:tav>
                                        <p:tav tm="50000">
                                          <p:val>
                                            <p:clrVal>
                                              <a:schemeClr val="hlink"/>
                                            </p:clrVal>
                                          </p:val>
                                        </p:tav>
                                      </p:tavLst>
                                    </p:anim>
                                    <p:set>
                                      <p:cBhvr>
                                        <p:cTn id="9" dur="80"/>
                                        <p:tgtEl>
                                          <p:spTgt spid="91140"/>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1" fill="hold" grpId="0" nodeType="clickEffect">
                                  <p:stCondLst>
                                    <p:cond delay="0"/>
                                  </p:stCondLst>
                                  <p:childTnLst>
                                    <p:set>
                                      <p:cBhvr>
                                        <p:cTn id="13" dur="1" fill="hold">
                                          <p:stCondLst>
                                            <p:cond delay="0"/>
                                          </p:stCondLst>
                                        </p:cTn>
                                        <p:tgtEl>
                                          <p:spTgt spid="91141"/>
                                        </p:tgtEl>
                                        <p:attrNameLst>
                                          <p:attrName>style.visibility</p:attrName>
                                        </p:attrNameLst>
                                      </p:cBhvr>
                                      <p:to>
                                        <p:strVal val="visible"/>
                                      </p:to>
                                    </p:set>
                                    <p:anim calcmode="lin" valueType="num">
                                      <p:cBhvr additive="base">
                                        <p:cTn id="14" dur="500" fill="hold"/>
                                        <p:tgtEl>
                                          <p:spTgt spid="91141"/>
                                        </p:tgtEl>
                                        <p:attrNameLst>
                                          <p:attrName>ppt_x</p:attrName>
                                        </p:attrNameLst>
                                      </p:cBhvr>
                                      <p:tavLst>
                                        <p:tav tm="0">
                                          <p:val>
                                            <p:strVal val="#ppt_x"/>
                                          </p:val>
                                        </p:tav>
                                        <p:tav tm="100000">
                                          <p:val>
                                            <p:strVal val="#ppt_x"/>
                                          </p:val>
                                        </p:tav>
                                      </p:tavLst>
                                    </p:anim>
                                    <p:anim calcmode="lin" valueType="num">
                                      <p:cBhvr additive="base">
                                        <p:cTn id="15" dur="500" fill="hold"/>
                                        <p:tgtEl>
                                          <p:spTgt spid="91141"/>
                                        </p:tgtEl>
                                        <p:attrNameLst>
                                          <p:attrName>ppt_y</p:attrName>
                                        </p:attrNameLst>
                                      </p:cBhvr>
                                      <p:tavLst>
                                        <p:tav tm="0">
                                          <p:val>
                                            <p:strVal val="0-#ppt_h/2"/>
                                          </p:val>
                                        </p:tav>
                                        <p:tav tm="100000">
                                          <p:val>
                                            <p:strVal val="#ppt_y"/>
                                          </p:val>
                                        </p:tav>
                                      </p:tavLst>
                                    </p:anim>
                                  </p:childTnLst>
                                </p:cTn>
                              </p:par>
                            </p:childTnLst>
                          </p:cTn>
                        </p:par>
                        <p:par>
                          <p:cTn id="16" fill="hold" nodeType="afterGroup">
                            <p:stCondLst>
                              <p:cond delay="500"/>
                            </p:stCondLst>
                            <p:childTnLst>
                              <p:par>
                                <p:cTn id="17" presetID="2" presetClass="entr" presetSubtype="2" fill="hold" grpId="0" nodeType="afterEffect">
                                  <p:stCondLst>
                                    <p:cond delay="0"/>
                                  </p:stCondLst>
                                  <p:childTnLst>
                                    <p:set>
                                      <p:cBhvr>
                                        <p:cTn id="18" dur="1" fill="hold">
                                          <p:stCondLst>
                                            <p:cond delay="0"/>
                                          </p:stCondLst>
                                        </p:cTn>
                                        <p:tgtEl>
                                          <p:spTgt spid="91144"/>
                                        </p:tgtEl>
                                        <p:attrNameLst>
                                          <p:attrName>style.visibility</p:attrName>
                                        </p:attrNameLst>
                                      </p:cBhvr>
                                      <p:to>
                                        <p:strVal val="visible"/>
                                      </p:to>
                                    </p:set>
                                    <p:anim calcmode="lin" valueType="num">
                                      <p:cBhvr additive="base">
                                        <p:cTn id="19" dur="1000" fill="hold"/>
                                        <p:tgtEl>
                                          <p:spTgt spid="91144"/>
                                        </p:tgtEl>
                                        <p:attrNameLst>
                                          <p:attrName>ppt_x</p:attrName>
                                        </p:attrNameLst>
                                      </p:cBhvr>
                                      <p:tavLst>
                                        <p:tav tm="0">
                                          <p:val>
                                            <p:strVal val="1+#ppt_w/2"/>
                                          </p:val>
                                        </p:tav>
                                        <p:tav tm="100000">
                                          <p:val>
                                            <p:strVal val="#ppt_x"/>
                                          </p:val>
                                        </p:tav>
                                      </p:tavLst>
                                    </p:anim>
                                    <p:anim calcmode="lin" valueType="num">
                                      <p:cBhvr additive="base">
                                        <p:cTn id="20" dur="1000" fill="hold"/>
                                        <p:tgtEl>
                                          <p:spTgt spid="9114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8" presetClass="entr" presetSubtype="16" fill="hold" grpId="0" nodeType="clickEffect">
                                  <p:stCondLst>
                                    <p:cond delay="0"/>
                                  </p:stCondLst>
                                  <p:childTnLst>
                                    <p:set>
                                      <p:cBhvr>
                                        <p:cTn id="24" dur="1" fill="hold">
                                          <p:stCondLst>
                                            <p:cond delay="0"/>
                                          </p:stCondLst>
                                        </p:cTn>
                                        <p:tgtEl>
                                          <p:spTgt spid="91142"/>
                                        </p:tgtEl>
                                        <p:attrNameLst>
                                          <p:attrName>style.visibility</p:attrName>
                                        </p:attrNameLst>
                                      </p:cBhvr>
                                      <p:to>
                                        <p:strVal val="visible"/>
                                      </p:to>
                                    </p:set>
                                    <p:animEffect transition="in" filter="diamond(in)">
                                      <p:cBhvr>
                                        <p:cTn id="25" dur="2000"/>
                                        <p:tgtEl>
                                          <p:spTgt spid="9114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8" presetClass="entr" presetSubtype="16" fill="hold" grpId="0" nodeType="clickEffect">
                                  <p:stCondLst>
                                    <p:cond delay="0"/>
                                  </p:stCondLst>
                                  <p:childTnLst>
                                    <p:set>
                                      <p:cBhvr>
                                        <p:cTn id="29" dur="1" fill="hold">
                                          <p:stCondLst>
                                            <p:cond delay="0"/>
                                          </p:stCondLst>
                                        </p:cTn>
                                        <p:tgtEl>
                                          <p:spTgt spid="91145"/>
                                        </p:tgtEl>
                                        <p:attrNameLst>
                                          <p:attrName>style.visibility</p:attrName>
                                        </p:attrNameLst>
                                      </p:cBhvr>
                                      <p:to>
                                        <p:strVal val="visible"/>
                                      </p:to>
                                    </p:set>
                                    <p:animEffect transition="in" filter="diamond(in)">
                                      <p:cBhvr>
                                        <p:cTn id="30" dur="2000"/>
                                        <p:tgtEl>
                                          <p:spTgt spid="9114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91143"/>
                                        </p:tgtEl>
                                        <p:attrNameLst>
                                          <p:attrName>style.visibility</p:attrName>
                                        </p:attrNameLst>
                                      </p:cBhvr>
                                      <p:to>
                                        <p:strVal val="visible"/>
                                      </p:to>
                                    </p:set>
                                    <p:animEffect transition="in" filter="checkerboard(across)">
                                      <p:cBhvr>
                                        <p:cTn id="35" dur="500"/>
                                        <p:tgtEl>
                                          <p:spTgt spid="91143"/>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8" presetClass="entr" presetSubtype="16" fill="hold" grpId="0" nodeType="clickEffect">
                                  <p:stCondLst>
                                    <p:cond delay="0"/>
                                  </p:stCondLst>
                                  <p:childTnLst>
                                    <p:set>
                                      <p:cBhvr>
                                        <p:cTn id="39" dur="1" fill="hold">
                                          <p:stCondLst>
                                            <p:cond delay="0"/>
                                          </p:stCondLst>
                                        </p:cTn>
                                        <p:tgtEl>
                                          <p:spTgt spid="91146"/>
                                        </p:tgtEl>
                                        <p:attrNameLst>
                                          <p:attrName>style.visibility</p:attrName>
                                        </p:attrNameLst>
                                      </p:cBhvr>
                                      <p:to>
                                        <p:strVal val="visible"/>
                                      </p:to>
                                    </p:set>
                                    <p:animEffect transition="in" filter="diamond(in)">
                                      <p:cBhvr>
                                        <p:cTn id="40" dur="2000"/>
                                        <p:tgtEl>
                                          <p:spTgt spid="91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0" grpId="0"/>
      <p:bldP spid="91141" grpId="0" animBg="1"/>
      <p:bldP spid="91142" grpId="0"/>
      <p:bldP spid="91143" grpId="0"/>
      <p:bldP spid="91144" grpId="0" animBg="1"/>
      <p:bldP spid="91145" grpId="0"/>
      <p:bldP spid="911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9-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381000"/>
            <a:ext cx="49530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20763607_images1481127_Mybomb[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81000"/>
            <a:ext cx="48768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303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17" presetClass="entr" presetSubtype="1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B-52_flying_over_clou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1750"/>
            <a:ext cx="9144000"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 Box 5"/>
          <p:cNvSpPr txBox="1">
            <a:spLocks noChangeArrowheads="1"/>
          </p:cNvSpPr>
          <p:nvPr/>
        </p:nvSpPr>
        <p:spPr bwMode="auto">
          <a:xfrm>
            <a:off x="5181601" y="6291263"/>
            <a:ext cx="2352675" cy="558800"/>
          </a:xfrm>
          <a:prstGeom prst="rect">
            <a:avLst/>
          </a:prstGeom>
          <a:solidFill>
            <a:schemeClr val="bg1"/>
          </a:solidFill>
          <a:ln w="9525">
            <a:solidFill>
              <a:schemeClr val="bg1"/>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3000" b="1" dirty="0">
                <a:solidFill>
                  <a:srgbClr val="0000FF"/>
                </a:solidFill>
              </a:rPr>
              <a:t>Máy bay B52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Aspec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228600"/>
            <a:ext cx="4343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2" name="Text Box 8"/>
          <p:cNvSpPr txBox="1">
            <a:spLocks noChangeArrowheads="1"/>
          </p:cNvSpPr>
          <p:nvPr/>
        </p:nvSpPr>
        <p:spPr bwMode="auto">
          <a:xfrm>
            <a:off x="762000" y="3962400"/>
            <a:ext cx="11125200"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1" hangingPunct="1">
              <a:spcBef>
                <a:spcPct val="50000"/>
              </a:spcBef>
              <a:defRPr/>
            </a:pPr>
            <a:r>
              <a:rPr lang="en-US" sz="3200" b="1" dirty="0">
                <a:latin typeface=".VnTime" panose="020B7200000000000000" pitchFamily="34" charset="0"/>
              </a:rPr>
              <a:t>B52: </a:t>
            </a:r>
            <a:r>
              <a:rPr lang="en-US" sz="3200" dirty="0">
                <a:latin typeface="+mn-lt"/>
              </a:rPr>
              <a:t>+ Bay cao trên 16km, pháo cao xạ của ta không bắn được</a:t>
            </a:r>
          </a:p>
          <a:p>
            <a:pPr algn="just" eaLnBrk="1" hangingPunct="1">
              <a:spcBef>
                <a:spcPct val="50000"/>
              </a:spcBef>
              <a:defRPr/>
            </a:pPr>
            <a:r>
              <a:rPr lang="en-US" sz="3200" dirty="0">
                <a:latin typeface="+mn-lt"/>
              </a:rPr>
              <a:t>         + Mang khoảng 100- 200 quả( gấp 40 lần máy bay thường)</a:t>
            </a:r>
          </a:p>
          <a:p>
            <a:pPr algn="just" eaLnBrk="1" hangingPunct="1">
              <a:spcBef>
                <a:spcPct val="50000"/>
              </a:spcBef>
              <a:defRPr/>
            </a:pPr>
            <a:r>
              <a:rPr lang="en-US" sz="3200" dirty="0">
                <a:latin typeface="+mn-lt"/>
              </a:rPr>
              <a:t>         + Ném bom chính xác, gây nhiều tổn thất cho ta</a:t>
            </a:r>
          </a:p>
        </p:txBody>
      </p:sp>
      <p:pic>
        <p:nvPicPr>
          <p:cNvPr id="21513" name="b52bomb.avi">
            <a:hlinkClick r:id="" action="ppaction://media"/>
          </p:cNvPr>
          <p:cNvPicPr>
            <a:picLocks noRot="1"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6629400" y="242887"/>
            <a:ext cx="4572000" cy="318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1512"/>
                                        </p:tgtEl>
                                        <p:attrNameLst>
                                          <p:attrName>style.visibility</p:attrName>
                                        </p:attrNameLst>
                                      </p:cBhvr>
                                      <p:to>
                                        <p:strVal val="visible"/>
                                      </p:to>
                                    </p:set>
                                    <p:anim calcmode="lin" valueType="num">
                                      <p:cBhvr>
                                        <p:cTn id="7" dur="1000" fill="hold"/>
                                        <p:tgtEl>
                                          <p:spTgt spid="21512"/>
                                        </p:tgtEl>
                                        <p:attrNameLst>
                                          <p:attrName>ppt_w</p:attrName>
                                        </p:attrNameLst>
                                      </p:cBhvr>
                                      <p:tavLst>
                                        <p:tav tm="0">
                                          <p:val>
                                            <p:strVal val="#ppt_w*0.70"/>
                                          </p:val>
                                        </p:tav>
                                        <p:tav tm="100000">
                                          <p:val>
                                            <p:strVal val="#ppt_w"/>
                                          </p:val>
                                        </p:tav>
                                      </p:tavLst>
                                    </p:anim>
                                    <p:anim calcmode="lin" valueType="num">
                                      <p:cBhvr>
                                        <p:cTn id="8" dur="1000" fill="hold"/>
                                        <p:tgtEl>
                                          <p:spTgt spid="21512"/>
                                        </p:tgtEl>
                                        <p:attrNameLst>
                                          <p:attrName>ppt_h</p:attrName>
                                        </p:attrNameLst>
                                      </p:cBhvr>
                                      <p:tavLst>
                                        <p:tav tm="0">
                                          <p:val>
                                            <p:strVal val="#ppt_h"/>
                                          </p:val>
                                        </p:tav>
                                        <p:tav tm="100000">
                                          <p:val>
                                            <p:strVal val="#ppt_h"/>
                                          </p:val>
                                        </p:tav>
                                      </p:tavLst>
                                    </p:anim>
                                    <p:animEffect transition="in" filter="fade">
                                      <p:cBhvr>
                                        <p:cTn id="9" dur="1000"/>
                                        <p:tgtEl>
                                          <p:spTgt spid="215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1513"/>
                    </p:tgtEl>
                  </p:cond>
                </p:stCondLst>
                <p:endSync evt="end" delay="0">
                  <p:rtn val="all"/>
                </p:endSync>
                <p:childTnLst>
                  <p:par>
                    <p:cTn id="11" fill="hold" nodeType="clickPar">
                      <p:stCondLst>
                        <p:cond delay="0"/>
                      </p:stCondLst>
                      <p:childTnLst>
                        <p:par>
                          <p:cTn id="12" fill="hold" nodeType="withGroup">
                            <p:stCondLst>
                              <p:cond delay="0"/>
                            </p:stCondLst>
                            <p:childTnLst>
                              <p:par>
                                <p:cTn id="13" presetID="2" presetClass="mediacall" presetSubtype="0" fill="hold" nodeType="clickEffect">
                                  <p:stCondLst>
                                    <p:cond delay="0"/>
                                  </p:stCondLst>
                                  <p:childTnLst>
                                    <p:cmd type="call" cmd="togglePause">
                                      <p:cBhvr>
                                        <p:cTn id="14" dur="1" fill="hold"/>
                                        <p:tgtEl>
                                          <p:spTgt spid="21513"/>
                                        </p:tgtEl>
                                      </p:cBhvr>
                                    </p:cmd>
                                  </p:childTnLst>
                                </p:cTn>
                              </p:par>
                            </p:childTnLst>
                          </p:cTn>
                        </p:par>
                      </p:childTnLst>
                    </p:cTn>
                  </p:par>
                </p:childTnLst>
              </p:cTn>
              <p:nextCondLst>
                <p:cond evt="onClick" delay="0">
                  <p:tgtEl>
                    <p:spTgt spid="21513"/>
                  </p:tgtEl>
                </p:cond>
              </p:nextCondLst>
            </p:seq>
            <p:video>
              <p:cMediaNode>
                <p:cTn id="15" fill="hold" display="0">
                  <p:stCondLst>
                    <p:cond delay="indefinite"/>
                  </p:stCondLst>
                  <p:endCondLst>
                    <p:cond evt="onNext" delay="0">
                      <p:tgtEl>
                        <p:sldTgt/>
                      </p:tgtEl>
                    </p:cond>
                    <p:cond evt="onPrev" delay="0">
                      <p:tgtEl>
                        <p:sldTgt/>
                      </p:tgtEl>
                    </p:cond>
                  </p:endCondLst>
                </p:cTn>
                <p:tgtEl>
                  <p:spTgt spid="21513"/>
                </p:tgtEl>
              </p:cMediaNode>
            </p:video>
          </p:childTnLst>
        </p:cTn>
      </p:par>
    </p:tnLst>
    <p:bldLst>
      <p:bldP spid="215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1" name="Text Box 5"/>
          <p:cNvSpPr txBox="1">
            <a:spLocks noChangeArrowheads="1"/>
          </p:cNvSpPr>
          <p:nvPr/>
        </p:nvSpPr>
        <p:spPr bwMode="auto">
          <a:xfrm>
            <a:off x="1981200" y="0"/>
            <a:ext cx="8305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US" altLang="en-US" sz="3600" b="1" dirty="0">
                <a:latin typeface="+mn-lt"/>
              </a:rPr>
              <a:t>Máy bay B52 </a:t>
            </a:r>
            <a:r>
              <a:rPr lang="en-US" altLang="en-US" sz="3600" b="1" dirty="0"/>
              <a:t>và một số máy bay khác</a:t>
            </a:r>
            <a:endParaRPr lang="en-US" altLang="en-US" sz="3600" b="1" dirty="0">
              <a:latin typeface=".VnTime" panose="020B7200000000000000" pitchFamily="34" charset="0"/>
            </a:endParaRPr>
          </a:p>
        </p:txBody>
      </p:sp>
      <p:pic>
        <p:nvPicPr>
          <p:cNvPr id="101385" name="Picture 9" descr="20763607_images1481127_Mybomb[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8600" y="972344"/>
            <a:ext cx="4343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6" name="Picture 10" descr="b52_a[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6300" y="972344"/>
            <a:ext cx="4724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7" name="Picture 11" descr="b52a[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8600" y="3949700"/>
            <a:ext cx="4419600" cy="274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8" name="Picture 12" descr="B-5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1700" y="3962400"/>
            <a:ext cx="4724400"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1381"/>
                                        </p:tgtEl>
                                        <p:attrNameLst>
                                          <p:attrName>style.visibility</p:attrName>
                                        </p:attrNameLst>
                                      </p:cBhvr>
                                      <p:to>
                                        <p:strVal val="visible"/>
                                      </p:to>
                                    </p:set>
                                    <p:animEffect transition="in" filter="randombar(horizontal)">
                                      <p:cBhvr>
                                        <p:cTn id="7" dur="1000"/>
                                        <p:tgtEl>
                                          <p:spTgt spid="101381"/>
                                        </p:tgtEl>
                                      </p:cBhvr>
                                    </p:animEffect>
                                  </p:childTnLst>
                                </p:cTn>
                              </p:par>
                            </p:childTnLst>
                          </p:cTn>
                        </p:par>
                        <p:par>
                          <p:cTn id="8" fill="hold" nodeType="afterGroup">
                            <p:stCondLst>
                              <p:cond delay="1000"/>
                            </p:stCondLst>
                            <p:childTnLst>
                              <p:par>
                                <p:cTn id="9" presetID="17" presetClass="entr" presetSubtype="10" fill="hold" nodeType="afterEffect">
                                  <p:stCondLst>
                                    <p:cond delay="0"/>
                                  </p:stCondLst>
                                  <p:childTnLst>
                                    <p:set>
                                      <p:cBhvr>
                                        <p:cTn id="10" dur="1" fill="hold">
                                          <p:stCondLst>
                                            <p:cond delay="0"/>
                                          </p:stCondLst>
                                        </p:cTn>
                                        <p:tgtEl>
                                          <p:spTgt spid="101385"/>
                                        </p:tgtEl>
                                        <p:attrNameLst>
                                          <p:attrName>style.visibility</p:attrName>
                                        </p:attrNameLst>
                                      </p:cBhvr>
                                      <p:to>
                                        <p:strVal val="visible"/>
                                      </p:to>
                                    </p:set>
                                    <p:anim calcmode="lin" valueType="num">
                                      <p:cBhvr>
                                        <p:cTn id="11" dur="500" fill="hold"/>
                                        <p:tgtEl>
                                          <p:spTgt spid="101385"/>
                                        </p:tgtEl>
                                        <p:attrNameLst>
                                          <p:attrName>ppt_w</p:attrName>
                                        </p:attrNameLst>
                                      </p:cBhvr>
                                      <p:tavLst>
                                        <p:tav tm="0">
                                          <p:val>
                                            <p:fltVal val="0"/>
                                          </p:val>
                                        </p:tav>
                                        <p:tav tm="100000">
                                          <p:val>
                                            <p:strVal val="#ppt_w"/>
                                          </p:val>
                                        </p:tav>
                                      </p:tavLst>
                                    </p:anim>
                                    <p:anim calcmode="lin" valueType="num">
                                      <p:cBhvr>
                                        <p:cTn id="12" dur="500" fill="hold"/>
                                        <p:tgtEl>
                                          <p:spTgt spid="101385"/>
                                        </p:tgtEl>
                                        <p:attrNameLst>
                                          <p:attrName>ppt_h</p:attrName>
                                        </p:attrNameLst>
                                      </p:cBhvr>
                                      <p:tavLst>
                                        <p:tav tm="0">
                                          <p:val>
                                            <p:strVal val="#ppt_h"/>
                                          </p:val>
                                        </p:tav>
                                        <p:tav tm="100000">
                                          <p:val>
                                            <p:strVal val="#ppt_h"/>
                                          </p:val>
                                        </p:tav>
                                      </p:tavLst>
                                    </p:anim>
                                  </p:childTnLst>
                                </p:cTn>
                              </p:par>
                            </p:childTnLst>
                          </p:cTn>
                        </p:par>
                        <p:par>
                          <p:cTn id="13" fill="hold" nodeType="afterGroup">
                            <p:stCondLst>
                              <p:cond delay="1500"/>
                            </p:stCondLst>
                            <p:childTnLst>
                              <p:par>
                                <p:cTn id="14" presetID="17" presetClass="entr" presetSubtype="10" fill="hold" nodeType="afterEffect">
                                  <p:stCondLst>
                                    <p:cond delay="0"/>
                                  </p:stCondLst>
                                  <p:childTnLst>
                                    <p:set>
                                      <p:cBhvr>
                                        <p:cTn id="15" dur="1" fill="hold">
                                          <p:stCondLst>
                                            <p:cond delay="0"/>
                                          </p:stCondLst>
                                        </p:cTn>
                                        <p:tgtEl>
                                          <p:spTgt spid="101386"/>
                                        </p:tgtEl>
                                        <p:attrNameLst>
                                          <p:attrName>style.visibility</p:attrName>
                                        </p:attrNameLst>
                                      </p:cBhvr>
                                      <p:to>
                                        <p:strVal val="visible"/>
                                      </p:to>
                                    </p:set>
                                    <p:anim calcmode="lin" valueType="num">
                                      <p:cBhvr>
                                        <p:cTn id="16" dur="500" fill="hold"/>
                                        <p:tgtEl>
                                          <p:spTgt spid="101386"/>
                                        </p:tgtEl>
                                        <p:attrNameLst>
                                          <p:attrName>ppt_w</p:attrName>
                                        </p:attrNameLst>
                                      </p:cBhvr>
                                      <p:tavLst>
                                        <p:tav tm="0">
                                          <p:val>
                                            <p:fltVal val="0"/>
                                          </p:val>
                                        </p:tav>
                                        <p:tav tm="100000">
                                          <p:val>
                                            <p:strVal val="#ppt_w"/>
                                          </p:val>
                                        </p:tav>
                                      </p:tavLst>
                                    </p:anim>
                                    <p:anim calcmode="lin" valueType="num">
                                      <p:cBhvr>
                                        <p:cTn id="17" dur="500" fill="hold"/>
                                        <p:tgtEl>
                                          <p:spTgt spid="101386"/>
                                        </p:tgtEl>
                                        <p:attrNameLst>
                                          <p:attrName>ppt_h</p:attrName>
                                        </p:attrNameLst>
                                      </p:cBhvr>
                                      <p:tavLst>
                                        <p:tav tm="0">
                                          <p:val>
                                            <p:strVal val="#ppt_h"/>
                                          </p:val>
                                        </p:tav>
                                        <p:tav tm="100000">
                                          <p:val>
                                            <p:strVal val="#ppt_h"/>
                                          </p:val>
                                        </p:tav>
                                      </p:tavLst>
                                    </p:anim>
                                  </p:childTnLst>
                                </p:cTn>
                              </p:par>
                            </p:childTnLst>
                          </p:cTn>
                        </p:par>
                        <p:par>
                          <p:cTn id="18" fill="hold" nodeType="afterGroup">
                            <p:stCondLst>
                              <p:cond delay="2000"/>
                            </p:stCondLst>
                            <p:childTnLst>
                              <p:par>
                                <p:cTn id="19" presetID="17" presetClass="entr" presetSubtype="10" fill="hold" nodeType="afterEffect">
                                  <p:stCondLst>
                                    <p:cond delay="0"/>
                                  </p:stCondLst>
                                  <p:childTnLst>
                                    <p:set>
                                      <p:cBhvr>
                                        <p:cTn id="20" dur="1" fill="hold">
                                          <p:stCondLst>
                                            <p:cond delay="0"/>
                                          </p:stCondLst>
                                        </p:cTn>
                                        <p:tgtEl>
                                          <p:spTgt spid="101387"/>
                                        </p:tgtEl>
                                        <p:attrNameLst>
                                          <p:attrName>style.visibility</p:attrName>
                                        </p:attrNameLst>
                                      </p:cBhvr>
                                      <p:to>
                                        <p:strVal val="visible"/>
                                      </p:to>
                                    </p:set>
                                    <p:anim calcmode="lin" valueType="num">
                                      <p:cBhvr>
                                        <p:cTn id="21" dur="500" fill="hold"/>
                                        <p:tgtEl>
                                          <p:spTgt spid="101387"/>
                                        </p:tgtEl>
                                        <p:attrNameLst>
                                          <p:attrName>ppt_w</p:attrName>
                                        </p:attrNameLst>
                                      </p:cBhvr>
                                      <p:tavLst>
                                        <p:tav tm="0">
                                          <p:val>
                                            <p:fltVal val="0"/>
                                          </p:val>
                                        </p:tav>
                                        <p:tav tm="100000">
                                          <p:val>
                                            <p:strVal val="#ppt_w"/>
                                          </p:val>
                                        </p:tav>
                                      </p:tavLst>
                                    </p:anim>
                                    <p:anim calcmode="lin" valueType="num">
                                      <p:cBhvr>
                                        <p:cTn id="22" dur="500" fill="hold"/>
                                        <p:tgtEl>
                                          <p:spTgt spid="101387"/>
                                        </p:tgtEl>
                                        <p:attrNameLst>
                                          <p:attrName>ppt_h</p:attrName>
                                        </p:attrNameLst>
                                      </p:cBhvr>
                                      <p:tavLst>
                                        <p:tav tm="0">
                                          <p:val>
                                            <p:strVal val="#ppt_h"/>
                                          </p:val>
                                        </p:tav>
                                        <p:tav tm="100000">
                                          <p:val>
                                            <p:strVal val="#ppt_h"/>
                                          </p:val>
                                        </p:tav>
                                      </p:tavLst>
                                    </p:anim>
                                  </p:childTnLst>
                                </p:cTn>
                              </p:par>
                            </p:childTnLst>
                          </p:cTn>
                        </p:par>
                        <p:par>
                          <p:cTn id="23" fill="hold" nodeType="afterGroup">
                            <p:stCondLst>
                              <p:cond delay="2500"/>
                            </p:stCondLst>
                            <p:childTnLst>
                              <p:par>
                                <p:cTn id="24" presetID="17" presetClass="entr" presetSubtype="10" fill="hold" nodeType="afterEffect">
                                  <p:stCondLst>
                                    <p:cond delay="0"/>
                                  </p:stCondLst>
                                  <p:childTnLst>
                                    <p:set>
                                      <p:cBhvr>
                                        <p:cTn id="25" dur="1" fill="hold">
                                          <p:stCondLst>
                                            <p:cond delay="0"/>
                                          </p:stCondLst>
                                        </p:cTn>
                                        <p:tgtEl>
                                          <p:spTgt spid="101388"/>
                                        </p:tgtEl>
                                        <p:attrNameLst>
                                          <p:attrName>style.visibility</p:attrName>
                                        </p:attrNameLst>
                                      </p:cBhvr>
                                      <p:to>
                                        <p:strVal val="visible"/>
                                      </p:to>
                                    </p:set>
                                    <p:anim calcmode="lin" valueType="num">
                                      <p:cBhvr>
                                        <p:cTn id="26" dur="500" fill="hold"/>
                                        <p:tgtEl>
                                          <p:spTgt spid="101388"/>
                                        </p:tgtEl>
                                        <p:attrNameLst>
                                          <p:attrName>ppt_w</p:attrName>
                                        </p:attrNameLst>
                                      </p:cBhvr>
                                      <p:tavLst>
                                        <p:tav tm="0">
                                          <p:val>
                                            <p:fltVal val="0"/>
                                          </p:val>
                                        </p:tav>
                                        <p:tav tm="100000">
                                          <p:val>
                                            <p:strVal val="#ppt_w"/>
                                          </p:val>
                                        </p:tav>
                                      </p:tavLst>
                                    </p:anim>
                                    <p:anim calcmode="lin" valueType="num">
                                      <p:cBhvr>
                                        <p:cTn id="27" dur="500" fill="hold"/>
                                        <p:tgtEl>
                                          <p:spTgt spid="10138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 7"/>
          <p:cNvGrpSpPr>
            <a:grpSpLocks/>
          </p:cNvGrpSpPr>
          <p:nvPr/>
        </p:nvGrpSpPr>
        <p:grpSpPr bwMode="auto">
          <a:xfrm>
            <a:off x="6172200" y="304800"/>
            <a:ext cx="4191000" cy="5949950"/>
            <a:chOff x="3264" y="96"/>
            <a:chExt cx="2397" cy="4681"/>
          </a:xfrm>
        </p:grpSpPr>
        <p:pic>
          <p:nvPicPr>
            <p:cNvPr id="11270" name="Picture 8" descr="Tốp máy bay F105 Của Không quân Mỹ đang oanh tạc Bắc Việt Nam 1966">
              <a:hlinkClick r:id="rId2" tooltip="Tốp máy bay F105 Của Không quân Mỹ đang oanh tạc Bắc Việt Nam 1966"/>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4" y="96"/>
              <a:ext cx="2397" cy="4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1" name="Text Box 9"/>
            <p:cNvSpPr txBox="1">
              <a:spLocks noChangeArrowheads="1"/>
            </p:cNvSpPr>
            <p:nvPr/>
          </p:nvSpPr>
          <p:spPr bwMode="auto">
            <a:xfrm>
              <a:off x="3640" y="4365"/>
              <a:ext cx="1632" cy="412"/>
            </a:xfrm>
            <a:prstGeom prst="rect">
              <a:avLst/>
            </a:prstGeom>
            <a:solidFill>
              <a:srgbClr val="FFFFCC"/>
            </a:solidFill>
            <a:ln w="9525">
              <a:solidFill>
                <a:srgbClr val="CC3300"/>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lang="en-US" altLang="en-US" sz="2800" b="1" dirty="0">
                  <a:solidFill>
                    <a:srgbClr val="0000CC"/>
                  </a:solidFill>
                  <a:cs typeface="Times New Roman" panose="02020603050405020304" pitchFamily="18" charset="0"/>
                </a:rPr>
                <a:t>Máy bay F. 105</a:t>
              </a:r>
            </a:p>
          </p:txBody>
        </p:sp>
      </p:grpSp>
      <p:grpSp>
        <p:nvGrpSpPr>
          <p:cNvPr id="11267" name="Group 10"/>
          <p:cNvGrpSpPr>
            <a:grpSpLocks/>
          </p:cNvGrpSpPr>
          <p:nvPr/>
        </p:nvGrpSpPr>
        <p:grpSpPr bwMode="auto">
          <a:xfrm>
            <a:off x="1676401" y="304800"/>
            <a:ext cx="4391025" cy="5957888"/>
            <a:chOff x="432" y="96"/>
            <a:chExt cx="2766" cy="4660"/>
          </a:xfrm>
        </p:grpSpPr>
        <p:pic>
          <p:nvPicPr>
            <p:cNvPr id="11268" name="Picture 11" descr="f-111_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 y="96"/>
              <a:ext cx="2766" cy="4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Rectangle 12"/>
            <p:cNvSpPr>
              <a:spLocks noChangeArrowheads="1"/>
            </p:cNvSpPr>
            <p:nvPr/>
          </p:nvSpPr>
          <p:spPr bwMode="auto">
            <a:xfrm>
              <a:off x="720" y="4347"/>
              <a:ext cx="1872" cy="409"/>
            </a:xfrm>
            <a:prstGeom prst="rect">
              <a:avLst/>
            </a:prstGeom>
            <a:solidFill>
              <a:srgbClr val="FFFFCC"/>
            </a:solidFill>
            <a:ln w="9525">
              <a:solidFill>
                <a:srgbClr val="CC3300"/>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800" b="1" dirty="0">
                  <a:solidFill>
                    <a:srgbClr val="0000CC"/>
                  </a:solidFill>
                  <a:cs typeface="Times New Roman" panose="02020603050405020304" pitchFamily="18" charset="0"/>
                </a:rPr>
                <a:t>Máy bay F.111</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1" name="Rectangle 5"/>
          <p:cNvSpPr>
            <a:spLocks noChangeArrowheads="1"/>
          </p:cNvSpPr>
          <p:nvPr/>
        </p:nvSpPr>
        <p:spPr bwMode="auto">
          <a:xfrm>
            <a:off x="762000" y="1752600"/>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indent="0" algn="just" eaLnBrk="1" hangingPunct="1">
              <a:spcBef>
                <a:spcPts val="0"/>
              </a:spcBef>
              <a:spcAft>
                <a:spcPts val="1200"/>
              </a:spcAft>
              <a:buNone/>
            </a:pPr>
            <a:r>
              <a:rPr lang="en-US" altLang="en-US" b="1" dirty="0">
                <a:latin typeface="+mn-lt"/>
              </a:rPr>
              <a:t> </a:t>
            </a:r>
            <a:r>
              <a:rPr lang="en-US" altLang="en-US" b="1" i="1" dirty="0">
                <a:latin typeface="+mn-lt"/>
              </a:rPr>
              <a:t>Tại sao Mĩ lại ném bom hòng hủy diệt Hà Nội và một số thành phố lân cận ở miền </a:t>
            </a:r>
            <a:r>
              <a:rPr lang="en-US" altLang="en-US" b="1" i="1" dirty="0" err="1">
                <a:latin typeface="+mn-lt"/>
              </a:rPr>
              <a:t>Bắc</a:t>
            </a:r>
            <a:r>
              <a:rPr lang="en-US" altLang="en-US" b="1" i="1" dirty="0">
                <a:latin typeface="+mn-lt"/>
              </a:rPr>
              <a:t>?</a:t>
            </a:r>
          </a:p>
        </p:txBody>
      </p:sp>
      <p:sp>
        <p:nvSpPr>
          <p:cNvPr id="132102" name="Text Box 6"/>
          <p:cNvSpPr txBox="1">
            <a:spLocks noChangeArrowheads="1"/>
          </p:cNvSpPr>
          <p:nvPr/>
        </p:nvSpPr>
        <p:spPr bwMode="auto">
          <a:xfrm>
            <a:off x="1752600" y="304800"/>
            <a:ext cx="86106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just">
              <a:spcBef>
                <a:spcPts val="0"/>
              </a:spcBef>
              <a:spcAft>
                <a:spcPts val="1200"/>
              </a:spcAft>
              <a:defRPr/>
            </a:pPr>
            <a:r>
              <a:rPr lang="en-US" b="1" dirty="0">
                <a:solidFill>
                  <a:srgbClr val="FF0000"/>
                </a:solidFill>
                <a:latin typeface="+mn-lt"/>
              </a:rPr>
              <a:t>     </a:t>
            </a:r>
            <a:r>
              <a:rPr lang="en-US" sz="3200" b="1" dirty="0">
                <a:latin typeface="+mn-lt"/>
              </a:rPr>
              <a:t>1. Âm mưu của đế quốc Mĩ trong việc dùng máy bay B52 đánh phá Hà Nội:</a:t>
            </a:r>
          </a:p>
        </p:txBody>
      </p:sp>
      <p:sp>
        <p:nvSpPr>
          <p:cNvPr id="4" name="Rectangle 5"/>
          <p:cNvSpPr>
            <a:spLocks noChangeArrowheads="1"/>
          </p:cNvSpPr>
          <p:nvPr/>
        </p:nvSpPr>
        <p:spPr bwMode="auto">
          <a:xfrm>
            <a:off x="571500" y="2901287"/>
            <a:ext cx="109728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indent="0" algn="just" eaLnBrk="1" hangingPunct="1">
              <a:spcBef>
                <a:spcPts val="0"/>
              </a:spcBef>
              <a:spcAft>
                <a:spcPts val="1200"/>
              </a:spcAft>
              <a:buNone/>
            </a:pPr>
            <a:r>
              <a:rPr lang="en-US" altLang="en-US" dirty="0">
                <a:latin typeface="+mn-lt"/>
              </a:rPr>
              <a:t>+</a:t>
            </a:r>
            <a:r>
              <a:rPr lang="vi-VN" altLang="en-US" dirty="0">
                <a:latin typeface="+mn-lt"/>
              </a:rPr>
              <a:t> Mĩ ném bom vào Hà Nội tức là ném bom vào trung tâm đầu não của ta, hòng buộc chính phủ ta phải kí Hiệp định Pa-ri có lợi cho chúng.</a:t>
            </a:r>
            <a:endParaRPr lang="en-US" altLang="en-US" dirty="0">
              <a:latin typeface="+mn-lt"/>
            </a:endParaRPr>
          </a:p>
          <a:p>
            <a:pPr marL="0" indent="0" algn="just" eaLnBrk="1" hangingPunct="1">
              <a:spcBef>
                <a:spcPts val="0"/>
              </a:spcBef>
              <a:spcAft>
                <a:spcPts val="1200"/>
              </a:spcAft>
              <a:buNone/>
            </a:pPr>
            <a:r>
              <a:rPr lang="en-US" altLang="en-US" dirty="0">
                <a:latin typeface="+mn-lt"/>
              </a:rPr>
              <a:t>+   Mĩ muốn khuất phục nhân dân ta .</a:t>
            </a:r>
          </a:p>
          <a:p>
            <a:pPr marL="0" indent="0" algn="just" eaLnBrk="1" hangingPunct="1">
              <a:spcBef>
                <a:spcPts val="0"/>
              </a:spcBef>
              <a:spcAft>
                <a:spcPts val="1200"/>
              </a:spcAft>
              <a:buNone/>
            </a:pPr>
            <a:r>
              <a:rPr lang="en-US" altLang="en-US" dirty="0">
                <a:latin typeface="+mn-lt"/>
              </a:rPr>
              <a:t>+   Mĩ muốn nắm ưu thế trong việc đàm phán chấm dứt chiến tranh, lập lại hòa bình ở Việt Nam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grpId="0" nodeType="withEffect">
                                  <p:stCondLst>
                                    <p:cond delay="0"/>
                                  </p:stCondLst>
                                  <p:childTnLst>
                                    <p:set>
                                      <p:cBhvr>
                                        <p:cTn id="6" dur="1" fill="hold">
                                          <p:stCondLst>
                                            <p:cond delay="0"/>
                                          </p:stCondLst>
                                        </p:cTn>
                                        <p:tgtEl>
                                          <p:spTgt spid="132102"/>
                                        </p:tgtEl>
                                        <p:attrNameLst>
                                          <p:attrName>style.visibility</p:attrName>
                                        </p:attrNameLst>
                                      </p:cBhvr>
                                      <p:to>
                                        <p:strVal val="visible"/>
                                      </p:to>
                                    </p:set>
                                    <p:animEffect transition="in" filter="diamond(in)">
                                      <p:cBhvr>
                                        <p:cTn id="7" dur="2000"/>
                                        <p:tgtEl>
                                          <p:spTgt spid="1321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32101"/>
                                        </p:tgtEl>
                                        <p:attrNameLst>
                                          <p:attrName>style.visibility</p:attrName>
                                        </p:attrNameLst>
                                      </p:cBhvr>
                                      <p:to>
                                        <p:strVal val="visible"/>
                                      </p:to>
                                    </p:set>
                                    <p:animEffect transition="in" filter="diamond(in)">
                                      <p:cBhvr>
                                        <p:cTn id="12" dur="2000"/>
                                        <p:tgtEl>
                                          <p:spTgt spid="132101"/>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amond(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1" grpId="0"/>
      <p:bldP spid="132102"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2" name="Text Box 12"/>
          <p:cNvSpPr txBox="1">
            <a:spLocks noChangeArrowheads="1"/>
          </p:cNvSpPr>
          <p:nvPr/>
        </p:nvSpPr>
        <p:spPr bwMode="auto">
          <a:xfrm>
            <a:off x="381000" y="1371600"/>
            <a:ext cx="11049000" cy="4493538"/>
          </a:xfrm>
          <a:prstGeom prst="rect">
            <a:avLst/>
          </a:prstGeom>
          <a:noFill/>
          <a:ln w="9525">
            <a:noFill/>
            <a:miter lim="800000"/>
            <a:headEnd/>
            <a:tailEnd/>
          </a:ln>
        </p:spPr>
        <p:txBody>
          <a:bodyPr wrap="square">
            <a:spAutoFit/>
          </a:bodyPr>
          <a:lstStyle/>
          <a:p>
            <a:pPr algn="just" eaLnBrk="1" hangingPunct="1">
              <a:spcAft>
                <a:spcPts val="1200"/>
              </a:spcAft>
              <a:defRPr/>
            </a:pPr>
            <a:r>
              <a:rPr lang="en-US" b="1" dirty="0">
                <a:solidFill>
                  <a:srgbClr val="CC3300"/>
                </a:solidFill>
                <a:latin typeface="+mn-lt"/>
              </a:rPr>
              <a:t>      </a:t>
            </a:r>
            <a:r>
              <a:rPr lang="en-US" sz="3200" b="1" dirty="0">
                <a:solidFill>
                  <a:srgbClr val="CC3300"/>
                </a:solidFill>
                <a:latin typeface="+mn-lt"/>
              </a:rPr>
              <a:t>Đọc thông tin SGK từ “ Khoảng 20 giờ… ngừng ném bom bắn phá miền Bắc” để TLCH:</a:t>
            </a:r>
          </a:p>
          <a:p>
            <a:pPr algn="just" eaLnBrk="1" hangingPunct="1">
              <a:spcAft>
                <a:spcPts val="1200"/>
              </a:spcAft>
              <a:buFontTx/>
              <a:buAutoNum type="arabicPeriod"/>
              <a:defRPr/>
            </a:pPr>
            <a:r>
              <a:rPr lang="en-US" sz="3200" dirty="0">
                <a:latin typeface="+mn-lt"/>
              </a:rPr>
              <a:t> Cuộc chiến đấu chống máy bay Mĩ phá hoại của quân và dân Hà Nội bắt đầu và kết thúc vào ngày nào? </a:t>
            </a:r>
          </a:p>
          <a:p>
            <a:pPr algn="just" eaLnBrk="1" hangingPunct="1">
              <a:spcAft>
                <a:spcPts val="1200"/>
              </a:spcAft>
              <a:defRPr/>
            </a:pPr>
            <a:r>
              <a:rPr lang="en-US" sz="3200" dirty="0">
                <a:latin typeface="+mn-lt"/>
              </a:rPr>
              <a:t>2. Mĩ đã đưa lực lượng nào tham gia ném bom phá hoại Hà Nội và ném bom vào những nơi nào ở Hà Nội?</a:t>
            </a:r>
          </a:p>
          <a:p>
            <a:pPr algn="just" eaLnBrk="1" hangingPunct="1">
              <a:spcAft>
                <a:spcPts val="1200"/>
              </a:spcAft>
              <a:defRPr/>
            </a:pPr>
            <a:r>
              <a:rPr lang="en-US" sz="3200" dirty="0">
                <a:latin typeface="+mn-lt"/>
              </a:rPr>
              <a:t>3. Hãy kể lại trận chiến đấu đêm ngày 26/12/1972 trên bầu trời Hà </a:t>
            </a:r>
            <a:r>
              <a:rPr lang="en-US" sz="3200" dirty="0" err="1">
                <a:latin typeface="+mn-lt"/>
              </a:rPr>
              <a:t>Nội</a:t>
            </a:r>
            <a:r>
              <a:rPr lang="en-US" sz="3200" dirty="0">
                <a:latin typeface="+mn-lt"/>
              </a:rPr>
              <a:t>?</a:t>
            </a:r>
          </a:p>
        </p:txBody>
      </p:sp>
      <p:sp>
        <p:nvSpPr>
          <p:cNvPr id="3" name="Text Box 12"/>
          <p:cNvSpPr txBox="1">
            <a:spLocks noChangeArrowheads="1"/>
          </p:cNvSpPr>
          <p:nvPr/>
        </p:nvSpPr>
        <p:spPr bwMode="auto">
          <a:xfrm>
            <a:off x="1676400" y="457200"/>
            <a:ext cx="8915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en-US" b="1" dirty="0"/>
              <a:t>2</a:t>
            </a:r>
            <a:r>
              <a:rPr lang="en-US" altLang="en-US" sz="3600" b="1" dirty="0">
                <a:latin typeface="+mn-lt"/>
              </a:rPr>
              <a:t>. Diễn biến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2652"/>
                                        </p:tgtEl>
                                        <p:attrNameLst>
                                          <p:attrName>style.visibility</p:attrName>
                                        </p:attrNameLst>
                                      </p:cBhvr>
                                      <p:to>
                                        <p:strVal val="visible"/>
                                      </p:to>
                                    </p:set>
                                    <p:animEffect transition="in" filter="checkerboard(across)">
                                      <p:cBhvr>
                                        <p:cTn id="12" dur="500"/>
                                        <p:tgtEl>
                                          <p:spTgt spid="112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22" name="Text Box 14"/>
          <p:cNvSpPr txBox="1">
            <a:spLocks noChangeArrowheads="1"/>
          </p:cNvSpPr>
          <p:nvPr/>
        </p:nvSpPr>
        <p:spPr bwMode="auto">
          <a:xfrm>
            <a:off x="1692275" y="228601"/>
            <a:ext cx="8458200" cy="1382713"/>
          </a:xfrm>
          <a:prstGeom prst="rect">
            <a:avLst/>
          </a:prstGeom>
          <a:noFill/>
          <a:ln w="9525" algn="ctr">
            <a:solidFill>
              <a:srgbClr val="FF9999"/>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800" b="1" dirty="0"/>
              <a:t>     Mĩ dùng máy bay B52 ồ ạt ném bom phá hủy Hà Nội và các thành phố khác, thậm chí chúng ném bom cả vào bệnh viện, trường học, khu phố, bến xe,…</a:t>
            </a:r>
            <a:endParaRPr lang="en-US" altLang="en-US" sz="2800" dirty="0">
              <a:latin typeface="Tahoma" panose="020B0604030504040204" pitchFamily="34" charset="0"/>
            </a:endParaRPr>
          </a:p>
        </p:txBody>
      </p:sp>
      <p:pic>
        <p:nvPicPr>
          <p:cNvPr id="6" name="benh vien bach mai1.avi">
            <a:hlinkClick r:id="" action="ppaction://media"/>
          </p:cNvPr>
          <p:cNvPicPr>
            <a:picLocks noRot="1" noChangeAspect="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1692275" y="1905000"/>
            <a:ext cx="8839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119822"/>
                                        </p:tgtEl>
                                        <p:attrNameLst>
                                          <p:attrName>style.visibility</p:attrName>
                                        </p:attrNameLst>
                                      </p:cBhvr>
                                      <p:to>
                                        <p:strVal val="visible"/>
                                      </p:to>
                                    </p:set>
                                    <p:animEffect transition="in" filter="wheel(4)">
                                      <p:cBhvr>
                                        <p:cTn id="7" dur="2000"/>
                                        <p:tgtEl>
                                          <p:spTgt spid="119822"/>
                                        </p:tgtEl>
                                      </p:cBhvr>
                                    </p:animEffect>
                                  </p:childTnLst>
                                </p:cTn>
                              </p:par>
                            </p:childTnLst>
                          </p:cTn>
                        </p:par>
                        <p:par>
                          <p:cTn id="8" fill="hold" nodeType="afterGroup">
                            <p:stCondLst>
                              <p:cond delay="2000"/>
                            </p:stCondLst>
                            <p:childTnLst>
                              <p:par>
                                <p:cTn id="9" presetID="1" presetClass="mediacall" presetSubtype="0" fill="hold" nodeType="afterEffect">
                                  <p:stCondLst>
                                    <p:cond delay="0"/>
                                  </p:stCondLst>
                                  <p:childTnLst>
                                    <p:cmd type="call" cmd="playFrom(0.0)">
                                      <p:cBhvr>
                                        <p:cTn id="10" dur="2217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1" fill="hold" display="0">
                  <p:stCondLst>
                    <p:cond delay="indefinite"/>
                  </p:stCondLst>
                  <p:endCondLst>
                    <p:cond evt="onNext" delay="0">
                      <p:tgtEl>
                        <p:sldTgt/>
                      </p:tgtEl>
                    </p:cond>
                    <p:cond evt="onPrev" delay="0">
                      <p:tgtEl>
                        <p:sldTgt/>
                      </p:tgtEl>
                    </p:cond>
                  </p:endCondLst>
                </p:cTn>
                <p:tgtEl>
                  <p:spTgt spid="6"/>
                </p:tgtEl>
              </p:cMediaNode>
            </p:video>
            <p:seq concurrent="1" nextAc="seek">
              <p:cTn id="12" restart="whenNotActive" fill="hold" evtFilter="cancelBubble" nodeType="interactiveSeq">
                <p:stCondLst>
                  <p:cond evt="onClick" delay="0">
                    <p:tgtEl>
                      <p:spTgt spid="6"/>
                    </p:tgtEl>
                  </p:cond>
                </p:stCondLst>
                <p:endSync evt="end" delay="0">
                  <p:rtn val="all"/>
                </p:endSync>
                <p:childTnLst>
                  <p:par>
                    <p:cTn id="13" fill="hold" nodeType="clickPar">
                      <p:stCondLst>
                        <p:cond delay="0"/>
                      </p:stCondLst>
                      <p:childTnLst>
                        <p:par>
                          <p:cTn id="14" fill="hold" nodeType="withGroup">
                            <p:stCondLst>
                              <p:cond delay="0"/>
                            </p:stCondLst>
                            <p:childTnLst>
                              <p:par>
                                <p:cTn id="15" presetID="2" presetClass="mediacall" presetSubtype="0" fill="hold" nodeType="afterEffect">
                                  <p:stCondLst>
                                    <p:cond delay="0"/>
                                  </p:stCondLst>
                                  <p:childTnLst>
                                    <p:cmd type="call" cmd="togglePause">
                                      <p:cBhvr>
                                        <p:cTn id="16" dur="1" fill="hold"/>
                                        <p:tgtEl>
                                          <p:spTgt spid="6"/>
                                        </p:tgtEl>
                                      </p:cBhvr>
                                    </p:cmd>
                                  </p:childTnLst>
                                </p:cTn>
                              </p:par>
                            </p:childTnLst>
                          </p:cTn>
                        </p:par>
                      </p:childTnLst>
                    </p:cTn>
                  </p:par>
                </p:childTnLst>
              </p:cTn>
              <p:nextCondLst>
                <p:cond evt="onClick" delay="0">
                  <p:tgtEl>
                    <p:spTgt spid="6"/>
                  </p:tgtEl>
                </p:cond>
              </p:nextCondLst>
            </p:seq>
          </p:childTnLst>
        </p:cTn>
      </p:par>
    </p:tnLst>
    <p:bldLst>
      <p:bldP spid="1198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28600"/>
            <a:ext cx="8809038"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286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23" name="Picture 15" descr="góc phổ Khâm Thiê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990600"/>
            <a:ext cx="100584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24" name="Text Box 16"/>
          <p:cNvSpPr txBox="1">
            <a:spLocks noChangeArrowheads="1"/>
          </p:cNvSpPr>
          <p:nvPr/>
        </p:nvSpPr>
        <p:spPr bwMode="auto">
          <a:xfrm>
            <a:off x="990600" y="228600"/>
            <a:ext cx="10972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b="1" dirty="0">
                <a:latin typeface="+mj-lt"/>
              </a:rPr>
              <a:t>Một góc phố Khâm Thiên bị máy bay B52 bắn phá năm 1972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9823"/>
                                        </p:tgtEl>
                                        <p:attrNameLst>
                                          <p:attrName>style.visibility</p:attrName>
                                        </p:attrNameLst>
                                      </p:cBhvr>
                                      <p:to>
                                        <p:strVal val="visible"/>
                                      </p:to>
                                    </p:set>
                                    <p:anim calcmode="lin" valueType="num">
                                      <p:cBhvr additive="base">
                                        <p:cTn id="7" dur="500" fill="hold"/>
                                        <p:tgtEl>
                                          <p:spTgt spid="119823"/>
                                        </p:tgtEl>
                                        <p:attrNameLst>
                                          <p:attrName>ppt_x</p:attrName>
                                        </p:attrNameLst>
                                      </p:cBhvr>
                                      <p:tavLst>
                                        <p:tav tm="0">
                                          <p:val>
                                            <p:strVal val="#ppt_x"/>
                                          </p:val>
                                        </p:tav>
                                        <p:tav tm="100000">
                                          <p:val>
                                            <p:strVal val="#ppt_x"/>
                                          </p:val>
                                        </p:tav>
                                      </p:tavLst>
                                    </p:anim>
                                    <p:anim calcmode="lin" valueType="num">
                                      <p:cBhvr additive="base">
                                        <p:cTn id="8" dur="500" fill="hold"/>
                                        <p:tgtEl>
                                          <p:spTgt spid="1198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9824"/>
                                        </p:tgtEl>
                                        <p:attrNameLst>
                                          <p:attrName>style.visibility</p:attrName>
                                        </p:attrNameLst>
                                      </p:cBhvr>
                                      <p:to>
                                        <p:strVal val="visible"/>
                                      </p:to>
                                    </p:set>
                                    <p:anim calcmode="lin" valueType="num">
                                      <p:cBhvr additive="base">
                                        <p:cTn id="11" dur="500" fill="hold"/>
                                        <p:tgtEl>
                                          <p:spTgt spid="119824"/>
                                        </p:tgtEl>
                                        <p:attrNameLst>
                                          <p:attrName>ppt_x</p:attrName>
                                        </p:attrNameLst>
                                      </p:cBhvr>
                                      <p:tavLst>
                                        <p:tav tm="0">
                                          <p:val>
                                            <p:strVal val="#ppt_x"/>
                                          </p:val>
                                        </p:tav>
                                        <p:tav tm="100000">
                                          <p:val>
                                            <p:strVal val="#ppt_x"/>
                                          </p:val>
                                        </p:tav>
                                      </p:tavLst>
                                    </p:anim>
                                    <p:anim calcmode="lin" valueType="num">
                                      <p:cBhvr additive="base">
                                        <p:cTn id="12" dur="500" fill="hold"/>
                                        <p:tgtEl>
                                          <p:spTgt spid="1198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rcRect l="7787" t="8604" r="8234" b="8447"/>
          <a:stretch>
            <a:fillRect/>
          </a:stretch>
        </p:blipFill>
        <p:spPr bwMode="auto">
          <a:xfrm>
            <a:off x="914400" y="457200"/>
            <a:ext cx="4953000" cy="52578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48424" y="457200"/>
            <a:ext cx="4981575" cy="52578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 name="TextBox 5"/>
          <p:cNvSpPr txBox="1">
            <a:spLocks noChangeArrowheads="1"/>
          </p:cNvSpPr>
          <p:nvPr/>
        </p:nvSpPr>
        <p:spPr bwMode="auto">
          <a:xfrm>
            <a:off x="3879850" y="6096000"/>
            <a:ext cx="5187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b="1" dirty="0">
                <a:cs typeface="Times New Roman" panose="02020603050405020304" pitchFamily="18" charset="0"/>
              </a:rPr>
              <a:t>Phố Khâm Thiên - Hà Nội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81000"/>
            <a:ext cx="845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6512" y="158750"/>
            <a:ext cx="44989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936750"/>
            <a:ext cx="7467600"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ext Box 2"/>
          <p:cNvSpPr txBox="1">
            <a:spLocks noChangeArrowheads="1"/>
          </p:cNvSpPr>
          <p:nvPr/>
        </p:nvSpPr>
        <p:spPr bwMode="auto">
          <a:xfrm>
            <a:off x="1524000" y="5911851"/>
            <a:ext cx="4419600" cy="955675"/>
          </a:xfrm>
          <a:prstGeom prst="rect">
            <a:avLst/>
          </a:prstGeom>
          <a:solidFill>
            <a:schemeClr val="bg1"/>
          </a:solidFill>
          <a:ln w="9525">
            <a:solidFill>
              <a:schemeClr val="bg1"/>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2400" dirty="0">
                <a:latin typeface="Arial" panose="020B0604020202020204" pitchFamily="34" charset="0"/>
              </a:rPr>
              <a:t> </a:t>
            </a:r>
            <a:r>
              <a:rPr lang="en-US" altLang="en-US" sz="2800" b="1" dirty="0"/>
              <a:t>Trường học (</a:t>
            </a:r>
            <a:r>
              <a:rPr lang="en-US" altLang="en-US" sz="2800" b="1" i="1" dirty="0"/>
              <a:t>ở Hà Nội</a:t>
            </a:r>
            <a:r>
              <a:rPr lang="en-US" altLang="en-US" sz="2800" b="1" dirty="0"/>
              <a:t>) bị bom Mĩ tàn phá năm 1972</a:t>
            </a:r>
            <a:endParaRPr lang="en-US" altLang="en-US" sz="2400" b="1" dirty="0">
              <a:latin typeface="Arial" panose="020B0604020202020204" pitchFamily="34" charset="0"/>
            </a:endParaRPr>
          </a:p>
        </p:txBody>
      </p:sp>
      <p:sp>
        <p:nvSpPr>
          <p:cNvPr id="126979" name="Rectangle 3"/>
          <p:cNvSpPr>
            <a:spLocks noChangeArrowheads="1"/>
          </p:cNvSpPr>
          <p:nvPr/>
        </p:nvSpPr>
        <p:spPr bwMode="auto">
          <a:xfrm>
            <a:off x="1447800" y="103882"/>
            <a:ext cx="86106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en-US" b="1" dirty="0"/>
              <a:t>*    Em có suy nghĩ gì về việc máy bay Mĩ ném bom hủy diệt trường học, bệnh viện?</a:t>
            </a:r>
          </a:p>
        </p:txBody>
      </p:sp>
      <p:pic>
        <p:nvPicPr>
          <p:cNvPr id="126980" name="Picture 4" descr="Những hố bom trên mặt đất"/>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1524000" y="1219200"/>
            <a:ext cx="4572000" cy="4572000"/>
          </a:xfrm>
          <a:prstGeom prst="rect">
            <a:avLst/>
          </a:prstGeom>
          <a:solidFill>
            <a:srgbClr val="9900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26981" name="Picture 5" descr="Bệnh viện Bạch Mai bị ném b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7276" y="1219200"/>
            <a:ext cx="453072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2" name="Text Box 6"/>
          <p:cNvSpPr txBox="1">
            <a:spLocks noChangeArrowheads="1"/>
          </p:cNvSpPr>
          <p:nvPr/>
        </p:nvSpPr>
        <p:spPr bwMode="auto">
          <a:xfrm>
            <a:off x="6324600" y="5791200"/>
            <a:ext cx="43434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800" b="1" dirty="0"/>
              <a:t>Bệnh viện Bạch Mai sau khi bị ném bom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6979"/>
                                        </p:tgtEl>
                                        <p:attrNameLst>
                                          <p:attrName>style.visibility</p:attrName>
                                        </p:attrNameLst>
                                      </p:cBhvr>
                                      <p:to>
                                        <p:strVal val="visible"/>
                                      </p:to>
                                    </p:set>
                                    <p:animEffect transition="in" filter="checkerboard(across)">
                                      <p:cBhvr>
                                        <p:cTn id="7" dur="500"/>
                                        <p:tgtEl>
                                          <p:spTgt spid="1269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126980"/>
                                        </p:tgtEl>
                                        <p:attrNameLst>
                                          <p:attrName>style.visibility</p:attrName>
                                        </p:attrNameLst>
                                      </p:cBhvr>
                                      <p:to>
                                        <p:strVal val="visible"/>
                                      </p:to>
                                    </p:set>
                                    <p:anim calcmode="lin" valueType="num">
                                      <p:cBhvr additive="base">
                                        <p:cTn id="12" dur="500" fill="hold"/>
                                        <p:tgtEl>
                                          <p:spTgt spid="126980"/>
                                        </p:tgtEl>
                                        <p:attrNameLst>
                                          <p:attrName>ppt_x</p:attrName>
                                        </p:attrNameLst>
                                      </p:cBhvr>
                                      <p:tavLst>
                                        <p:tav tm="0">
                                          <p:val>
                                            <p:strVal val="#ppt_x"/>
                                          </p:val>
                                        </p:tav>
                                        <p:tav tm="100000">
                                          <p:val>
                                            <p:strVal val="#ppt_x"/>
                                          </p:val>
                                        </p:tav>
                                      </p:tavLst>
                                    </p:anim>
                                    <p:anim calcmode="lin" valueType="num">
                                      <p:cBhvr additive="base">
                                        <p:cTn id="13" dur="500" fill="hold"/>
                                        <p:tgtEl>
                                          <p:spTgt spid="12698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26978"/>
                                        </p:tgtEl>
                                        <p:attrNameLst>
                                          <p:attrName>style.visibility</p:attrName>
                                        </p:attrNameLst>
                                      </p:cBhvr>
                                      <p:to>
                                        <p:strVal val="visible"/>
                                      </p:to>
                                    </p:set>
                                    <p:anim calcmode="lin" valueType="num">
                                      <p:cBhvr additive="base">
                                        <p:cTn id="16" dur="500" fill="hold"/>
                                        <p:tgtEl>
                                          <p:spTgt spid="126978"/>
                                        </p:tgtEl>
                                        <p:attrNameLst>
                                          <p:attrName>ppt_x</p:attrName>
                                        </p:attrNameLst>
                                      </p:cBhvr>
                                      <p:tavLst>
                                        <p:tav tm="0">
                                          <p:val>
                                            <p:strVal val="#ppt_x"/>
                                          </p:val>
                                        </p:tav>
                                        <p:tav tm="100000">
                                          <p:val>
                                            <p:strVal val="#ppt_x"/>
                                          </p:val>
                                        </p:tav>
                                      </p:tavLst>
                                    </p:anim>
                                    <p:anim calcmode="lin" valueType="num">
                                      <p:cBhvr additive="base">
                                        <p:cTn id="17" dur="500" fill="hold"/>
                                        <p:tgtEl>
                                          <p:spTgt spid="126978"/>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26981"/>
                                        </p:tgtEl>
                                        <p:attrNameLst>
                                          <p:attrName>style.visibility</p:attrName>
                                        </p:attrNameLst>
                                      </p:cBhvr>
                                      <p:to>
                                        <p:strVal val="visible"/>
                                      </p:to>
                                    </p:set>
                                    <p:anim calcmode="lin" valueType="num">
                                      <p:cBhvr additive="base">
                                        <p:cTn id="20" dur="500" fill="hold"/>
                                        <p:tgtEl>
                                          <p:spTgt spid="126981"/>
                                        </p:tgtEl>
                                        <p:attrNameLst>
                                          <p:attrName>ppt_x</p:attrName>
                                        </p:attrNameLst>
                                      </p:cBhvr>
                                      <p:tavLst>
                                        <p:tav tm="0">
                                          <p:val>
                                            <p:strVal val="#ppt_x"/>
                                          </p:val>
                                        </p:tav>
                                        <p:tav tm="100000">
                                          <p:val>
                                            <p:strVal val="#ppt_x"/>
                                          </p:val>
                                        </p:tav>
                                      </p:tavLst>
                                    </p:anim>
                                    <p:anim calcmode="lin" valueType="num">
                                      <p:cBhvr additive="base">
                                        <p:cTn id="21" dur="500" fill="hold"/>
                                        <p:tgtEl>
                                          <p:spTgt spid="126981"/>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26982"/>
                                        </p:tgtEl>
                                        <p:attrNameLst>
                                          <p:attrName>style.visibility</p:attrName>
                                        </p:attrNameLst>
                                      </p:cBhvr>
                                      <p:to>
                                        <p:strVal val="visible"/>
                                      </p:to>
                                    </p:set>
                                    <p:anim calcmode="lin" valueType="num">
                                      <p:cBhvr additive="base">
                                        <p:cTn id="24" dur="500" fill="hold"/>
                                        <p:tgtEl>
                                          <p:spTgt spid="126982"/>
                                        </p:tgtEl>
                                        <p:attrNameLst>
                                          <p:attrName>ppt_x</p:attrName>
                                        </p:attrNameLst>
                                      </p:cBhvr>
                                      <p:tavLst>
                                        <p:tav tm="0">
                                          <p:val>
                                            <p:strVal val="#ppt_x"/>
                                          </p:val>
                                        </p:tav>
                                        <p:tav tm="100000">
                                          <p:val>
                                            <p:strVal val="#ppt_x"/>
                                          </p:val>
                                        </p:tav>
                                      </p:tavLst>
                                    </p:anim>
                                    <p:anim calcmode="lin" valueType="num">
                                      <p:cBhvr additive="base">
                                        <p:cTn id="25" dur="500" fill="hold"/>
                                        <p:tgtEl>
                                          <p:spTgt spid="1269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8" grpId="0" animBg="1"/>
      <p:bldP spid="126979" grpId="0"/>
      <p:bldP spid="12698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819150" y="1752600"/>
            <a:ext cx="10248900" cy="3785652"/>
          </a:xfrm>
          <a:prstGeom prst="rect">
            <a:avLst/>
          </a:prstGeom>
          <a:solidFill>
            <a:srgbClr val="FFFF00"/>
          </a:solidFill>
          <a:ln>
            <a:noFill/>
          </a:ln>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en-US" sz="2400" dirty="0"/>
              <a:t>	</a:t>
            </a:r>
            <a:r>
              <a:rPr lang="vi-VN" altLang="en-US" sz="4000" dirty="0"/>
              <a:t>Trường học, bệnh viện, bến xe, khu phố... đều là những nơi tập trung đông người. Việc ném bom vào đó cho ta thấy đế quốc Mĩ vô cùng thâm hiểm và độc ác. Để thực hiện được dã tâm của mình, chúng sẵn sàng giết cả những người dân vô tội.</a:t>
            </a:r>
            <a:endParaRPr lang="en-US" altLang="en-US" sz="4000" dirty="0"/>
          </a:p>
        </p:txBody>
      </p:sp>
    </p:spTree>
    <p:extLst>
      <p:ext uri="{BB962C8B-B14F-4D97-AF65-F5344CB8AC3E}">
        <p14:creationId xmlns:p14="http://schemas.microsoft.com/office/powerpoint/2010/main" val="3527551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9111" name="Text Box 87"/>
          <p:cNvSpPr txBox="1">
            <a:spLocks noChangeArrowheads="1"/>
          </p:cNvSpPr>
          <p:nvPr/>
        </p:nvSpPr>
        <p:spPr bwMode="auto">
          <a:xfrm>
            <a:off x="620021" y="152400"/>
            <a:ext cx="111056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b="1" dirty="0"/>
              <a:t>3. Kết </a:t>
            </a:r>
            <a:r>
              <a:rPr lang="en-US" altLang="en-US" b="1" dirty="0" err="1"/>
              <a:t>quả</a:t>
            </a:r>
            <a:r>
              <a:rPr lang="en-US" altLang="en-US" b="1" dirty="0"/>
              <a:t>:</a:t>
            </a:r>
          </a:p>
        </p:txBody>
      </p:sp>
      <p:sp>
        <p:nvSpPr>
          <p:cNvPr id="129112" name="Text Box 88"/>
          <p:cNvSpPr txBox="1">
            <a:spLocks noChangeArrowheads="1"/>
          </p:cNvSpPr>
          <p:nvPr/>
        </p:nvSpPr>
        <p:spPr bwMode="auto">
          <a:xfrm>
            <a:off x="457200" y="2057400"/>
            <a:ext cx="117348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None/>
            </a:pPr>
            <a:r>
              <a:rPr lang="en-US" altLang="en-US" b="1" i="1" dirty="0"/>
              <a:t>*  Ngày 21- 12 - 1972</a:t>
            </a:r>
            <a:r>
              <a:rPr lang="en-US" altLang="en-US" b="1" dirty="0"/>
              <a:t>: </a:t>
            </a:r>
            <a:r>
              <a:rPr lang="en-US" altLang="en-US" dirty="0"/>
              <a:t>Ta  bắn rơi 7 chiếc B52; bắt sống 12 phi </a:t>
            </a:r>
            <a:r>
              <a:rPr lang="en-US" altLang="en-US" dirty="0" err="1"/>
              <a:t>công</a:t>
            </a:r>
            <a:r>
              <a:rPr lang="en-US" altLang="en-US" dirty="0"/>
              <a:t>.</a:t>
            </a:r>
          </a:p>
          <a:p>
            <a:pPr eaLnBrk="1" hangingPunct="1">
              <a:spcBef>
                <a:spcPct val="0"/>
              </a:spcBef>
              <a:buNone/>
            </a:pPr>
            <a:r>
              <a:rPr lang="en-US" altLang="en-US" b="1" i="1" dirty="0"/>
              <a:t>*  Ngày 26- 12 :  </a:t>
            </a:r>
            <a:r>
              <a:rPr lang="en-US" altLang="en-US" dirty="0"/>
              <a:t>Ta bắn rơi 18 máy bay (8 máy bay B52); bắt sống nhiều phi công Mĩ .</a:t>
            </a:r>
          </a:p>
          <a:p>
            <a:pPr eaLnBrk="1" hangingPunct="1">
              <a:spcBef>
                <a:spcPct val="0"/>
              </a:spcBef>
              <a:buNone/>
            </a:pPr>
            <a:r>
              <a:rPr lang="en-US" altLang="en-US" b="1" i="1" dirty="0"/>
              <a:t>* Đêm 26 – 12- 1972 </a:t>
            </a:r>
            <a:r>
              <a:rPr lang="en-US" altLang="en-US" dirty="0"/>
              <a:t>: Ta đánh thắng trận cuối cùng, tiêu diệt thêm 1 chiếc B52.</a:t>
            </a:r>
          </a:p>
          <a:p>
            <a:pPr marL="457200" indent="-457200" eaLnBrk="1" hangingPunct="1">
              <a:spcBef>
                <a:spcPct val="0"/>
              </a:spcBef>
              <a:buFont typeface="Arial" panose="020B0604020202020204" pitchFamily="34" charset="0"/>
              <a:buChar char="•"/>
            </a:pPr>
            <a:r>
              <a:rPr lang="en-US" altLang="en-US" b="1" i="1" dirty="0" err="1"/>
              <a:t>Sau</a:t>
            </a:r>
            <a:r>
              <a:rPr lang="en-US" altLang="en-US" b="1" i="1" dirty="0"/>
              <a:t> 12 ngày đêm ta: </a:t>
            </a:r>
            <a:r>
              <a:rPr lang="en-US" altLang="en-US" dirty="0"/>
              <a:t> </a:t>
            </a:r>
          </a:p>
          <a:p>
            <a:pPr eaLnBrk="1" hangingPunct="1">
              <a:spcBef>
                <a:spcPct val="0"/>
              </a:spcBef>
              <a:buNone/>
            </a:pPr>
            <a:r>
              <a:rPr lang="en-US" altLang="en-US" dirty="0"/>
              <a:t>-  Đập tan cuộc tập kích chiến lược bằng máy bay B52 của Mĩ.</a:t>
            </a:r>
          </a:p>
          <a:p>
            <a:pPr eaLnBrk="1" hangingPunct="1">
              <a:spcBef>
                <a:spcPct val="0"/>
              </a:spcBef>
              <a:buFontTx/>
              <a:buChar char="-"/>
            </a:pPr>
            <a:r>
              <a:rPr lang="en-US" altLang="en-US" dirty="0"/>
              <a:t>  </a:t>
            </a:r>
            <a:r>
              <a:rPr lang="en-US" altLang="en-US" dirty="0" err="1"/>
              <a:t>Bắn</a:t>
            </a:r>
            <a:r>
              <a:rPr lang="en-US" altLang="en-US" dirty="0"/>
              <a:t> rơi 81 máy bay trong đó có 34 máy bay B52. </a:t>
            </a:r>
          </a:p>
          <a:p>
            <a:pPr eaLnBrk="1" hangingPunct="1">
              <a:spcBef>
                <a:spcPct val="0"/>
              </a:spcBef>
              <a:buFontTx/>
              <a:buChar char="-"/>
            </a:pPr>
            <a:r>
              <a:rPr lang="en-US" altLang="en-US" dirty="0"/>
              <a:t>  </a:t>
            </a:r>
            <a:r>
              <a:rPr lang="en-US" altLang="en-US" dirty="0" err="1"/>
              <a:t>Quân</a:t>
            </a:r>
            <a:r>
              <a:rPr lang="en-US" altLang="en-US" dirty="0"/>
              <a:t> </a:t>
            </a:r>
            <a:r>
              <a:rPr lang="en-US" altLang="en-US" dirty="0" err="1"/>
              <a:t>và</a:t>
            </a:r>
            <a:r>
              <a:rPr lang="en-US" altLang="en-US" dirty="0"/>
              <a:t> </a:t>
            </a:r>
            <a:r>
              <a:rPr lang="en-US" altLang="en-US" dirty="0" err="1"/>
              <a:t>dân</a:t>
            </a:r>
            <a:r>
              <a:rPr lang="en-US" altLang="en-US" dirty="0"/>
              <a:t> ta </a:t>
            </a:r>
            <a:r>
              <a:rPr lang="en-US" altLang="en-US" dirty="0" err="1"/>
              <a:t>giành</a:t>
            </a:r>
            <a:r>
              <a:rPr lang="en-US" altLang="en-US" dirty="0"/>
              <a:t> </a:t>
            </a:r>
            <a:r>
              <a:rPr lang="en-US" altLang="en-US" dirty="0" err="1"/>
              <a:t>thắng</a:t>
            </a:r>
            <a:r>
              <a:rPr lang="en-US" altLang="en-US" dirty="0"/>
              <a:t> </a:t>
            </a:r>
            <a:r>
              <a:rPr lang="en-US" altLang="en-US" dirty="0" err="1"/>
              <a:t>lợi</a:t>
            </a:r>
            <a:r>
              <a:rPr lang="en-US" altLang="en-US" dirty="0"/>
              <a:t> </a:t>
            </a:r>
            <a:r>
              <a:rPr lang="en-US" altLang="en-US" dirty="0" err="1"/>
              <a:t>vẻ</a:t>
            </a:r>
            <a:r>
              <a:rPr lang="en-US" altLang="en-US" dirty="0"/>
              <a:t> </a:t>
            </a:r>
            <a:r>
              <a:rPr lang="en-US" altLang="en-US" dirty="0" err="1"/>
              <a:t>vang</a:t>
            </a:r>
            <a:r>
              <a:rPr lang="en-US" altLang="en-US" dirty="0"/>
              <a:t>.</a:t>
            </a:r>
          </a:p>
          <a:p>
            <a:pPr eaLnBrk="1" hangingPunct="1">
              <a:spcBef>
                <a:spcPct val="0"/>
              </a:spcBef>
              <a:buFontTx/>
              <a:buChar char="-"/>
            </a:pPr>
            <a:endParaRPr lang="en-US" altLang="en-US" dirty="0"/>
          </a:p>
        </p:txBody>
      </p:sp>
      <p:sp>
        <p:nvSpPr>
          <p:cNvPr id="2" name="Rectangle 1"/>
          <p:cNvSpPr/>
          <p:nvPr/>
        </p:nvSpPr>
        <p:spPr>
          <a:xfrm>
            <a:off x="308429" y="682693"/>
            <a:ext cx="11049000" cy="1077218"/>
          </a:xfrm>
          <a:prstGeom prst="rect">
            <a:avLst/>
          </a:prstGeom>
        </p:spPr>
        <p:txBody>
          <a:bodyPr wrap="square">
            <a:spAutoFit/>
          </a:bodyPr>
          <a:lstStyle/>
          <a:p>
            <a:pPr lvl="0" algn="just" eaLnBrk="1" hangingPunct="1">
              <a:spcAft>
                <a:spcPts val="1200"/>
              </a:spcAft>
              <a:defRPr/>
            </a:pPr>
            <a:r>
              <a:rPr lang="en-US" sz="3200" dirty="0">
                <a:solidFill>
                  <a:srgbClr val="C00000"/>
                </a:solidFill>
                <a:latin typeface="Times New Roman"/>
              </a:rPr>
              <a:t>    </a:t>
            </a:r>
            <a:r>
              <a:rPr lang="en-US" sz="3200" dirty="0" err="1">
                <a:solidFill>
                  <a:srgbClr val="C00000"/>
                </a:solidFill>
                <a:latin typeface="Times New Roman"/>
              </a:rPr>
              <a:t>Trong</a:t>
            </a:r>
            <a:r>
              <a:rPr lang="en-US" sz="3200" dirty="0">
                <a:solidFill>
                  <a:srgbClr val="C00000"/>
                </a:solidFill>
                <a:latin typeface="Times New Roman"/>
              </a:rPr>
              <a:t> 12 </a:t>
            </a:r>
            <a:r>
              <a:rPr lang="en-US" sz="3200" dirty="0" err="1">
                <a:solidFill>
                  <a:srgbClr val="C00000"/>
                </a:solidFill>
                <a:latin typeface="Times New Roman"/>
              </a:rPr>
              <a:t>ngày</a:t>
            </a:r>
            <a:r>
              <a:rPr lang="en-US" sz="3200" dirty="0">
                <a:solidFill>
                  <a:srgbClr val="C00000"/>
                </a:solidFill>
                <a:latin typeface="Times New Roman"/>
              </a:rPr>
              <a:t> </a:t>
            </a:r>
            <a:r>
              <a:rPr lang="en-US" sz="3200" dirty="0" err="1">
                <a:solidFill>
                  <a:srgbClr val="C00000"/>
                </a:solidFill>
                <a:latin typeface="Times New Roman"/>
              </a:rPr>
              <a:t>đêm</a:t>
            </a:r>
            <a:r>
              <a:rPr lang="en-US" sz="3200" dirty="0">
                <a:solidFill>
                  <a:srgbClr val="C00000"/>
                </a:solidFill>
                <a:latin typeface="Times New Roman"/>
              </a:rPr>
              <a:t> </a:t>
            </a:r>
            <a:r>
              <a:rPr lang="en-US" sz="3200" dirty="0" err="1">
                <a:solidFill>
                  <a:srgbClr val="C00000"/>
                </a:solidFill>
                <a:latin typeface="Times New Roman"/>
              </a:rPr>
              <a:t>chiến</a:t>
            </a:r>
            <a:r>
              <a:rPr lang="en-US" sz="3200" dirty="0">
                <a:solidFill>
                  <a:srgbClr val="C00000"/>
                </a:solidFill>
                <a:latin typeface="Times New Roman"/>
              </a:rPr>
              <a:t> </a:t>
            </a:r>
            <a:r>
              <a:rPr lang="en-US" sz="3200" dirty="0" err="1">
                <a:solidFill>
                  <a:srgbClr val="C00000"/>
                </a:solidFill>
                <a:latin typeface="Times New Roman"/>
              </a:rPr>
              <a:t>đấu</a:t>
            </a:r>
            <a:r>
              <a:rPr lang="en-US" sz="3200" dirty="0">
                <a:solidFill>
                  <a:srgbClr val="C00000"/>
                </a:solidFill>
                <a:latin typeface="Times New Roman"/>
              </a:rPr>
              <a:t> </a:t>
            </a:r>
            <a:r>
              <a:rPr lang="en-US" sz="3200" dirty="0" err="1">
                <a:solidFill>
                  <a:srgbClr val="C00000"/>
                </a:solidFill>
                <a:latin typeface="Times New Roman"/>
              </a:rPr>
              <a:t>chống</a:t>
            </a:r>
            <a:r>
              <a:rPr lang="en-US" sz="3200" dirty="0">
                <a:solidFill>
                  <a:srgbClr val="C00000"/>
                </a:solidFill>
                <a:latin typeface="Times New Roman"/>
              </a:rPr>
              <a:t> </a:t>
            </a:r>
            <a:r>
              <a:rPr lang="en-US" sz="3200" dirty="0" err="1">
                <a:solidFill>
                  <a:srgbClr val="C00000"/>
                </a:solidFill>
                <a:latin typeface="Times New Roman"/>
              </a:rPr>
              <a:t>máy</a:t>
            </a:r>
            <a:r>
              <a:rPr lang="en-US" sz="3200" dirty="0">
                <a:solidFill>
                  <a:srgbClr val="C00000"/>
                </a:solidFill>
                <a:latin typeface="Times New Roman"/>
              </a:rPr>
              <a:t> bay </a:t>
            </a:r>
            <a:r>
              <a:rPr lang="en-US" sz="3200" dirty="0" err="1">
                <a:solidFill>
                  <a:srgbClr val="C00000"/>
                </a:solidFill>
                <a:latin typeface="Times New Roman"/>
              </a:rPr>
              <a:t>Mĩ</a:t>
            </a:r>
            <a:r>
              <a:rPr lang="en-US" sz="3200" dirty="0">
                <a:solidFill>
                  <a:srgbClr val="C00000"/>
                </a:solidFill>
                <a:latin typeface="Times New Roman"/>
              </a:rPr>
              <a:t> </a:t>
            </a:r>
            <a:r>
              <a:rPr lang="en-US" sz="3200" dirty="0" err="1">
                <a:solidFill>
                  <a:srgbClr val="C00000"/>
                </a:solidFill>
                <a:latin typeface="Times New Roman"/>
              </a:rPr>
              <a:t>phá</a:t>
            </a:r>
            <a:r>
              <a:rPr lang="en-US" sz="3200" dirty="0">
                <a:solidFill>
                  <a:srgbClr val="C00000"/>
                </a:solidFill>
                <a:latin typeface="Times New Roman"/>
              </a:rPr>
              <a:t> </a:t>
            </a:r>
            <a:r>
              <a:rPr lang="en-US" sz="3200" dirty="0" err="1">
                <a:solidFill>
                  <a:srgbClr val="C00000"/>
                </a:solidFill>
                <a:latin typeface="Times New Roman"/>
              </a:rPr>
              <a:t>hoại</a:t>
            </a:r>
            <a:r>
              <a:rPr lang="en-US" sz="3200" dirty="0">
                <a:solidFill>
                  <a:srgbClr val="C00000"/>
                </a:solidFill>
                <a:latin typeface="Times New Roman"/>
              </a:rPr>
              <a:t>, </a:t>
            </a:r>
            <a:r>
              <a:rPr lang="en-US" sz="3200" dirty="0" err="1">
                <a:solidFill>
                  <a:srgbClr val="C00000"/>
                </a:solidFill>
                <a:latin typeface="Times New Roman"/>
              </a:rPr>
              <a:t>quân</a:t>
            </a:r>
            <a:r>
              <a:rPr lang="en-US" sz="3200" dirty="0">
                <a:solidFill>
                  <a:srgbClr val="C00000"/>
                </a:solidFill>
                <a:latin typeface="Times New Roman"/>
              </a:rPr>
              <a:t> </a:t>
            </a:r>
            <a:r>
              <a:rPr lang="en-US" sz="3200" dirty="0" err="1">
                <a:solidFill>
                  <a:srgbClr val="C00000"/>
                </a:solidFill>
                <a:latin typeface="Times New Roman"/>
              </a:rPr>
              <a:t>và</a:t>
            </a:r>
            <a:r>
              <a:rPr lang="en-US" sz="3200" dirty="0">
                <a:solidFill>
                  <a:srgbClr val="C00000"/>
                </a:solidFill>
                <a:latin typeface="Times New Roman"/>
              </a:rPr>
              <a:t> </a:t>
            </a:r>
            <a:r>
              <a:rPr lang="en-US" sz="3200" dirty="0" err="1">
                <a:solidFill>
                  <a:srgbClr val="C00000"/>
                </a:solidFill>
                <a:latin typeface="Times New Roman"/>
              </a:rPr>
              <a:t>dân</a:t>
            </a:r>
            <a:r>
              <a:rPr lang="en-US" sz="3200" dirty="0">
                <a:solidFill>
                  <a:srgbClr val="C00000"/>
                </a:solidFill>
                <a:latin typeface="Times New Roman"/>
              </a:rPr>
              <a:t> ta </a:t>
            </a:r>
            <a:r>
              <a:rPr lang="en-US" sz="3200" dirty="0" err="1">
                <a:solidFill>
                  <a:srgbClr val="C00000"/>
                </a:solidFill>
                <a:latin typeface="Times New Roman"/>
              </a:rPr>
              <a:t>đã</a:t>
            </a:r>
            <a:r>
              <a:rPr lang="en-US" sz="3200" dirty="0">
                <a:solidFill>
                  <a:srgbClr val="C00000"/>
                </a:solidFill>
                <a:latin typeface="Times New Roman"/>
              </a:rPr>
              <a:t> </a:t>
            </a:r>
            <a:r>
              <a:rPr lang="en-US" sz="3200" dirty="0" err="1">
                <a:solidFill>
                  <a:srgbClr val="C00000"/>
                </a:solidFill>
                <a:latin typeface="Times New Roman"/>
              </a:rPr>
              <a:t>thu</a:t>
            </a:r>
            <a:r>
              <a:rPr lang="en-US" sz="3200" dirty="0">
                <a:solidFill>
                  <a:srgbClr val="C00000"/>
                </a:solidFill>
                <a:latin typeface="Times New Roman"/>
              </a:rPr>
              <a:t> </a:t>
            </a:r>
            <a:r>
              <a:rPr lang="en-US" sz="3200" dirty="0" err="1">
                <a:solidFill>
                  <a:srgbClr val="C00000"/>
                </a:solidFill>
                <a:latin typeface="Times New Roman"/>
              </a:rPr>
              <a:t>được</a:t>
            </a:r>
            <a:r>
              <a:rPr lang="en-US" sz="3200" dirty="0">
                <a:solidFill>
                  <a:srgbClr val="C00000"/>
                </a:solidFill>
                <a:latin typeface="Times New Roman"/>
              </a:rPr>
              <a:t> </a:t>
            </a:r>
            <a:r>
              <a:rPr lang="en-US" sz="3200" dirty="0" err="1">
                <a:solidFill>
                  <a:srgbClr val="C00000"/>
                </a:solidFill>
                <a:latin typeface="Times New Roman"/>
              </a:rPr>
              <a:t>kết</a:t>
            </a:r>
            <a:r>
              <a:rPr lang="en-US" sz="3200" dirty="0">
                <a:solidFill>
                  <a:srgbClr val="C00000"/>
                </a:solidFill>
                <a:latin typeface="Times New Roman"/>
              </a:rPr>
              <a:t> </a:t>
            </a:r>
            <a:r>
              <a:rPr lang="en-US" sz="3200" dirty="0" err="1">
                <a:solidFill>
                  <a:srgbClr val="C00000"/>
                </a:solidFill>
                <a:latin typeface="Times New Roman"/>
              </a:rPr>
              <a:t>quả</a:t>
            </a:r>
            <a:r>
              <a:rPr lang="en-US" sz="3200" dirty="0">
                <a:solidFill>
                  <a:srgbClr val="C00000"/>
                </a:solidFill>
                <a:latin typeface="Times New Roman"/>
              </a:rPr>
              <a:t> </a:t>
            </a:r>
            <a:r>
              <a:rPr lang="en-US" sz="3200" dirty="0" err="1">
                <a:solidFill>
                  <a:srgbClr val="C00000"/>
                </a:solidFill>
                <a:latin typeface="Times New Roman"/>
              </a:rPr>
              <a:t>gì</a:t>
            </a:r>
            <a:r>
              <a:rPr lang="en-US" sz="3200" dirty="0">
                <a:solidFill>
                  <a:srgbClr val="C00000"/>
                </a:solidFill>
                <a:latin typeface="Times New Roman"/>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9112"/>
                                        </p:tgtEl>
                                        <p:attrNameLst>
                                          <p:attrName>style.visibility</p:attrName>
                                        </p:attrNameLst>
                                      </p:cBhvr>
                                      <p:to>
                                        <p:strVal val="visible"/>
                                      </p:to>
                                    </p:set>
                                    <p:anim calcmode="lin" valueType="num">
                                      <p:cBhvr additive="base">
                                        <p:cTn id="13" dur="500" fill="hold"/>
                                        <p:tgtEl>
                                          <p:spTgt spid="129112"/>
                                        </p:tgtEl>
                                        <p:attrNameLst>
                                          <p:attrName>ppt_x</p:attrName>
                                        </p:attrNameLst>
                                      </p:cBhvr>
                                      <p:tavLst>
                                        <p:tav tm="0">
                                          <p:val>
                                            <p:strVal val="#ppt_x"/>
                                          </p:val>
                                        </p:tav>
                                        <p:tav tm="100000">
                                          <p:val>
                                            <p:strVal val="#ppt_x"/>
                                          </p:val>
                                        </p:tav>
                                      </p:tavLst>
                                    </p:anim>
                                    <p:anim calcmode="lin" valueType="num">
                                      <p:cBhvr additive="base">
                                        <p:cTn id="14" dur="500" fill="hold"/>
                                        <p:tgtEl>
                                          <p:spTgt spid="1291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112" grpId="0"/>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18[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2699"/>
            <a:ext cx="4495800"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3" name="Picture 3" descr="009-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1900" y="4763"/>
            <a:ext cx="4267200" cy="349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4" name="Picture 4" descr="post-13-111933548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5100" y="3733800"/>
            <a:ext cx="4495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5" name="Picture 5" descr="12397948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81900" y="3733800"/>
            <a:ext cx="43434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6" name="Text Box 6"/>
          <p:cNvSpPr txBox="1">
            <a:spLocks noChangeArrowheads="1"/>
          </p:cNvSpPr>
          <p:nvPr/>
        </p:nvSpPr>
        <p:spPr bwMode="auto">
          <a:xfrm>
            <a:off x="0" y="1020792"/>
            <a:ext cx="2463800" cy="452431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dirty="0">
                <a:cs typeface="Times New Roman" panose="02020603050405020304" pitchFamily="18" charset="0"/>
              </a:rPr>
              <a:t>  Quân và dân ta chiến đấu rất dũng cảm, tên lửa của ta đã bắn tan xác 81 máy bay, trong đó có 34 máy bay B52.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133122"/>
                                        </p:tgtEl>
                                        <p:attrNameLst>
                                          <p:attrName>style.visibility</p:attrName>
                                        </p:attrNameLst>
                                      </p:cBhvr>
                                      <p:to>
                                        <p:strVal val="visible"/>
                                      </p:to>
                                    </p:set>
                                    <p:anim calcmode="lin" valueType="num">
                                      <p:cBhvr>
                                        <p:cTn id="7" dur="2000" fill="hold"/>
                                        <p:tgtEl>
                                          <p:spTgt spid="133122"/>
                                        </p:tgtEl>
                                        <p:attrNameLst>
                                          <p:attrName>ppt_w</p:attrName>
                                        </p:attrNameLst>
                                      </p:cBhvr>
                                      <p:tavLst>
                                        <p:tav tm="0">
                                          <p:val>
                                            <p:fltVal val="0"/>
                                          </p:val>
                                        </p:tav>
                                        <p:tav tm="100000">
                                          <p:val>
                                            <p:strVal val="#ppt_w"/>
                                          </p:val>
                                        </p:tav>
                                      </p:tavLst>
                                    </p:anim>
                                    <p:anim calcmode="lin" valueType="num">
                                      <p:cBhvr>
                                        <p:cTn id="8" dur="2000" fill="hold"/>
                                        <p:tgtEl>
                                          <p:spTgt spid="133122"/>
                                        </p:tgtEl>
                                        <p:attrNameLst>
                                          <p:attrName>ppt_h</p:attrName>
                                        </p:attrNameLst>
                                      </p:cBhvr>
                                      <p:tavLst>
                                        <p:tav tm="0">
                                          <p:val>
                                            <p:fltVal val="0"/>
                                          </p:val>
                                        </p:tav>
                                        <p:tav tm="100000">
                                          <p:val>
                                            <p:strVal val="#ppt_h"/>
                                          </p:val>
                                        </p:tav>
                                      </p:tavLst>
                                    </p:anim>
                                    <p:anim calcmode="lin" valueType="num">
                                      <p:cBhvr>
                                        <p:cTn id="9" dur="2000" fill="hold"/>
                                        <p:tgtEl>
                                          <p:spTgt spid="133122"/>
                                        </p:tgtEl>
                                        <p:attrNameLst>
                                          <p:attrName>style.rotation</p:attrName>
                                        </p:attrNameLst>
                                      </p:cBhvr>
                                      <p:tavLst>
                                        <p:tav tm="0">
                                          <p:val>
                                            <p:fltVal val="90"/>
                                          </p:val>
                                        </p:tav>
                                        <p:tav tm="100000">
                                          <p:val>
                                            <p:fltVal val="0"/>
                                          </p:val>
                                        </p:tav>
                                      </p:tavLst>
                                    </p:anim>
                                    <p:animEffect transition="in" filter="fade">
                                      <p:cBhvr>
                                        <p:cTn id="10" dur="2000"/>
                                        <p:tgtEl>
                                          <p:spTgt spid="133122"/>
                                        </p:tgtEl>
                                      </p:cBhvr>
                                    </p:animEffect>
                                  </p:childTnLst>
                                </p:cTn>
                              </p:par>
                            </p:childTnLst>
                          </p:cTn>
                        </p:par>
                        <p:par>
                          <p:cTn id="11" fill="hold" nodeType="afterGroup">
                            <p:stCondLst>
                              <p:cond delay="2000"/>
                            </p:stCondLst>
                            <p:childTnLst>
                              <p:par>
                                <p:cTn id="12" presetID="31" presetClass="entr" presetSubtype="0" fill="hold" nodeType="afterEffect">
                                  <p:stCondLst>
                                    <p:cond delay="0"/>
                                  </p:stCondLst>
                                  <p:iterate type="lt">
                                    <p:tmPct val="5000"/>
                                  </p:iterate>
                                  <p:childTnLst>
                                    <p:set>
                                      <p:cBhvr>
                                        <p:cTn id="13" dur="1" fill="hold">
                                          <p:stCondLst>
                                            <p:cond delay="0"/>
                                          </p:stCondLst>
                                        </p:cTn>
                                        <p:tgtEl>
                                          <p:spTgt spid="133123"/>
                                        </p:tgtEl>
                                        <p:attrNameLst>
                                          <p:attrName>style.visibility</p:attrName>
                                        </p:attrNameLst>
                                      </p:cBhvr>
                                      <p:to>
                                        <p:strVal val="visible"/>
                                      </p:to>
                                    </p:set>
                                    <p:anim calcmode="lin" valueType="num">
                                      <p:cBhvr>
                                        <p:cTn id="14" dur="2000" fill="hold"/>
                                        <p:tgtEl>
                                          <p:spTgt spid="133123"/>
                                        </p:tgtEl>
                                        <p:attrNameLst>
                                          <p:attrName>ppt_w</p:attrName>
                                        </p:attrNameLst>
                                      </p:cBhvr>
                                      <p:tavLst>
                                        <p:tav tm="0">
                                          <p:val>
                                            <p:fltVal val="0"/>
                                          </p:val>
                                        </p:tav>
                                        <p:tav tm="100000">
                                          <p:val>
                                            <p:strVal val="#ppt_w"/>
                                          </p:val>
                                        </p:tav>
                                      </p:tavLst>
                                    </p:anim>
                                    <p:anim calcmode="lin" valueType="num">
                                      <p:cBhvr>
                                        <p:cTn id="15" dur="2000" fill="hold"/>
                                        <p:tgtEl>
                                          <p:spTgt spid="133123"/>
                                        </p:tgtEl>
                                        <p:attrNameLst>
                                          <p:attrName>ppt_h</p:attrName>
                                        </p:attrNameLst>
                                      </p:cBhvr>
                                      <p:tavLst>
                                        <p:tav tm="0">
                                          <p:val>
                                            <p:fltVal val="0"/>
                                          </p:val>
                                        </p:tav>
                                        <p:tav tm="100000">
                                          <p:val>
                                            <p:strVal val="#ppt_h"/>
                                          </p:val>
                                        </p:tav>
                                      </p:tavLst>
                                    </p:anim>
                                    <p:anim calcmode="lin" valueType="num">
                                      <p:cBhvr>
                                        <p:cTn id="16" dur="2000" fill="hold"/>
                                        <p:tgtEl>
                                          <p:spTgt spid="133123"/>
                                        </p:tgtEl>
                                        <p:attrNameLst>
                                          <p:attrName>style.rotation</p:attrName>
                                        </p:attrNameLst>
                                      </p:cBhvr>
                                      <p:tavLst>
                                        <p:tav tm="0">
                                          <p:val>
                                            <p:fltVal val="90"/>
                                          </p:val>
                                        </p:tav>
                                        <p:tav tm="100000">
                                          <p:val>
                                            <p:fltVal val="0"/>
                                          </p:val>
                                        </p:tav>
                                      </p:tavLst>
                                    </p:anim>
                                    <p:animEffect transition="in" filter="fade">
                                      <p:cBhvr>
                                        <p:cTn id="17" dur="2000"/>
                                        <p:tgtEl>
                                          <p:spTgt spid="133123"/>
                                        </p:tgtEl>
                                      </p:cBhvr>
                                    </p:animEffect>
                                  </p:childTnLst>
                                </p:cTn>
                              </p:par>
                            </p:childTnLst>
                          </p:cTn>
                        </p:par>
                        <p:par>
                          <p:cTn id="18" fill="hold" nodeType="afterGroup">
                            <p:stCondLst>
                              <p:cond delay="4000"/>
                            </p:stCondLst>
                            <p:childTnLst>
                              <p:par>
                                <p:cTn id="19" presetID="31" presetClass="entr" presetSubtype="0" fill="hold" nodeType="afterEffect">
                                  <p:stCondLst>
                                    <p:cond delay="0"/>
                                  </p:stCondLst>
                                  <p:iterate type="lt">
                                    <p:tmPct val="5000"/>
                                  </p:iterate>
                                  <p:childTnLst>
                                    <p:set>
                                      <p:cBhvr>
                                        <p:cTn id="20" dur="1" fill="hold">
                                          <p:stCondLst>
                                            <p:cond delay="0"/>
                                          </p:stCondLst>
                                        </p:cTn>
                                        <p:tgtEl>
                                          <p:spTgt spid="133124"/>
                                        </p:tgtEl>
                                        <p:attrNameLst>
                                          <p:attrName>style.visibility</p:attrName>
                                        </p:attrNameLst>
                                      </p:cBhvr>
                                      <p:to>
                                        <p:strVal val="visible"/>
                                      </p:to>
                                    </p:set>
                                    <p:anim calcmode="lin" valueType="num">
                                      <p:cBhvr>
                                        <p:cTn id="21" dur="2000" fill="hold"/>
                                        <p:tgtEl>
                                          <p:spTgt spid="133124"/>
                                        </p:tgtEl>
                                        <p:attrNameLst>
                                          <p:attrName>ppt_w</p:attrName>
                                        </p:attrNameLst>
                                      </p:cBhvr>
                                      <p:tavLst>
                                        <p:tav tm="0">
                                          <p:val>
                                            <p:fltVal val="0"/>
                                          </p:val>
                                        </p:tav>
                                        <p:tav tm="100000">
                                          <p:val>
                                            <p:strVal val="#ppt_w"/>
                                          </p:val>
                                        </p:tav>
                                      </p:tavLst>
                                    </p:anim>
                                    <p:anim calcmode="lin" valueType="num">
                                      <p:cBhvr>
                                        <p:cTn id="22" dur="2000" fill="hold"/>
                                        <p:tgtEl>
                                          <p:spTgt spid="133124"/>
                                        </p:tgtEl>
                                        <p:attrNameLst>
                                          <p:attrName>ppt_h</p:attrName>
                                        </p:attrNameLst>
                                      </p:cBhvr>
                                      <p:tavLst>
                                        <p:tav tm="0">
                                          <p:val>
                                            <p:fltVal val="0"/>
                                          </p:val>
                                        </p:tav>
                                        <p:tav tm="100000">
                                          <p:val>
                                            <p:strVal val="#ppt_h"/>
                                          </p:val>
                                        </p:tav>
                                      </p:tavLst>
                                    </p:anim>
                                    <p:anim calcmode="lin" valueType="num">
                                      <p:cBhvr>
                                        <p:cTn id="23" dur="2000" fill="hold"/>
                                        <p:tgtEl>
                                          <p:spTgt spid="133124"/>
                                        </p:tgtEl>
                                        <p:attrNameLst>
                                          <p:attrName>style.rotation</p:attrName>
                                        </p:attrNameLst>
                                      </p:cBhvr>
                                      <p:tavLst>
                                        <p:tav tm="0">
                                          <p:val>
                                            <p:fltVal val="90"/>
                                          </p:val>
                                        </p:tav>
                                        <p:tav tm="100000">
                                          <p:val>
                                            <p:fltVal val="0"/>
                                          </p:val>
                                        </p:tav>
                                      </p:tavLst>
                                    </p:anim>
                                    <p:animEffect transition="in" filter="fade">
                                      <p:cBhvr>
                                        <p:cTn id="24" dur="2000"/>
                                        <p:tgtEl>
                                          <p:spTgt spid="133124"/>
                                        </p:tgtEl>
                                      </p:cBhvr>
                                    </p:animEffect>
                                  </p:childTnLst>
                                </p:cTn>
                              </p:par>
                            </p:childTnLst>
                          </p:cTn>
                        </p:par>
                        <p:par>
                          <p:cTn id="25" fill="hold" nodeType="afterGroup">
                            <p:stCondLst>
                              <p:cond delay="6000"/>
                            </p:stCondLst>
                            <p:childTnLst>
                              <p:par>
                                <p:cTn id="26" presetID="31" presetClass="entr" presetSubtype="0" fill="hold" nodeType="afterEffect">
                                  <p:stCondLst>
                                    <p:cond delay="0"/>
                                  </p:stCondLst>
                                  <p:iterate type="lt">
                                    <p:tmPct val="5000"/>
                                  </p:iterate>
                                  <p:childTnLst>
                                    <p:set>
                                      <p:cBhvr>
                                        <p:cTn id="27" dur="1" fill="hold">
                                          <p:stCondLst>
                                            <p:cond delay="0"/>
                                          </p:stCondLst>
                                        </p:cTn>
                                        <p:tgtEl>
                                          <p:spTgt spid="133125"/>
                                        </p:tgtEl>
                                        <p:attrNameLst>
                                          <p:attrName>style.visibility</p:attrName>
                                        </p:attrNameLst>
                                      </p:cBhvr>
                                      <p:to>
                                        <p:strVal val="visible"/>
                                      </p:to>
                                    </p:set>
                                    <p:anim calcmode="lin" valueType="num">
                                      <p:cBhvr>
                                        <p:cTn id="28" dur="2000" fill="hold"/>
                                        <p:tgtEl>
                                          <p:spTgt spid="133125"/>
                                        </p:tgtEl>
                                        <p:attrNameLst>
                                          <p:attrName>ppt_w</p:attrName>
                                        </p:attrNameLst>
                                      </p:cBhvr>
                                      <p:tavLst>
                                        <p:tav tm="0">
                                          <p:val>
                                            <p:fltVal val="0"/>
                                          </p:val>
                                        </p:tav>
                                        <p:tav tm="100000">
                                          <p:val>
                                            <p:strVal val="#ppt_w"/>
                                          </p:val>
                                        </p:tav>
                                      </p:tavLst>
                                    </p:anim>
                                    <p:anim calcmode="lin" valueType="num">
                                      <p:cBhvr>
                                        <p:cTn id="29" dur="2000" fill="hold"/>
                                        <p:tgtEl>
                                          <p:spTgt spid="133125"/>
                                        </p:tgtEl>
                                        <p:attrNameLst>
                                          <p:attrName>ppt_h</p:attrName>
                                        </p:attrNameLst>
                                      </p:cBhvr>
                                      <p:tavLst>
                                        <p:tav tm="0">
                                          <p:val>
                                            <p:fltVal val="0"/>
                                          </p:val>
                                        </p:tav>
                                        <p:tav tm="100000">
                                          <p:val>
                                            <p:strVal val="#ppt_h"/>
                                          </p:val>
                                        </p:tav>
                                      </p:tavLst>
                                    </p:anim>
                                    <p:anim calcmode="lin" valueType="num">
                                      <p:cBhvr>
                                        <p:cTn id="30" dur="2000" fill="hold"/>
                                        <p:tgtEl>
                                          <p:spTgt spid="133125"/>
                                        </p:tgtEl>
                                        <p:attrNameLst>
                                          <p:attrName>style.rotation</p:attrName>
                                        </p:attrNameLst>
                                      </p:cBhvr>
                                      <p:tavLst>
                                        <p:tav tm="0">
                                          <p:val>
                                            <p:fltVal val="90"/>
                                          </p:val>
                                        </p:tav>
                                        <p:tav tm="100000">
                                          <p:val>
                                            <p:fltVal val="0"/>
                                          </p:val>
                                        </p:tav>
                                      </p:tavLst>
                                    </p:anim>
                                    <p:animEffect transition="in" filter="fade">
                                      <p:cBhvr>
                                        <p:cTn id="31" dur="2000"/>
                                        <p:tgtEl>
                                          <p:spTgt spid="133125"/>
                                        </p:tgtEl>
                                      </p:cBhvr>
                                    </p:animEffect>
                                  </p:childTnLst>
                                </p:cTn>
                              </p:par>
                            </p:childTnLst>
                          </p:cTn>
                        </p:par>
                        <p:par>
                          <p:cTn id="32" fill="hold" nodeType="afterGroup">
                            <p:stCondLst>
                              <p:cond delay="8000"/>
                            </p:stCondLst>
                            <p:childTnLst>
                              <p:par>
                                <p:cTn id="33" presetID="55" presetClass="entr" presetSubtype="0" fill="hold" grpId="0" nodeType="afterEffect">
                                  <p:stCondLst>
                                    <p:cond delay="0"/>
                                  </p:stCondLst>
                                  <p:childTnLst>
                                    <p:set>
                                      <p:cBhvr>
                                        <p:cTn id="34" dur="1" fill="hold">
                                          <p:stCondLst>
                                            <p:cond delay="0"/>
                                          </p:stCondLst>
                                        </p:cTn>
                                        <p:tgtEl>
                                          <p:spTgt spid="133126"/>
                                        </p:tgtEl>
                                        <p:attrNameLst>
                                          <p:attrName>style.visibility</p:attrName>
                                        </p:attrNameLst>
                                      </p:cBhvr>
                                      <p:to>
                                        <p:strVal val="visible"/>
                                      </p:to>
                                    </p:set>
                                    <p:anim calcmode="lin" valueType="num">
                                      <p:cBhvr>
                                        <p:cTn id="35" dur="1000" fill="hold"/>
                                        <p:tgtEl>
                                          <p:spTgt spid="133126"/>
                                        </p:tgtEl>
                                        <p:attrNameLst>
                                          <p:attrName>ppt_w</p:attrName>
                                        </p:attrNameLst>
                                      </p:cBhvr>
                                      <p:tavLst>
                                        <p:tav tm="0">
                                          <p:val>
                                            <p:strVal val="#ppt_w*0.70"/>
                                          </p:val>
                                        </p:tav>
                                        <p:tav tm="100000">
                                          <p:val>
                                            <p:strVal val="#ppt_w"/>
                                          </p:val>
                                        </p:tav>
                                      </p:tavLst>
                                    </p:anim>
                                    <p:anim calcmode="lin" valueType="num">
                                      <p:cBhvr>
                                        <p:cTn id="36" dur="1000" fill="hold"/>
                                        <p:tgtEl>
                                          <p:spTgt spid="133126"/>
                                        </p:tgtEl>
                                        <p:attrNameLst>
                                          <p:attrName>ppt_h</p:attrName>
                                        </p:attrNameLst>
                                      </p:cBhvr>
                                      <p:tavLst>
                                        <p:tav tm="0">
                                          <p:val>
                                            <p:strVal val="#ppt_h"/>
                                          </p:val>
                                        </p:tav>
                                        <p:tav tm="100000">
                                          <p:val>
                                            <p:strVal val="#ppt_h"/>
                                          </p:val>
                                        </p:tav>
                                      </p:tavLst>
                                    </p:anim>
                                    <p:animEffect transition="in" filter="fade">
                                      <p:cBhvr>
                                        <p:cTn id="37" dur="1000"/>
                                        <p:tgtEl>
                                          <p:spTgt spid="133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3" name="Picture 7" descr="bên xác máy bay đị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81000"/>
            <a:ext cx="47244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8" name="Picture 12" descr="bắt sống giậc lá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5363" y="381000"/>
            <a:ext cx="44958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0"/>
                                  </p:stCondLst>
                                  <p:childTnLst>
                                    <p:set>
                                      <p:cBhvr>
                                        <p:cTn id="6" dur="1" fill="hold">
                                          <p:stCondLst>
                                            <p:cond delay="0"/>
                                          </p:stCondLst>
                                        </p:cTn>
                                        <p:tgtEl>
                                          <p:spTgt spid="121863"/>
                                        </p:tgtEl>
                                        <p:attrNameLst>
                                          <p:attrName>style.visibility</p:attrName>
                                        </p:attrNameLst>
                                      </p:cBhvr>
                                      <p:to>
                                        <p:strVal val="visible"/>
                                      </p:to>
                                    </p:set>
                                    <p:anim calcmode="lin" valueType="num">
                                      <p:cBhvr>
                                        <p:cTn id="7" dur="500" fill="hold"/>
                                        <p:tgtEl>
                                          <p:spTgt spid="121863"/>
                                        </p:tgtEl>
                                        <p:attrNameLst>
                                          <p:attrName>ppt_w</p:attrName>
                                        </p:attrNameLst>
                                      </p:cBhvr>
                                      <p:tavLst>
                                        <p:tav tm="0">
                                          <p:val>
                                            <p:fltVal val="0"/>
                                          </p:val>
                                        </p:tav>
                                        <p:tav tm="100000">
                                          <p:val>
                                            <p:strVal val="#ppt_w"/>
                                          </p:val>
                                        </p:tav>
                                      </p:tavLst>
                                    </p:anim>
                                    <p:anim calcmode="lin" valueType="num">
                                      <p:cBhvr>
                                        <p:cTn id="8" dur="500" fill="hold"/>
                                        <p:tgtEl>
                                          <p:spTgt spid="121863"/>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21868"/>
                                        </p:tgtEl>
                                        <p:attrNameLst>
                                          <p:attrName>style.visibility</p:attrName>
                                        </p:attrNameLst>
                                      </p:cBhvr>
                                      <p:to>
                                        <p:strVal val="visible"/>
                                      </p:to>
                                    </p:set>
                                    <p:anim calcmode="lin" valueType="num">
                                      <p:cBhvr>
                                        <p:cTn id="11" dur="500" fill="hold"/>
                                        <p:tgtEl>
                                          <p:spTgt spid="121868"/>
                                        </p:tgtEl>
                                        <p:attrNameLst>
                                          <p:attrName>ppt_w</p:attrName>
                                        </p:attrNameLst>
                                      </p:cBhvr>
                                      <p:tavLst>
                                        <p:tav tm="0">
                                          <p:val>
                                            <p:fltVal val="0"/>
                                          </p:val>
                                        </p:tav>
                                        <p:tav tm="100000">
                                          <p:val>
                                            <p:strVal val="#ppt_w"/>
                                          </p:val>
                                        </p:tav>
                                      </p:tavLst>
                                    </p:anim>
                                    <p:anim calcmode="lin" valueType="num">
                                      <p:cBhvr>
                                        <p:cTn id="12" dur="500" fill="hold"/>
                                        <p:tgtEl>
                                          <p:spTgt spid="12186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1981200" y="277813"/>
            <a:ext cx="8229600" cy="558800"/>
          </a:xfrm>
        </p:spPr>
        <p:txBody>
          <a:bodyPr/>
          <a:lstStyle/>
          <a:p>
            <a:r>
              <a:rPr lang="en-US" altLang="en-US" sz="3200" dirty="0">
                <a:solidFill>
                  <a:schemeClr val="tx1"/>
                </a:solidFill>
              </a:rPr>
              <a:t>Các chiến sĩ bên xác máy bay địch</a:t>
            </a:r>
          </a:p>
        </p:txBody>
      </p:sp>
      <p:pic>
        <p:nvPicPr>
          <p:cNvPr id="56323" name="Picture 3" descr="dienbienphu%20trenkhong%20(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990600"/>
            <a:ext cx="8013700" cy="566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6322"/>
                                        </p:tgtEl>
                                        <p:attrNameLst>
                                          <p:attrName>style.visibility</p:attrName>
                                        </p:attrNameLst>
                                      </p:cBhvr>
                                      <p:to>
                                        <p:strVal val="visible"/>
                                      </p:to>
                                    </p:set>
                                    <p:anim calcmode="lin" valueType="num">
                                      <p:cBhvr additive="base">
                                        <p:cTn id="7" dur="500" fill="hold"/>
                                        <p:tgtEl>
                                          <p:spTgt spid="56322"/>
                                        </p:tgtEl>
                                        <p:attrNameLst>
                                          <p:attrName>ppt_x</p:attrName>
                                        </p:attrNameLst>
                                      </p:cBhvr>
                                      <p:tavLst>
                                        <p:tav tm="0">
                                          <p:val>
                                            <p:strVal val="0-#ppt_w/2"/>
                                          </p:val>
                                        </p:tav>
                                        <p:tav tm="100000">
                                          <p:val>
                                            <p:strVal val="#ppt_x"/>
                                          </p:val>
                                        </p:tav>
                                      </p:tavLst>
                                    </p:anim>
                                    <p:anim calcmode="lin" valueType="num">
                                      <p:cBhvr additive="base">
                                        <p:cTn id="8" dur="500" fill="hold"/>
                                        <p:tgtEl>
                                          <p:spTgt spid="5632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2" presetClass="entr" presetSubtype="4" fill="hold" nodeType="afterEffect">
                                  <p:stCondLst>
                                    <p:cond delay="0"/>
                                  </p:stCondLst>
                                  <p:childTnLst>
                                    <p:set>
                                      <p:cBhvr>
                                        <p:cTn id="11" dur="1" fill="hold">
                                          <p:stCondLst>
                                            <p:cond delay="0"/>
                                          </p:stCondLst>
                                        </p:cTn>
                                        <p:tgtEl>
                                          <p:spTgt spid="56323"/>
                                        </p:tgtEl>
                                        <p:attrNameLst>
                                          <p:attrName>style.visibility</p:attrName>
                                        </p:attrNameLst>
                                      </p:cBhvr>
                                      <p:to>
                                        <p:strVal val="visible"/>
                                      </p:to>
                                    </p:set>
                                    <p:animEffect transition="in" filter="slide(fromBottom)">
                                      <p:cBhvr>
                                        <p:cTn id="12" dur="500"/>
                                        <p:tgtEl>
                                          <p:spTgt spid="56323"/>
                                        </p:tgtEl>
                                      </p:cBhvr>
                                    </p:animEffect>
                                  </p:childTnLst>
                                  <p:subTnLst>
                                    <p:audio>
                                      <p:cMediaNode>
                                        <p:cTn display="0" masterRel="sameClick">
                                          <p:stCondLst>
                                            <p:cond evt="begin" delay="0">
                                              <p:tn val="10"/>
                                            </p:cond>
                                          </p:stCondLst>
                                          <p:endCondLst>
                                            <p:cond evt="onStopAudio" delay="0">
                                              <p:tgtEl>
                                                <p:sldTgt/>
                                              </p:tgtEl>
                                            </p:cond>
                                          </p:endCondLst>
                                        </p:cTn>
                                        <p:tgtEl>
                                          <p:sndTgt r:embed="rId2" name="projcto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52400"/>
            <a:ext cx="44958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161926"/>
            <a:ext cx="4286250"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extBox 5"/>
          <p:cNvSpPr txBox="1">
            <a:spLocks noChangeArrowheads="1"/>
          </p:cNvSpPr>
          <p:nvPr/>
        </p:nvSpPr>
        <p:spPr bwMode="auto">
          <a:xfrm>
            <a:off x="2232026" y="5962649"/>
            <a:ext cx="422434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b="1" dirty="0">
                <a:cs typeface="Times New Roman" panose="02020603050405020304" pitchFamily="18" charset="0"/>
              </a:rPr>
              <a:t>Xác máy bay địch</a:t>
            </a:r>
          </a:p>
        </p:txBody>
      </p:sp>
      <p:sp>
        <p:nvSpPr>
          <p:cNvPr id="30725" name="TextBox 6"/>
          <p:cNvSpPr txBox="1">
            <a:spLocks noChangeArrowheads="1"/>
          </p:cNvSpPr>
          <p:nvPr/>
        </p:nvSpPr>
        <p:spPr bwMode="auto">
          <a:xfrm>
            <a:off x="6359524" y="5778500"/>
            <a:ext cx="48418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dirty="0">
                <a:cs typeface="Times New Roman" panose="02020603050405020304" pitchFamily="18" charset="0"/>
              </a:rPr>
              <a:t>Nữ du kích ngoại thành bắn rơi máy bay địch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2438400" y="152400"/>
            <a:ext cx="7772400" cy="838200"/>
          </a:xfrm>
        </p:spPr>
        <p:txBody>
          <a:bodyPr/>
          <a:lstStyle/>
          <a:p>
            <a:r>
              <a:rPr lang="en-US" altLang="en-US" sz="3200" dirty="0">
                <a:solidFill>
                  <a:schemeClr val="tx1"/>
                </a:solidFill>
              </a:rPr>
              <a:t>Bắt sống phi công Mĩ</a:t>
            </a:r>
          </a:p>
        </p:txBody>
      </p:sp>
      <p:pic>
        <p:nvPicPr>
          <p:cNvPr id="55299" name="Picture 3" descr="dienbienphu%20trenkhong%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028700"/>
            <a:ext cx="8229600" cy="529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5298"/>
                                        </p:tgtEl>
                                        <p:attrNameLst>
                                          <p:attrName>style.visibility</p:attrName>
                                        </p:attrNameLst>
                                      </p:cBhvr>
                                      <p:to>
                                        <p:strVal val="visible"/>
                                      </p:to>
                                    </p:set>
                                    <p:anim calcmode="lin" valueType="num">
                                      <p:cBhvr additive="base">
                                        <p:cTn id="7" dur="500" fill="hold"/>
                                        <p:tgtEl>
                                          <p:spTgt spid="55298"/>
                                        </p:tgtEl>
                                        <p:attrNameLst>
                                          <p:attrName>ppt_x</p:attrName>
                                        </p:attrNameLst>
                                      </p:cBhvr>
                                      <p:tavLst>
                                        <p:tav tm="0">
                                          <p:val>
                                            <p:strVal val="0-#ppt_w/2"/>
                                          </p:val>
                                        </p:tav>
                                        <p:tav tm="100000">
                                          <p:val>
                                            <p:strVal val="#ppt_x"/>
                                          </p:val>
                                        </p:tav>
                                      </p:tavLst>
                                    </p:anim>
                                    <p:anim calcmode="lin" valueType="num">
                                      <p:cBhvr additive="base">
                                        <p:cTn id="8" dur="500" fill="hold"/>
                                        <p:tgtEl>
                                          <p:spTgt spid="5529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2" presetClass="entr" presetSubtype="4" fill="hold" nodeType="afterEffect">
                                  <p:stCondLst>
                                    <p:cond delay="0"/>
                                  </p:stCondLst>
                                  <p:childTnLst>
                                    <p:set>
                                      <p:cBhvr>
                                        <p:cTn id="11" dur="1" fill="hold">
                                          <p:stCondLst>
                                            <p:cond delay="0"/>
                                          </p:stCondLst>
                                        </p:cTn>
                                        <p:tgtEl>
                                          <p:spTgt spid="55299"/>
                                        </p:tgtEl>
                                        <p:attrNameLst>
                                          <p:attrName>style.visibility</p:attrName>
                                        </p:attrNameLst>
                                      </p:cBhvr>
                                      <p:to>
                                        <p:strVal val="visible"/>
                                      </p:to>
                                    </p:set>
                                    <p:animEffect transition="in" filter="slide(fromBottom)">
                                      <p:cBhvr>
                                        <p:cTn id="12" dur="500"/>
                                        <p:tgtEl>
                                          <p:spTgt spid="55299"/>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endParaRPr lang="en-US" altLang="en-US" dirty="0"/>
          </a:p>
        </p:txBody>
      </p:sp>
      <p:pic>
        <p:nvPicPr>
          <p:cNvPr id="3277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152400"/>
            <a:ext cx="39624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Box 3"/>
          <p:cNvSpPr txBox="1">
            <a:spLocks noChangeArrowheads="1"/>
          </p:cNvSpPr>
          <p:nvPr/>
        </p:nvSpPr>
        <p:spPr bwMode="auto">
          <a:xfrm>
            <a:off x="1008529" y="6032212"/>
            <a:ext cx="56970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dirty="0">
                <a:cs typeface="Times New Roman" panose="02020603050405020304" pitchFamily="18" charset="0"/>
              </a:rPr>
              <a:t>Anh hùng Phạm Tuân</a:t>
            </a:r>
          </a:p>
        </p:txBody>
      </p:sp>
      <p:sp>
        <p:nvSpPr>
          <p:cNvPr id="32773" name="TextBox 6"/>
          <p:cNvSpPr txBox="1">
            <a:spLocks noChangeArrowheads="1"/>
          </p:cNvSpPr>
          <p:nvPr/>
        </p:nvSpPr>
        <p:spPr bwMode="auto">
          <a:xfrm>
            <a:off x="6413500" y="6032212"/>
            <a:ext cx="46863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dirty="0">
                <a:cs typeface="Times New Roman" panose="02020603050405020304" pitchFamily="18" charset="0"/>
              </a:rPr>
              <a:t>Phi công Vũ Xuân Thiều</a:t>
            </a:r>
          </a:p>
        </p:txBody>
      </p:sp>
      <p:pic>
        <p:nvPicPr>
          <p:cNvPr id="32774" name="Picture 7"/>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676400" y="152400"/>
            <a:ext cx="4724400" cy="5715000"/>
          </a:xfr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752600" y="152400"/>
            <a:ext cx="8763000" cy="5867400"/>
          </a:xfrm>
          <a:noFill/>
        </p:spPr>
      </p:pic>
      <p:sp>
        <p:nvSpPr>
          <p:cNvPr id="33795" name="TextBox 2"/>
          <p:cNvSpPr txBox="1">
            <a:spLocks noChangeArrowheads="1"/>
          </p:cNvSpPr>
          <p:nvPr/>
        </p:nvSpPr>
        <p:spPr bwMode="auto">
          <a:xfrm>
            <a:off x="3505200" y="6178551"/>
            <a:ext cx="5410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dirty="0">
                <a:cs typeface="Times New Roman" panose="02020603050405020304" pitchFamily="18" charset="0"/>
              </a:rPr>
              <a:t>Bộ đội tên lửa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371600" y="228600"/>
            <a:ext cx="9448800" cy="5486400"/>
          </a:xfrm>
          <a:noFill/>
        </p:spPr>
      </p:pic>
      <p:sp>
        <p:nvSpPr>
          <p:cNvPr id="34819" name="TextBox 3"/>
          <p:cNvSpPr txBox="1">
            <a:spLocks noChangeArrowheads="1"/>
          </p:cNvSpPr>
          <p:nvPr/>
        </p:nvSpPr>
        <p:spPr bwMode="auto">
          <a:xfrm>
            <a:off x="4800600" y="5943600"/>
            <a:ext cx="2819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b="1" dirty="0">
                <a:cs typeface="Times New Roman" panose="02020603050405020304" pitchFamily="18" charset="0"/>
              </a:rPr>
              <a:t>Pháo cao xạ</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219200" y="320676"/>
            <a:ext cx="9677400" cy="5851525"/>
          </a:xfrm>
          <a:noFill/>
        </p:spPr>
      </p:pic>
      <p:sp>
        <p:nvSpPr>
          <p:cNvPr id="35843" name="TextBox 4"/>
          <p:cNvSpPr txBox="1">
            <a:spLocks noChangeArrowheads="1"/>
          </p:cNvSpPr>
          <p:nvPr/>
        </p:nvSpPr>
        <p:spPr bwMode="auto">
          <a:xfrm>
            <a:off x="3124200" y="6172201"/>
            <a:ext cx="5410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dirty="0">
                <a:cs typeface="Times New Roman" panose="02020603050405020304" pitchFamily="18" charset="0"/>
              </a:rPr>
              <a:t>Dân quân tự vệ</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905000" y="586740"/>
            <a:ext cx="8305800" cy="5334000"/>
          </a:xfrm>
          <a:noFill/>
        </p:spPr>
      </p:pic>
      <p:sp>
        <p:nvSpPr>
          <p:cNvPr id="36867" name="TextBox 2"/>
          <p:cNvSpPr txBox="1">
            <a:spLocks noChangeArrowheads="1"/>
          </p:cNvSpPr>
          <p:nvPr/>
        </p:nvSpPr>
        <p:spPr bwMode="auto">
          <a:xfrm>
            <a:off x="3962400" y="5943600"/>
            <a:ext cx="4724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b="1" dirty="0">
                <a:cs typeface="Times New Roman" panose="02020603050405020304" pitchFamily="18" charset="0"/>
              </a:rPr>
              <a:t>              Tên lửa Sam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905000" y="304800"/>
            <a:ext cx="8229600" cy="5029200"/>
          </a:xfrm>
          <a:noFill/>
        </p:spPr>
      </p:pic>
      <p:sp>
        <p:nvSpPr>
          <p:cNvPr id="3" name="TextBox 2"/>
          <p:cNvSpPr txBox="1"/>
          <p:nvPr/>
        </p:nvSpPr>
        <p:spPr>
          <a:xfrm>
            <a:off x="2209800" y="5638801"/>
            <a:ext cx="8077200" cy="830263"/>
          </a:xfrm>
          <a:prstGeom prst="rect">
            <a:avLst/>
          </a:prstGeom>
          <a:noFill/>
        </p:spPr>
        <p:txBody>
          <a:bodyPr>
            <a:spAutoFit/>
          </a:bodyPr>
          <a:lstStyle/>
          <a:p>
            <a:pPr eaLnBrk="1" hangingPunct="1">
              <a:defRPr/>
            </a:pPr>
            <a:r>
              <a:rPr lang="vi-VN" sz="2400" b="1" dirty="0">
                <a:latin typeface="+mj-lt"/>
              </a:rPr>
              <a:t>Công nhân Nhà máy điện Yên Phụ tổ chức ký cờ nguyện “giữ vững dòng điện an toàn, liên tục trong mọi tình huống”</a:t>
            </a:r>
            <a:endParaRPr lang="en-US" sz="2400" b="1" dirty="0">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828800" y="304800"/>
            <a:ext cx="8382000" cy="5257800"/>
          </a:xfrm>
          <a:noFill/>
        </p:spPr>
      </p:pic>
      <p:sp>
        <p:nvSpPr>
          <p:cNvPr id="4" name="TextBox 3"/>
          <p:cNvSpPr txBox="1">
            <a:spLocks noChangeArrowheads="1"/>
          </p:cNvSpPr>
          <p:nvPr/>
        </p:nvSpPr>
        <p:spPr bwMode="auto">
          <a:xfrm>
            <a:off x="4648201" y="6019801"/>
            <a:ext cx="37305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b="1" dirty="0">
                <a:cs typeface="Times New Roman" panose="02020603050405020304" pitchFamily="18" charset="0"/>
              </a:rPr>
              <a:t>Bệnh viện Bạch Mai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4" name="Text Box 14"/>
          <p:cNvSpPr txBox="1">
            <a:spLocks noChangeArrowheads="1"/>
          </p:cNvSpPr>
          <p:nvPr/>
        </p:nvSpPr>
        <p:spPr bwMode="auto">
          <a:xfrm>
            <a:off x="762000" y="1066800"/>
            <a:ext cx="1027363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en-US" b="1" i="1" dirty="0">
                <a:latin typeface="+mn-lt"/>
              </a:rPr>
              <a:t>- Tại sao gọi chiến thắng 12 ngày đêm cuối năm 1972 ở Hà Nội và các thành phố khác ở miền Bắc là chiến thắng “Điện Biên Phủ trên không” ?</a:t>
            </a:r>
          </a:p>
        </p:txBody>
      </p:sp>
      <p:sp>
        <p:nvSpPr>
          <p:cNvPr id="8" name="Text Box 6"/>
          <p:cNvSpPr txBox="1">
            <a:spLocks noChangeArrowheads="1"/>
          </p:cNvSpPr>
          <p:nvPr/>
        </p:nvSpPr>
        <p:spPr bwMode="auto">
          <a:xfrm>
            <a:off x="457200" y="3151981"/>
            <a:ext cx="11049000"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en-US" sz="2800" dirty="0">
                <a:latin typeface="+mn-lt"/>
              </a:rPr>
              <a:t>     </a:t>
            </a:r>
            <a:r>
              <a:rPr lang="en-US" altLang="en-US" dirty="0">
                <a:latin typeface="+mn-lt"/>
              </a:rPr>
              <a:t>Vì đây là chiến dịch phòng không oanh liệt nhất trong cuộc chiến đấu bảo vệ miền Bắc. Đây cũng là thất bại nặng nề nhất trong lịch sử không quân Mĩ. Do tầm vóc vĩ đại của chiến thắng oanh liệt này mà quân dân ta và dư luận thế giới gọi đây là trận  </a:t>
            </a:r>
          </a:p>
          <a:p>
            <a:pPr algn="just" eaLnBrk="1" hangingPunct="1">
              <a:spcBef>
                <a:spcPct val="0"/>
              </a:spcBef>
              <a:buFontTx/>
              <a:buNone/>
            </a:pPr>
            <a:r>
              <a:rPr lang="en-US" altLang="en-US" dirty="0">
                <a:latin typeface="+mn-lt"/>
              </a:rPr>
              <a:t>“ Điện Biên Phủ trên không”</a:t>
            </a:r>
          </a:p>
          <a:p>
            <a:pPr algn="just" eaLnBrk="1" hangingPunct="1">
              <a:spcBef>
                <a:spcPct val="0"/>
              </a:spcBef>
              <a:buFontTx/>
              <a:buNone/>
            </a:pPr>
            <a:endParaRPr lang="en-US" altLang="en-US" dirty="0">
              <a:latin typeface="+mn-lt"/>
            </a:endParaRPr>
          </a:p>
          <a:p>
            <a:pPr algn="just" eaLnBrk="1" hangingPunct="1">
              <a:spcBef>
                <a:spcPct val="50000"/>
              </a:spcBef>
              <a:buFontTx/>
              <a:buNone/>
            </a:pPr>
            <a:endParaRPr lang="en-US" altLang="en-US" sz="2800" dirty="0">
              <a:latin typeface="+mn-lt"/>
            </a:endParaRPr>
          </a:p>
        </p:txBody>
      </p:sp>
      <p:sp>
        <p:nvSpPr>
          <p:cNvPr id="9" name="Text Box 12"/>
          <p:cNvSpPr txBox="1">
            <a:spLocks noChangeArrowheads="1"/>
          </p:cNvSpPr>
          <p:nvPr/>
        </p:nvSpPr>
        <p:spPr bwMode="auto">
          <a:xfrm>
            <a:off x="1584325" y="228601"/>
            <a:ext cx="90614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b="1" dirty="0">
                <a:latin typeface="+mn-lt"/>
              </a:rPr>
              <a:t>4. Ý nghĩa của cuộc chiến: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163854"/>
                                        </p:tgtEl>
                                        <p:attrNameLst>
                                          <p:attrName>style.visibility</p:attrName>
                                        </p:attrNameLst>
                                      </p:cBhvr>
                                      <p:to>
                                        <p:strVal val="visible"/>
                                      </p:to>
                                    </p:set>
                                    <p:animEffect transition="in" filter="fade">
                                      <p:cBhvr>
                                        <p:cTn id="14" dur="2000"/>
                                        <p:tgtEl>
                                          <p:spTgt spid="163854"/>
                                        </p:tgtEl>
                                      </p:cBhvr>
                                    </p:animEffect>
                                    <p:anim calcmode="lin" valueType="num">
                                      <p:cBhvr>
                                        <p:cTn id="15" dur="2000" fill="hold"/>
                                        <p:tgtEl>
                                          <p:spTgt spid="163854"/>
                                        </p:tgtEl>
                                        <p:attrNameLst>
                                          <p:attrName>ppt_w</p:attrName>
                                        </p:attrNameLst>
                                      </p:cBhvr>
                                      <p:tavLst>
                                        <p:tav tm="0" fmla="#ppt_w*sin(2.5*pi*$)">
                                          <p:val>
                                            <p:fltVal val="0"/>
                                          </p:val>
                                        </p:tav>
                                        <p:tav tm="100000">
                                          <p:val>
                                            <p:fltVal val="1"/>
                                          </p:val>
                                        </p:tav>
                                      </p:tavLst>
                                    </p:anim>
                                    <p:anim calcmode="lin" valueType="num">
                                      <p:cBhvr>
                                        <p:cTn id="16" dur="2000" fill="hold"/>
                                        <p:tgtEl>
                                          <p:spTgt spid="163854"/>
                                        </p:tgtEl>
                                        <p:attrNameLst>
                                          <p:attrName>ppt_h</p:attrName>
                                        </p:attrNameLst>
                                      </p:cBhvr>
                                      <p:tavLst>
                                        <p:tav tm="0">
                                          <p:val>
                                            <p:strVal val="#ppt_h"/>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4" grpId="0"/>
      <p:bldP spid="8" grpId="0"/>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body" idx="1"/>
          </p:nvPr>
        </p:nvSpPr>
        <p:spPr>
          <a:xfrm>
            <a:off x="1066800" y="228600"/>
            <a:ext cx="9296400" cy="2209800"/>
          </a:xfrm>
          <a:noFill/>
        </p:spPr>
        <p:txBody>
          <a:bodyPr/>
          <a:lstStyle/>
          <a:p>
            <a:pPr marL="0" indent="0" algn="just" eaLnBrk="1" hangingPunct="1">
              <a:lnSpc>
                <a:spcPct val="90000"/>
              </a:lnSpc>
              <a:buNone/>
            </a:pPr>
            <a:r>
              <a:rPr lang="en-US" altLang="en-US" dirty="0"/>
              <a:t>    </a:t>
            </a:r>
            <a:r>
              <a:rPr lang="en-US" altLang="en-US" b="1" dirty="0"/>
              <a:t>+ Chiến thắng Điện Biên Phủ 1954 đã góp phần quyết định trong việc kết thúc chiến tranh, buộc Pháp phải kí Hiệp định Giơ-ne-vơ.</a:t>
            </a:r>
            <a:endParaRPr lang="en-US" altLang="en-US" dirty="0"/>
          </a:p>
        </p:txBody>
      </p:sp>
      <p:pic>
        <p:nvPicPr>
          <p:cNvPr id="172035" name="Picture 3" descr="La co chien thang bay tren nap ham Tuong Do Ca-xto-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788455"/>
            <a:ext cx="4724400"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10134600" y="2286000"/>
            <a:ext cx="20574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lang="en-US" altLang="en-US" b="1" dirty="0">
                <a:cs typeface="Times New Roman" panose="02020603050405020304" pitchFamily="18" charset="0"/>
              </a:rPr>
              <a:t>Pháo cao xạ của ta nã vào pháo đài bay hiện đại B52</a:t>
            </a:r>
          </a:p>
        </p:txBody>
      </p:sp>
      <p:pic>
        <p:nvPicPr>
          <p:cNvPr id="6" name="Picture 4" descr="Những khẩu đội pháo cao xạ bảo vệ bầu trời Hà Nộ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2100" y="1788455"/>
            <a:ext cx="4686300" cy="4635500"/>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2034">
                                            <p:txEl>
                                              <p:pRg st="0" end="0"/>
                                            </p:txEl>
                                          </p:spTgt>
                                        </p:tgtEl>
                                        <p:attrNameLst>
                                          <p:attrName>style.visibility</p:attrName>
                                        </p:attrNameLst>
                                      </p:cBhvr>
                                      <p:to>
                                        <p:strVal val="visible"/>
                                      </p:to>
                                    </p:set>
                                    <p:anim calcmode="lin" valueType="num">
                                      <p:cBhvr additive="base">
                                        <p:cTn id="7" dur="500" fill="hold"/>
                                        <p:tgtEl>
                                          <p:spTgt spid="17203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2034">
                                            <p:txEl>
                                              <p:pRg st="0" end="0"/>
                                            </p:txEl>
                                          </p:spTgt>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172035"/>
                                        </p:tgtEl>
                                        <p:attrNameLst>
                                          <p:attrName>style.visibility</p:attrName>
                                        </p:attrNameLst>
                                      </p:cBhvr>
                                      <p:to>
                                        <p:strVal val="visible"/>
                                      </p:to>
                                    </p:set>
                                    <p:anim calcmode="lin" valueType="num">
                                      <p:cBhvr additive="base">
                                        <p:cTn id="12" dur="500" fill="hold"/>
                                        <p:tgtEl>
                                          <p:spTgt spid="172035"/>
                                        </p:tgtEl>
                                        <p:attrNameLst>
                                          <p:attrName>ppt_x</p:attrName>
                                        </p:attrNameLst>
                                      </p:cBhvr>
                                      <p:tavLst>
                                        <p:tav tm="0">
                                          <p:val>
                                            <p:strVal val="#ppt_x"/>
                                          </p:val>
                                        </p:tav>
                                        <p:tav tm="100000">
                                          <p:val>
                                            <p:strVal val="#ppt_x"/>
                                          </p:val>
                                        </p:tav>
                                      </p:tavLst>
                                    </p:anim>
                                    <p:anim calcmode="lin" valueType="num">
                                      <p:cBhvr additive="base">
                                        <p:cTn id="13" dur="500" fill="hold"/>
                                        <p:tgtEl>
                                          <p:spTgt spid="172035"/>
                                        </p:tgtEl>
                                        <p:attrNameLst>
                                          <p:attrName>ppt_y</p:attrName>
                                        </p:attrNameLst>
                                      </p:cBhvr>
                                      <p:tavLst>
                                        <p:tav tm="0">
                                          <p:val>
                                            <p:strVal val="1+#ppt_h/2"/>
                                          </p:val>
                                        </p:tav>
                                        <p:tav tm="100000">
                                          <p:val>
                                            <p:strVal val="#ppt_y"/>
                                          </p:val>
                                        </p:tav>
                                      </p:tavLst>
                                    </p:anim>
                                  </p:childTnLst>
                                </p:cTn>
                              </p:par>
                              <p:par>
                                <p:cTn id="14" presetID="8"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amond(in)">
                                      <p:cBhvr>
                                        <p:cTn id="16" dur="2000"/>
                                        <p:tgtEl>
                                          <p:spTgt spid="5"/>
                                        </p:tgtEl>
                                      </p:cBhvr>
                                    </p:animEffect>
                                  </p:childTnLst>
                                </p:cTn>
                              </p:par>
                              <p:par>
                                <p:cTn id="17" presetID="8" presetClass="entr" presetSubtype="16"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amond(in)">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4" grpId="0" build="p" autoUpdateAnimBg="0" advAuto="0"/>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descr="Le ki hiep dinh Pari ( 197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2244587"/>
            <a:ext cx="4800600"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59" name="Rectangle 3"/>
          <p:cNvSpPr>
            <a:spLocks noGrp="1" noChangeArrowheads="1"/>
          </p:cNvSpPr>
          <p:nvPr>
            <p:ph type="body" idx="1"/>
          </p:nvPr>
        </p:nvSpPr>
        <p:spPr>
          <a:xfrm>
            <a:off x="381000" y="304800"/>
            <a:ext cx="11430000" cy="2438400"/>
          </a:xfrm>
          <a:noFill/>
        </p:spPr>
        <p:txBody>
          <a:bodyPr/>
          <a:lstStyle/>
          <a:p>
            <a:pPr algn="just" eaLnBrk="1" hangingPunct="1">
              <a:lnSpc>
                <a:spcPct val="90000"/>
              </a:lnSpc>
              <a:buFontTx/>
              <a:buNone/>
            </a:pPr>
            <a:r>
              <a:rPr lang="en-US" altLang="en-US" dirty="0"/>
              <a:t> </a:t>
            </a:r>
            <a:r>
              <a:rPr lang="en-US" altLang="en-US" b="1" dirty="0"/>
              <a:t>+ Chiến thắng 12 ngày đêm cuối năm 1972 là chiến dịch phòng không oanh liệt nhất trong cuộc chiến đấu bảo vệ miền Bắc, buộc Mĩ phải kí Hiệp định Pa-ri về chấm dứt chiến tranh, lập lại hòa bình ở Việt Nam.</a:t>
            </a:r>
          </a:p>
        </p:txBody>
      </p:sp>
      <p:sp>
        <p:nvSpPr>
          <p:cNvPr id="173062" name="Text Box 6"/>
          <p:cNvSpPr txBox="1">
            <a:spLocks noChangeArrowheads="1"/>
          </p:cNvSpPr>
          <p:nvPr/>
        </p:nvSpPr>
        <p:spPr bwMode="auto">
          <a:xfrm>
            <a:off x="10375900" y="2971694"/>
            <a:ext cx="18161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dirty="0">
                <a:cs typeface="Times New Roman" panose="02020603050405020304" pitchFamily="18" charset="0"/>
              </a:rPr>
              <a:t>Lễ kí hiệp định Pa - ri</a:t>
            </a:r>
          </a:p>
        </p:txBody>
      </p:sp>
      <p:pic>
        <p:nvPicPr>
          <p:cNvPr id="7" name="Picture 4" descr="Hiep dinh Geneve 195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47900"/>
            <a:ext cx="4648200"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73059">
                                            <p:txEl>
                                              <p:pRg st="0" end="0"/>
                                            </p:txEl>
                                          </p:spTgt>
                                        </p:tgtEl>
                                        <p:attrNameLst>
                                          <p:attrName>style.visibility</p:attrName>
                                        </p:attrNameLst>
                                      </p:cBhvr>
                                      <p:to>
                                        <p:strVal val="visible"/>
                                      </p:to>
                                    </p:set>
                                    <p:animEffect transition="in" filter="diamond(in)">
                                      <p:cBhvr>
                                        <p:cTn id="7" dur="2000"/>
                                        <p:tgtEl>
                                          <p:spTgt spid="173059">
                                            <p:txEl>
                                              <p:pRg st="0" end="0"/>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173058"/>
                                        </p:tgtEl>
                                        <p:attrNameLst>
                                          <p:attrName>style.visibility</p:attrName>
                                        </p:attrNameLst>
                                      </p:cBhvr>
                                      <p:to>
                                        <p:strVal val="visible"/>
                                      </p:to>
                                    </p:set>
                                    <p:animEffect transition="in" filter="diamond(in)">
                                      <p:cBhvr>
                                        <p:cTn id="10" dur="2000"/>
                                        <p:tgtEl>
                                          <p:spTgt spid="173058"/>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173062"/>
                                        </p:tgtEl>
                                        <p:attrNameLst>
                                          <p:attrName>style.visibility</p:attrName>
                                        </p:attrNameLst>
                                      </p:cBhvr>
                                      <p:to>
                                        <p:strVal val="visible"/>
                                      </p:to>
                                    </p:set>
                                    <p:animEffect transition="in" filter="diamond(in)">
                                      <p:cBhvr>
                                        <p:cTn id="13" dur="2000"/>
                                        <p:tgtEl>
                                          <p:spTgt spid="173062"/>
                                        </p:tgtEl>
                                      </p:cBhvr>
                                    </p:animEffect>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9" grpId="0" build="p"/>
      <p:bldP spid="17306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914400" y="1066800"/>
            <a:ext cx="10363200" cy="4832092"/>
          </a:xfrm>
          <a:prstGeom prst="rect">
            <a:avLst/>
          </a:prstGeom>
          <a:solidFill>
            <a:schemeClr val="accent2"/>
          </a:solidFill>
          <a:ln w="9525">
            <a:solidFill>
              <a:srgbClr val="FF00FF"/>
            </a:solidFill>
            <a:miter lim="800000"/>
            <a:headEnd/>
            <a:tailEnd/>
          </a:ln>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en-US" b="1" dirty="0">
                <a:solidFill>
                  <a:schemeClr val="bg1"/>
                </a:solidFill>
              </a:rPr>
              <a:t>      </a:t>
            </a:r>
            <a:r>
              <a:rPr lang="en-US" altLang="en-US" sz="4400" b="1" dirty="0" err="1">
                <a:solidFill>
                  <a:schemeClr val="bg1"/>
                </a:solidFill>
              </a:rPr>
              <a:t>Cuộc</a:t>
            </a:r>
            <a:r>
              <a:rPr lang="en-US" altLang="en-US" sz="4400" b="1" dirty="0">
                <a:solidFill>
                  <a:schemeClr val="bg1"/>
                </a:solidFill>
              </a:rPr>
              <a:t> tập kích bằng máy bay B52 của Mĩ bị đập tan. Đây là thất bại nặng nề nhất trong lịch sử không quân Mĩ và là chiến thắng oanh liệt nhất trong cuộc chiến đấu bảo vệ miền Bắc. Chiến thắng này được dư luận thế giới gọi là trận “Điện Biên Phủ trên không”.</a:t>
            </a:r>
            <a:r>
              <a:rPr lang="en-US" altLang="en-US" sz="4400" b="1" dirty="0">
                <a:solidFill>
                  <a:schemeClr val="bg1"/>
                </a:solidFill>
                <a:latin typeface="Arial" panose="020B0604020202020204"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93" name="Text Box 9"/>
          <p:cNvSpPr txBox="1">
            <a:spLocks noChangeArrowheads="1"/>
          </p:cNvSpPr>
          <p:nvPr/>
        </p:nvSpPr>
        <p:spPr bwMode="auto">
          <a:xfrm>
            <a:off x="2705100" y="4838217"/>
            <a:ext cx="9029700" cy="1333983"/>
          </a:xfrm>
          <a:prstGeom prst="rect">
            <a:avLst/>
          </a:prstGeom>
          <a:solidFill>
            <a:srgbClr val="FFFFCC"/>
          </a:solidFill>
          <a:ln w="9525">
            <a:solidFill>
              <a:srgbClr val="FF3300"/>
            </a:solidFill>
            <a:miter lim="800000"/>
            <a:headEnd/>
            <a:tailEnd/>
          </a:ln>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b="1" dirty="0"/>
          </a:p>
        </p:txBody>
      </p:sp>
      <p:sp>
        <p:nvSpPr>
          <p:cNvPr id="144396" name="Line 12"/>
          <p:cNvSpPr>
            <a:spLocks noChangeShapeType="1"/>
          </p:cNvSpPr>
          <p:nvPr/>
        </p:nvSpPr>
        <p:spPr bwMode="auto">
          <a:xfrm flipV="1">
            <a:off x="1634045" y="2139148"/>
            <a:ext cx="1071055" cy="869106"/>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44398" name="Line 14"/>
          <p:cNvSpPr>
            <a:spLocks noChangeShapeType="1"/>
          </p:cNvSpPr>
          <p:nvPr/>
        </p:nvSpPr>
        <p:spPr bwMode="auto">
          <a:xfrm flipV="1">
            <a:off x="2181533" y="3505200"/>
            <a:ext cx="523567" cy="9346"/>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44411" name="Text Box 27"/>
          <p:cNvSpPr txBox="1">
            <a:spLocks noChangeArrowheads="1"/>
          </p:cNvSpPr>
          <p:nvPr/>
        </p:nvSpPr>
        <p:spPr bwMode="auto">
          <a:xfrm>
            <a:off x="2731258" y="1838188"/>
            <a:ext cx="8851142" cy="584775"/>
          </a:xfrm>
          <a:prstGeom prst="rect">
            <a:avLst/>
          </a:prstGeom>
          <a:solidFill>
            <a:srgbClr val="FFFFCC"/>
          </a:solidFill>
          <a:ln w="9525">
            <a:solidFill>
              <a:srgbClr val="FF3300"/>
            </a:solidFill>
            <a:miter lim="800000"/>
            <a:headEnd/>
            <a:tailEnd/>
          </a:ln>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b="1" dirty="0"/>
              <a:t>   </a:t>
            </a:r>
          </a:p>
        </p:txBody>
      </p:sp>
      <p:sp>
        <p:nvSpPr>
          <p:cNvPr id="144412" name="Text Box 28"/>
          <p:cNvSpPr txBox="1">
            <a:spLocks noChangeArrowheads="1"/>
          </p:cNvSpPr>
          <p:nvPr/>
        </p:nvSpPr>
        <p:spPr bwMode="auto">
          <a:xfrm>
            <a:off x="677198" y="3008254"/>
            <a:ext cx="1504335" cy="1077218"/>
          </a:xfrm>
          <a:prstGeom prst="rect">
            <a:avLst/>
          </a:prstGeom>
          <a:solidFill>
            <a:srgbClr val="FFFFCC"/>
          </a:solidFill>
          <a:ln w="9525">
            <a:solidFill>
              <a:srgbClr val="FF3300"/>
            </a:solidFill>
            <a:miter lim="800000"/>
            <a:headEnd/>
            <a:tailEnd/>
          </a:ln>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b="1" dirty="0"/>
              <a:t>   Ý nghĩa:    </a:t>
            </a:r>
          </a:p>
        </p:txBody>
      </p:sp>
      <p:sp>
        <p:nvSpPr>
          <p:cNvPr id="144413" name="Line 29"/>
          <p:cNvSpPr>
            <a:spLocks noChangeShapeType="1"/>
          </p:cNvSpPr>
          <p:nvPr/>
        </p:nvSpPr>
        <p:spPr bwMode="auto">
          <a:xfrm>
            <a:off x="2019300" y="4121589"/>
            <a:ext cx="685800" cy="10668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44420" name="Text Box 36"/>
          <p:cNvSpPr txBox="1">
            <a:spLocks noChangeArrowheads="1"/>
          </p:cNvSpPr>
          <p:nvPr/>
        </p:nvSpPr>
        <p:spPr bwMode="auto">
          <a:xfrm>
            <a:off x="1219200" y="445542"/>
            <a:ext cx="9677400" cy="1077218"/>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None/>
            </a:pPr>
            <a:r>
              <a:rPr lang="en-US" altLang="en-US" b="1" dirty="0"/>
              <a:t> Chiến thắng “Điện Biên Phủ trên không” có ý nghĩa to lớn đối với lịch sử </a:t>
            </a:r>
            <a:r>
              <a:rPr lang="en-US" altLang="en-US" b="1" dirty="0" err="1"/>
              <a:t>dân</a:t>
            </a:r>
            <a:r>
              <a:rPr lang="en-US" altLang="en-US" b="1" dirty="0"/>
              <a:t> </a:t>
            </a:r>
            <a:r>
              <a:rPr lang="en-US" altLang="en-US" b="1" dirty="0" err="1"/>
              <a:t>tộc</a:t>
            </a:r>
            <a:r>
              <a:rPr lang="en-US" altLang="en-US" b="1" dirty="0"/>
              <a:t> ta: </a:t>
            </a:r>
          </a:p>
        </p:txBody>
      </p:sp>
      <p:sp>
        <p:nvSpPr>
          <p:cNvPr id="2" name="Rectangle 1"/>
          <p:cNvSpPr/>
          <p:nvPr/>
        </p:nvSpPr>
        <p:spPr>
          <a:xfrm>
            <a:off x="2870910" y="1852037"/>
            <a:ext cx="7708142" cy="1077218"/>
          </a:xfrm>
          <a:prstGeom prst="rect">
            <a:avLst/>
          </a:prstGeom>
        </p:spPr>
        <p:txBody>
          <a:bodyPr wrap="square">
            <a:spAutoFit/>
          </a:bodyPr>
          <a:lstStyle/>
          <a:p>
            <a:pPr algn="just" eaLnBrk="1" hangingPunct="1"/>
            <a:r>
              <a:rPr lang="en-US" altLang="en-US" sz="3200" b="1" dirty="0" err="1"/>
              <a:t>Đập</a:t>
            </a:r>
            <a:r>
              <a:rPr lang="en-US" altLang="en-US" sz="3200" b="1" dirty="0"/>
              <a:t> tan </a:t>
            </a:r>
            <a:r>
              <a:rPr lang="en-US" altLang="en-US" sz="3200" b="1" dirty="0" err="1"/>
              <a:t>âm</a:t>
            </a:r>
            <a:r>
              <a:rPr lang="en-US" altLang="en-US" sz="3200" b="1" dirty="0"/>
              <a:t> </a:t>
            </a:r>
            <a:r>
              <a:rPr lang="en-US" altLang="en-US" sz="3200" b="1" dirty="0" err="1"/>
              <a:t>mưu</a:t>
            </a:r>
            <a:r>
              <a:rPr lang="en-US" altLang="en-US" sz="3200" b="1" dirty="0"/>
              <a:t> </a:t>
            </a:r>
            <a:r>
              <a:rPr lang="en-US" altLang="en-US" sz="3200" b="1" dirty="0" err="1"/>
              <a:t>xâm</a:t>
            </a:r>
            <a:r>
              <a:rPr lang="en-US" altLang="en-US" sz="3200" b="1" dirty="0"/>
              <a:t> </a:t>
            </a:r>
            <a:r>
              <a:rPr lang="en-US" altLang="en-US" sz="3200" b="1" dirty="0" err="1"/>
              <a:t>lược</a:t>
            </a:r>
            <a:r>
              <a:rPr lang="en-US" altLang="en-US" sz="3200" b="1" dirty="0"/>
              <a:t> </a:t>
            </a:r>
            <a:r>
              <a:rPr lang="en-US" altLang="en-US" sz="3200" b="1" dirty="0" err="1"/>
              <a:t>của</a:t>
            </a:r>
            <a:r>
              <a:rPr lang="en-US" altLang="en-US" sz="3200" b="1" dirty="0"/>
              <a:t> </a:t>
            </a:r>
            <a:r>
              <a:rPr lang="en-US" altLang="en-US" sz="3200" b="1" dirty="0" err="1"/>
              <a:t>đế</a:t>
            </a:r>
            <a:r>
              <a:rPr lang="en-US" altLang="en-US" sz="3200" b="1" dirty="0"/>
              <a:t> </a:t>
            </a:r>
            <a:r>
              <a:rPr lang="en-US" altLang="en-US" sz="3200" b="1" dirty="0" err="1"/>
              <a:t>quốc</a:t>
            </a:r>
            <a:r>
              <a:rPr lang="en-US" altLang="en-US" sz="3200" b="1" dirty="0"/>
              <a:t> </a:t>
            </a:r>
            <a:r>
              <a:rPr lang="en-US" altLang="en-US" sz="3200" b="1" dirty="0" err="1"/>
              <a:t>Mĩ</a:t>
            </a:r>
            <a:r>
              <a:rPr lang="en-US" altLang="en-US" sz="3200" b="1" dirty="0"/>
              <a:t>.</a:t>
            </a:r>
          </a:p>
          <a:p>
            <a:pPr algn="just" eaLnBrk="1" hangingPunct="1"/>
            <a:endParaRPr lang="en-US" altLang="en-US" sz="3200" b="1" dirty="0"/>
          </a:p>
        </p:txBody>
      </p:sp>
      <p:sp>
        <p:nvSpPr>
          <p:cNvPr id="4" name="Rectangle 3"/>
          <p:cNvSpPr/>
          <p:nvPr/>
        </p:nvSpPr>
        <p:spPr>
          <a:xfrm>
            <a:off x="2747180" y="4938144"/>
            <a:ext cx="9105901" cy="1077218"/>
          </a:xfrm>
          <a:prstGeom prst="rect">
            <a:avLst/>
          </a:prstGeom>
        </p:spPr>
        <p:txBody>
          <a:bodyPr wrap="square">
            <a:spAutoFit/>
          </a:bodyPr>
          <a:lstStyle/>
          <a:p>
            <a:r>
              <a:rPr lang="en-US" altLang="en-US" sz="3200" b="1" dirty="0"/>
              <a:t>   </a:t>
            </a:r>
            <a:r>
              <a:rPr lang="en-US" altLang="en-US" sz="3200" b="1" dirty="0" err="1"/>
              <a:t>Buộc</a:t>
            </a:r>
            <a:r>
              <a:rPr lang="en-US" altLang="en-US" sz="3200" b="1" dirty="0"/>
              <a:t> </a:t>
            </a:r>
            <a:r>
              <a:rPr lang="en-US" altLang="en-US" sz="3200" b="1" dirty="0" err="1"/>
              <a:t>Mĩ</a:t>
            </a:r>
            <a:r>
              <a:rPr lang="en-US" altLang="en-US" sz="3200" b="1" dirty="0"/>
              <a:t> </a:t>
            </a:r>
            <a:r>
              <a:rPr lang="en-US" altLang="en-US" sz="3200" b="1" dirty="0" err="1"/>
              <a:t>phải</a:t>
            </a:r>
            <a:r>
              <a:rPr lang="en-US" altLang="en-US" sz="3200" b="1" dirty="0"/>
              <a:t> </a:t>
            </a:r>
            <a:r>
              <a:rPr lang="en-US" altLang="en-US" sz="3200" b="1" dirty="0" err="1"/>
              <a:t>kí</a:t>
            </a:r>
            <a:r>
              <a:rPr lang="en-US" altLang="en-US" sz="3200" b="1" dirty="0"/>
              <a:t> </a:t>
            </a:r>
            <a:r>
              <a:rPr lang="en-US" altLang="en-US" sz="3200" b="1" dirty="0" err="1"/>
              <a:t>Hiệp</a:t>
            </a:r>
            <a:r>
              <a:rPr lang="en-US" altLang="en-US" sz="3200" b="1" dirty="0"/>
              <a:t> </a:t>
            </a:r>
            <a:r>
              <a:rPr lang="en-US" altLang="en-US" sz="3200" b="1" dirty="0" err="1"/>
              <a:t>định</a:t>
            </a:r>
            <a:r>
              <a:rPr lang="en-US" altLang="en-US" sz="3200" b="1" dirty="0"/>
              <a:t> Pa-</a:t>
            </a:r>
            <a:r>
              <a:rPr lang="en-US" altLang="en-US" sz="3200" b="1" dirty="0" err="1"/>
              <a:t>ri</a:t>
            </a:r>
            <a:r>
              <a:rPr lang="en-US" altLang="en-US" sz="3200" b="1" dirty="0"/>
              <a:t> </a:t>
            </a:r>
            <a:r>
              <a:rPr lang="en-US" altLang="en-US" sz="3200" b="1" dirty="0" err="1"/>
              <a:t>chấm</a:t>
            </a:r>
            <a:r>
              <a:rPr lang="en-US" altLang="en-US" sz="3200" b="1" dirty="0"/>
              <a:t> </a:t>
            </a:r>
            <a:r>
              <a:rPr lang="en-US" altLang="en-US" sz="3200" b="1" dirty="0" err="1"/>
              <a:t>dứt</a:t>
            </a:r>
            <a:r>
              <a:rPr lang="en-US" altLang="en-US" sz="3200" b="1" dirty="0"/>
              <a:t> </a:t>
            </a:r>
            <a:r>
              <a:rPr lang="en-US" altLang="en-US" sz="3200" b="1" dirty="0" err="1"/>
              <a:t>chiến</a:t>
            </a:r>
            <a:r>
              <a:rPr lang="en-US" altLang="en-US" sz="3200" b="1" dirty="0"/>
              <a:t> </a:t>
            </a:r>
            <a:r>
              <a:rPr lang="en-US" altLang="en-US" sz="3200" b="1" dirty="0" err="1"/>
              <a:t>tranh</a:t>
            </a:r>
            <a:r>
              <a:rPr lang="en-US" altLang="en-US" sz="3200" b="1" dirty="0"/>
              <a:t> </a:t>
            </a:r>
            <a:r>
              <a:rPr lang="en-US" altLang="en-US" sz="3200" b="1" dirty="0" err="1"/>
              <a:t>xâm</a:t>
            </a:r>
            <a:r>
              <a:rPr lang="en-US" altLang="en-US" sz="3200" b="1" dirty="0"/>
              <a:t> </a:t>
            </a:r>
            <a:r>
              <a:rPr lang="en-US" altLang="en-US" sz="3200" b="1" dirty="0" err="1"/>
              <a:t>lược</a:t>
            </a:r>
            <a:r>
              <a:rPr lang="en-US" altLang="en-US" sz="3200" b="1" dirty="0"/>
              <a:t> Việt  Nam.</a:t>
            </a:r>
            <a:endParaRPr lang="en-US" sz="3200" dirty="0"/>
          </a:p>
        </p:txBody>
      </p:sp>
      <p:sp>
        <p:nvSpPr>
          <p:cNvPr id="13" name="Text Box 9"/>
          <p:cNvSpPr txBox="1">
            <a:spLocks noChangeArrowheads="1"/>
          </p:cNvSpPr>
          <p:nvPr/>
        </p:nvSpPr>
        <p:spPr bwMode="auto">
          <a:xfrm>
            <a:off x="2705100" y="2997942"/>
            <a:ext cx="9029700" cy="1333983"/>
          </a:xfrm>
          <a:prstGeom prst="rect">
            <a:avLst/>
          </a:prstGeom>
          <a:solidFill>
            <a:srgbClr val="FFFFCC"/>
          </a:solidFill>
          <a:ln w="9525">
            <a:solidFill>
              <a:srgbClr val="FF3300"/>
            </a:solidFill>
            <a:miter lim="800000"/>
            <a:headEnd/>
            <a:tailEnd/>
          </a:ln>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b="1" dirty="0"/>
          </a:p>
        </p:txBody>
      </p:sp>
      <p:sp>
        <p:nvSpPr>
          <p:cNvPr id="14" name="Rectangle 13"/>
          <p:cNvSpPr/>
          <p:nvPr/>
        </p:nvSpPr>
        <p:spPr>
          <a:xfrm>
            <a:off x="2953366" y="3072826"/>
            <a:ext cx="9238634" cy="1077218"/>
          </a:xfrm>
          <a:prstGeom prst="rect">
            <a:avLst/>
          </a:prstGeom>
        </p:spPr>
        <p:txBody>
          <a:bodyPr wrap="square">
            <a:spAutoFit/>
          </a:bodyPr>
          <a:lstStyle/>
          <a:p>
            <a:pPr eaLnBrk="1" hangingPunct="1"/>
            <a:r>
              <a:rPr lang="en-US" altLang="en-US" sz="3200" b="1" dirty="0" err="1"/>
              <a:t>Khẳng</a:t>
            </a:r>
            <a:r>
              <a:rPr lang="en-US" altLang="en-US" sz="3200" b="1" dirty="0"/>
              <a:t> </a:t>
            </a:r>
            <a:r>
              <a:rPr lang="en-US" altLang="en-US" sz="3200" b="1" dirty="0" err="1"/>
              <a:t>định</a:t>
            </a:r>
            <a:r>
              <a:rPr lang="en-US" altLang="en-US" sz="3200" b="1" dirty="0"/>
              <a:t> ý </a:t>
            </a:r>
            <a:r>
              <a:rPr lang="en-US" altLang="en-US" sz="3200" b="1" dirty="0" err="1"/>
              <a:t>chí</a:t>
            </a:r>
            <a:r>
              <a:rPr lang="en-US" altLang="en-US" sz="3200" b="1" dirty="0"/>
              <a:t> </a:t>
            </a:r>
            <a:r>
              <a:rPr lang="en-US" altLang="en-US" sz="3200" b="1" dirty="0" err="1"/>
              <a:t>quyết</a:t>
            </a:r>
            <a:r>
              <a:rPr lang="en-US" altLang="en-US" sz="3200" b="1" dirty="0"/>
              <a:t> </a:t>
            </a:r>
            <a:r>
              <a:rPr lang="en-US" altLang="en-US" sz="3200" b="1" dirty="0" err="1"/>
              <a:t>chiến</a:t>
            </a:r>
            <a:r>
              <a:rPr lang="en-US" altLang="en-US" sz="3200" b="1" dirty="0"/>
              <a:t>, </a:t>
            </a:r>
            <a:r>
              <a:rPr lang="en-US" altLang="en-US" sz="3200" b="1" dirty="0" err="1"/>
              <a:t>quyết</a:t>
            </a:r>
            <a:r>
              <a:rPr lang="en-US" altLang="en-US" sz="3200" b="1" dirty="0"/>
              <a:t> </a:t>
            </a:r>
            <a:r>
              <a:rPr lang="en-US" altLang="en-US" sz="3200" b="1" dirty="0" err="1"/>
              <a:t>thắng</a:t>
            </a:r>
            <a:r>
              <a:rPr lang="en-US" altLang="en-US" sz="3200" b="1" dirty="0"/>
              <a:t> </a:t>
            </a:r>
            <a:r>
              <a:rPr lang="en-US" altLang="en-US" sz="3200" b="1" dirty="0" err="1"/>
              <a:t>của</a:t>
            </a:r>
            <a:r>
              <a:rPr lang="en-US" altLang="en-US" sz="3200" b="1" dirty="0"/>
              <a:t> </a:t>
            </a:r>
          </a:p>
          <a:p>
            <a:pPr eaLnBrk="1" hangingPunct="1"/>
            <a:r>
              <a:rPr lang="en-US" altLang="en-US" sz="3200" b="1" dirty="0" err="1"/>
              <a:t>quân</a:t>
            </a:r>
            <a:r>
              <a:rPr lang="en-US" altLang="en-US" sz="3200" b="1" dirty="0"/>
              <a:t> </a:t>
            </a:r>
            <a:r>
              <a:rPr lang="en-US" altLang="en-US" sz="3200" b="1" dirty="0" err="1"/>
              <a:t>dân</a:t>
            </a:r>
            <a:r>
              <a:rPr lang="en-US" altLang="en-US" sz="3200" b="1" dirty="0"/>
              <a:t> ta.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44420"/>
                                        </p:tgtEl>
                                        <p:attrNameLst>
                                          <p:attrName>style.visibility</p:attrName>
                                        </p:attrNameLst>
                                      </p:cBhvr>
                                      <p:to>
                                        <p:strVal val="visible"/>
                                      </p:to>
                                    </p:set>
                                    <p:animEffect transition="in" filter="checkerboard(across)">
                                      <p:cBhvr>
                                        <p:cTn id="7" dur="500"/>
                                        <p:tgtEl>
                                          <p:spTgt spid="144420"/>
                                        </p:tgtEl>
                                      </p:cBhvr>
                                    </p:animEffect>
                                  </p:childTnLst>
                                </p:cTn>
                              </p:par>
                            </p:childTnLst>
                          </p:cTn>
                        </p:par>
                        <p:par>
                          <p:cTn id="8" fill="hold" nodeType="afterGroup">
                            <p:stCondLst>
                              <p:cond delay="500"/>
                            </p:stCondLst>
                            <p:childTnLst>
                              <p:par>
                                <p:cTn id="9" presetID="8" presetClass="entr" presetSubtype="16" fill="hold" grpId="1" nodeType="afterEffect">
                                  <p:stCondLst>
                                    <p:cond delay="0"/>
                                  </p:stCondLst>
                                  <p:childTnLst>
                                    <p:set>
                                      <p:cBhvr>
                                        <p:cTn id="10" dur="1" fill="hold">
                                          <p:stCondLst>
                                            <p:cond delay="0"/>
                                          </p:stCondLst>
                                        </p:cTn>
                                        <p:tgtEl>
                                          <p:spTgt spid="144420"/>
                                        </p:tgtEl>
                                        <p:attrNameLst>
                                          <p:attrName>style.visibility</p:attrName>
                                        </p:attrNameLst>
                                      </p:cBhvr>
                                      <p:to>
                                        <p:strVal val="visible"/>
                                      </p:to>
                                    </p:set>
                                    <p:animEffect transition="in" filter="diamond(in)">
                                      <p:cBhvr>
                                        <p:cTn id="11" dur="2000"/>
                                        <p:tgtEl>
                                          <p:spTgt spid="144420"/>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144412"/>
                                        </p:tgtEl>
                                        <p:attrNameLst>
                                          <p:attrName>style.visibility</p:attrName>
                                        </p:attrNameLst>
                                      </p:cBhvr>
                                      <p:to>
                                        <p:strVal val="visible"/>
                                      </p:to>
                                    </p:set>
                                    <p:anim calcmode="lin" valueType="num">
                                      <p:cBhvr additive="base">
                                        <p:cTn id="16" dur="500" fill="hold"/>
                                        <p:tgtEl>
                                          <p:spTgt spid="144412"/>
                                        </p:tgtEl>
                                        <p:attrNameLst>
                                          <p:attrName>ppt_x</p:attrName>
                                        </p:attrNameLst>
                                      </p:cBhvr>
                                      <p:tavLst>
                                        <p:tav tm="0">
                                          <p:val>
                                            <p:strVal val="#ppt_x"/>
                                          </p:val>
                                        </p:tav>
                                        <p:tav tm="100000">
                                          <p:val>
                                            <p:strVal val="#ppt_x"/>
                                          </p:val>
                                        </p:tav>
                                      </p:tavLst>
                                    </p:anim>
                                    <p:anim calcmode="lin" valueType="num">
                                      <p:cBhvr additive="base">
                                        <p:cTn id="17" dur="500" fill="hold"/>
                                        <p:tgtEl>
                                          <p:spTgt spid="144412"/>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44396"/>
                                        </p:tgtEl>
                                        <p:attrNameLst>
                                          <p:attrName>style.visibility</p:attrName>
                                        </p:attrNameLst>
                                      </p:cBhvr>
                                      <p:to>
                                        <p:strVal val="visible"/>
                                      </p:to>
                                    </p:set>
                                    <p:anim calcmode="lin" valueType="num">
                                      <p:cBhvr additive="base">
                                        <p:cTn id="22" dur="500" fill="hold"/>
                                        <p:tgtEl>
                                          <p:spTgt spid="144396"/>
                                        </p:tgtEl>
                                        <p:attrNameLst>
                                          <p:attrName>ppt_x</p:attrName>
                                        </p:attrNameLst>
                                      </p:cBhvr>
                                      <p:tavLst>
                                        <p:tav tm="0">
                                          <p:val>
                                            <p:strVal val="#ppt_x"/>
                                          </p:val>
                                        </p:tav>
                                        <p:tav tm="100000">
                                          <p:val>
                                            <p:strVal val="#ppt_x"/>
                                          </p:val>
                                        </p:tav>
                                      </p:tavLst>
                                    </p:anim>
                                    <p:anim calcmode="lin" valueType="num">
                                      <p:cBhvr additive="base">
                                        <p:cTn id="23" dur="500" fill="hold"/>
                                        <p:tgtEl>
                                          <p:spTgt spid="14439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44411"/>
                                        </p:tgtEl>
                                        <p:attrNameLst>
                                          <p:attrName>style.visibility</p:attrName>
                                        </p:attrNameLst>
                                      </p:cBhvr>
                                      <p:to>
                                        <p:strVal val="visible"/>
                                      </p:to>
                                    </p:set>
                                    <p:anim calcmode="lin" valueType="num">
                                      <p:cBhvr additive="base">
                                        <p:cTn id="26" dur="500" fill="hold"/>
                                        <p:tgtEl>
                                          <p:spTgt spid="144411"/>
                                        </p:tgtEl>
                                        <p:attrNameLst>
                                          <p:attrName>ppt_x</p:attrName>
                                        </p:attrNameLst>
                                      </p:cBhvr>
                                      <p:tavLst>
                                        <p:tav tm="0">
                                          <p:val>
                                            <p:strVal val="#ppt_x"/>
                                          </p:val>
                                        </p:tav>
                                        <p:tav tm="100000">
                                          <p:val>
                                            <p:strVal val="#ppt_x"/>
                                          </p:val>
                                        </p:tav>
                                      </p:tavLst>
                                    </p:anim>
                                    <p:anim calcmode="lin" valueType="num">
                                      <p:cBhvr additive="base">
                                        <p:cTn id="27" dur="500" fill="hold"/>
                                        <p:tgtEl>
                                          <p:spTgt spid="14441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44398"/>
                                        </p:tgtEl>
                                        <p:attrNameLst>
                                          <p:attrName>style.visibility</p:attrName>
                                        </p:attrNameLst>
                                      </p:cBhvr>
                                      <p:to>
                                        <p:strVal val="visible"/>
                                      </p:to>
                                    </p:set>
                                    <p:anim calcmode="lin" valueType="num">
                                      <p:cBhvr additive="base">
                                        <p:cTn id="36" dur="500" fill="hold"/>
                                        <p:tgtEl>
                                          <p:spTgt spid="144398"/>
                                        </p:tgtEl>
                                        <p:attrNameLst>
                                          <p:attrName>ppt_x</p:attrName>
                                        </p:attrNameLst>
                                      </p:cBhvr>
                                      <p:tavLst>
                                        <p:tav tm="0">
                                          <p:val>
                                            <p:strVal val="#ppt_x"/>
                                          </p:val>
                                        </p:tav>
                                        <p:tav tm="100000">
                                          <p:val>
                                            <p:strVal val="#ppt_x"/>
                                          </p:val>
                                        </p:tav>
                                      </p:tavLst>
                                    </p:anim>
                                    <p:anim calcmode="lin" valueType="num">
                                      <p:cBhvr additive="base">
                                        <p:cTn id="37" dur="500" fill="hold"/>
                                        <p:tgtEl>
                                          <p:spTgt spid="14439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ppt_x"/>
                                          </p:val>
                                        </p:tav>
                                        <p:tav tm="100000">
                                          <p:val>
                                            <p:strVal val="#ppt_x"/>
                                          </p:val>
                                        </p:tav>
                                      </p:tavLst>
                                    </p:anim>
                                    <p:anim calcmode="lin" valueType="num">
                                      <p:cBhvr additive="base">
                                        <p:cTn id="4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44413"/>
                                        </p:tgtEl>
                                        <p:attrNameLst>
                                          <p:attrName>style.visibility</p:attrName>
                                        </p:attrNameLst>
                                      </p:cBhvr>
                                      <p:to>
                                        <p:strVal val="visible"/>
                                      </p:to>
                                    </p:set>
                                    <p:anim calcmode="lin" valueType="num">
                                      <p:cBhvr additive="base">
                                        <p:cTn id="50" dur="500" fill="hold"/>
                                        <p:tgtEl>
                                          <p:spTgt spid="144413"/>
                                        </p:tgtEl>
                                        <p:attrNameLst>
                                          <p:attrName>ppt_x</p:attrName>
                                        </p:attrNameLst>
                                      </p:cBhvr>
                                      <p:tavLst>
                                        <p:tav tm="0">
                                          <p:val>
                                            <p:strVal val="#ppt_x"/>
                                          </p:val>
                                        </p:tav>
                                        <p:tav tm="100000">
                                          <p:val>
                                            <p:strVal val="#ppt_x"/>
                                          </p:val>
                                        </p:tav>
                                      </p:tavLst>
                                    </p:anim>
                                    <p:anim calcmode="lin" valueType="num">
                                      <p:cBhvr additive="base">
                                        <p:cTn id="51" dur="500" fill="hold"/>
                                        <p:tgtEl>
                                          <p:spTgt spid="144413"/>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44393"/>
                                        </p:tgtEl>
                                        <p:attrNameLst>
                                          <p:attrName>style.visibility</p:attrName>
                                        </p:attrNameLst>
                                      </p:cBhvr>
                                      <p:to>
                                        <p:strVal val="visible"/>
                                      </p:to>
                                    </p:set>
                                    <p:anim calcmode="lin" valueType="num">
                                      <p:cBhvr additive="base">
                                        <p:cTn id="54" dur="500" fill="hold"/>
                                        <p:tgtEl>
                                          <p:spTgt spid="144393"/>
                                        </p:tgtEl>
                                        <p:attrNameLst>
                                          <p:attrName>ppt_x</p:attrName>
                                        </p:attrNameLst>
                                      </p:cBhvr>
                                      <p:tavLst>
                                        <p:tav tm="0">
                                          <p:val>
                                            <p:strVal val="#ppt_x"/>
                                          </p:val>
                                        </p:tav>
                                        <p:tav tm="100000">
                                          <p:val>
                                            <p:strVal val="#ppt_x"/>
                                          </p:val>
                                        </p:tav>
                                      </p:tavLst>
                                    </p:anim>
                                    <p:anim calcmode="lin" valueType="num">
                                      <p:cBhvr additive="base">
                                        <p:cTn id="55" dur="500" fill="hold"/>
                                        <p:tgtEl>
                                          <p:spTgt spid="144393"/>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 calcmode="lin" valueType="num">
                                      <p:cBhvr additive="base">
                                        <p:cTn id="58" dur="500" fill="hold"/>
                                        <p:tgtEl>
                                          <p:spTgt spid="4"/>
                                        </p:tgtEl>
                                        <p:attrNameLst>
                                          <p:attrName>ppt_x</p:attrName>
                                        </p:attrNameLst>
                                      </p:cBhvr>
                                      <p:tavLst>
                                        <p:tav tm="0">
                                          <p:val>
                                            <p:strVal val="#ppt_x"/>
                                          </p:val>
                                        </p:tav>
                                        <p:tav tm="100000">
                                          <p:val>
                                            <p:strVal val="#ppt_x"/>
                                          </p:val>
                                        </p:tav>
                                      </p:tavLst>
                                    </p:anim>
                                    <p:anim calcmode="lin" valueType="num">
                                      <p:cBhvr additive="base">
                                        <p:cTn id="5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93" grpId="0" animBg="1"/>
      <p:bldP spid="144396" grpId="0" animBg="1"/>
      <p:bldP spid="144398" grpId="0" animBg="1"/>
      <p:bldP spid="144411" grpId="0" animBg="1"/>
      <p:bldP spid="144412" grpId="0" animBg="1"/>
      <p:bldP spid="144413" grpId="0" animBg="1"/>
      <p:bldP spid="144420" grpId="0" animBg="1"/>
      <p:bldP spid="144420" grpId="1" animBg="1"/>
      <p:bldP spid="2" grpId="0"/>
      <p:bldP spid="4" grpId="0"/>
      <p:bldP spid="13" grpId="0" animBg="1"/>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6" name="Text Box 14"/>
          <p:cNvSpPr txBox="1">
            <a:spLocks noChangeArrowheads="1"/>
          </p:cNvSpPr>
          <p:nvPr/>
        </p:nvSpPr>
        <p:spPr bwMode="auto">
          <a:xfrm>
            <a:off x="4648200" y="914400"/>
            <a:ext cx="21238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3600" u="sng" dirty="0">
                <a:solidFill>
                  <a:srgbClr val="FF0000"/>
                </a:solidFill>
                <a:latin typeface="+mj-lt"/>
              </a:rPr>
              <a:t>Ghi nhớ</a:t>
            </a:r>
          </a:p>
        </p:txBody>
      </p:sp>
      <p:sp>
        <p:nvSpPr>
          <p:cNvPr id="5" name="Text Box 14"/>
          <p:cNvSpPr txBox="1">
            <a:spLocks noChangeArrowheads="1"/>
          </p:cNvSpPr>
          <p:nvPr/>
        </p:nvSpPr>
        <p:spPr bwMode="auto">
          <a:xfrm>
            <a:off x="685800" y="1905000"/>
            <a:ext cx="10744200"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50000"/>
              </a:spcBef>
              <a:buFontTx/>
              <a:buNone/>
            </a:pPr>
            <a:r>
              <a:rPr lang="en-US" altLang="en-US" sz="4400" b="1" dirty="0">
                <a:latin typeface="+mj-lt"/>
              </a:rPr>
              <a:t>	Trong 12 ngày đêm cuối năm 1972, </a:t>
            </a:r>
            <a:r>
              <a:rPr lang="en-US" altLang="en-US" sz="4400" b="1" dirty="0" err="1">
                <a:latin typeface="+mj-lt"/>
              </a:rPr>
              <a:t>đế</a:t>
            </a:r>
            <a:r>
              <a:rPr lang="en-US" altLang="en-US" sz="4400" b="1" dirty="0">
                <a:latin typeface="+mj-lt"/>
              </a:rPr>
              <a:t> quốc Mĩ dùng máy bay B52 ném bom hòng hủy diệt Hà Nội nhưng quân dân ta đã lập nên chiến thắng oanh liệt “Điện Biên Phủ trên không”.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4286"/>
                                        </p:tgtEl>
                                        <p:attrNameLst>
                                          <p:attrName>style.visibility</p:attrName>
                                        </p:attrNameLst>
                                      </p:cBhvr>
                                      <p:to>
                                        <p:strVal val="visible"/>
                                      </p:to>
                                    </p:set>
                                    <p:animEffect transition="in" filter="diamond(in)">
                                      <p:cBhvr>
                                        <p:cTn id="7" dur="2000"/>
                                        <p:tgtEl>
                                          <p:spTgt spid="5428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6" grpId="0"/>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p:cNvGrpSpPr>
          <p:nvPr/>
        </p:nvGrpSpPr>
        <p:grpSpPr bwMode="auto">
          <a:xfrm>
            <a:off x="6248400" y="393895"/>
            <a:ext cx="5562600" cy="6222609"/>
            <a:chOff x="2952" y="864"/>
            <a:chExt cx="2832" cy="3456"/>
          </a:xfrm>
        </p:grpSpPr>
        <p:pic>
          <p:nvPicPr>
            <p:cNvPr id="47111" name="Picture 6" descr="dienbienphu%20trenkho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2" y="864"/>
              <a:ext cx="2832" cy="3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0" name="Text Box 7"/>
            <p:cNvSpPr txBox="1">
              <a:spLocks noChangeArrowheads="1"/>
            </p:cNvSpPr>
            <p:nvPr/>
          </p:nvSpPr>
          <p:spPr bwMode="auto">
            <a:xfrm>
              <a:off x="3259" y="1104"/>
              <a:ext cx="2217" cy="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a:defRPr/>
              </a:pPr>
              <a:r>
                <a:rPr lang="en-US" b="1" dirty="0">
                  <a:latin typeface="+mj-lt"/>
                </a:rPr>
                <a:t>Bảo tàng chiến thắng </a:t>
              </a:r>
            </a:p>
            <a:p>
              <a:pPr algn="ctr">
                <a:defRPr/>
              </a:pPr>
              <a:r>
                <a:rPr lang="en-US" b="1" dirty="0">
                  <a:latin typeface="+mj-lt"/>
                </a:rPr>
                <a:t>B52 tại Hà Nội</a:t>
              </a:r>
            </a:p>
          </p:txBody>
        </p:sp>
      </p:grpSp>
      <p:grpSp>
        <p:nvGrpSpPr>
          <p:cNvPr id="3" name="Group 8"/>
          <p:cNvGrpSpPr>
            <a:grpSpLocks/>
          </p:cNvGrpSpPr>
          <p:nvPr/>
        </p:nvGrpSpPr>
        <p:grpSpPr bwMode="auto">
          <a:xfrm>
            <a:off x="457200" y="381000"/>
            <a:ext cx="5524177" cy="6248400"/>
            <a:chOff x="0" y="864"/>
            <a:chExt cx="2976" cy="3456"/>
          </a:xfrm>
        </p:grpSpPr>
        <p:pic>
          <p:nvPicPr>
            <p:cNvPr id="47109" name="Picture 9" descr="dienbienphu%20trenkhong%20(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64"/>
              <a:ext cx="2928" cy="3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Text Box 10"/>
            <p:cNvSpPr txBox="1">
              <a:spLocks noChangeArrowheads="1"/>
            </p:cNvSpPr>
            <p:nvPr/>
          </p:nvSpPr>
          <p:spPr bwMode="auto">
            <a:xfrm>
              <a:off x="0" y="3993"/>
              <a:ext cx="2976"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a:defRPr/>
              </a:pPr>
              <a:r>
                <a:rPr lang="en-US" b="1" dirty="0">
                  <a:solidFill>
                    <a:schemeClr val="bg1"/>
                  </a:solidFill>
                  <a:latin typeface="+mj-lt"/>
                </a:rPr>
                <a:t>Đài tưởng niệm nạn nhân</a:t>
              </a:r>
              <a:r>
                <a:rPr lang="en-US" sz="2400" dirty="0">
                  <a:solidFill>
                    <a:schemeClr val="bg1"/>
                  </a:solidFill>
                  <a:latin typeface="+mj-lt"/>
                </a:rPr>
                <a:t> </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nodeType="withEffect">
                                  <p:stCondLst>
                                    <p:cond delay="800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par>
                                <p:cTn id="8" presetID="24" presetClass="entr" presetSubtype="0" fill="hold" nodeType="withEffect">
                                  <p:stCondLst>
                                    <p:cond delay="5000"/>
                                  </p:stCondLst>
                                  <p:childTnLst>
                                    <p:set>
                                      <p:cBhvr>
                                        <p:cTn id="9" dur="1" fill="hold">
                                          <p:stCondLst>
                                            <p:cond delay="0"/>
                                          </p:stCondLst>
                                        </p:cTn>
                                        <p:tgtEl>
                                          <p:spTgt spid="3"/>
                                        </p:tgtEl>
                                        <p:attrNameLst>
                                          <p:attrName>style.visibility</p:attrName>
                                        </p:attrNameLst>
                                      </p:cBhvr>
                                      <p:to>
                                        <p:strVal val="visible"/>
                                      </p:to>
                                    </p:set>
                                    <p:anim to="" calcmode="lin" valueType="num">
                                      <p:cBhvr>
                                        <p:cTn id="10"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image0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4464" y="228599"/>
            <a:ext cx="4706936" cy="5638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3" descr="HN7"/>
          <p:cNvPicPr>
            <a:picLocks noChangeAspect="1" noChangeArrowheads="1"/>
          </p:cNvPicPr>
          <p:nvPr/>
        </p:nvPicPr>
        <p:blipFill>
          <a:blip r:embed="rId3">
            <a:lum bright="18000"/>
            <a:extLst>
              <a:ext uri="{28A0092B-C50C-407E-A947-70E740481C1C}">
                <a14:useLocalDpi xmlns:a14="http://schemas.microsoft.com/office/drawing/2010/main" val="0"/>
              </a:ext>
            </a:extLst>
          </a:blip>
          <a:srcRect/>
          <a:stretch>
            <a:fillRect/>
          </a:stretch>
        </p:blipFill>
        <p:spPr bwMode="auto">
          <a:xfrm>
            <a:off x="457200" y="228599"/>
            <a:ext cx="5486400" cy="5638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36" name="Text Box 4"/>
          <p:cNvSpPr txBox="1">
            <a:spLocks noChangeArrowheads="1"/>
          </p:cNvSpPr>
          <p:nvPr/>
        </p:nvSpPr>
        <p:spPr bwMode="auto">
          <a:xfrm>
            <a:off x="3267868" y="6096000"/>
            <a:ext cx="53514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b="1" dirty="0"/>
              <a:t>Một góc phố Khâm Thiên Hà Nội.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6436"/>
                                        </p:tgtEl>
                                        <p:attrNameLst>
                                          <p:attrName>style.visibility</p:attrName>
                                        </p:attrNameLst>
                                      </p:cBhvr>
                                      <p:to>
                                        <p:strVal val="visible"/>
                                      </p:to>
                                    </p:set>
                                    <p:anim calcmode="lin" valueType="num">
                                      <p:cBhvr additive="base">
                                        <p:cTn id="7" dur="500" fill="hold"/>
                                        <p:tgtEl>
                                          <p:spTgt spid="146436"/>
                                        </p:tgtEl>
                                        <p:attrNameLst>
                                          <p:attrName>ppt_x</p:attrName>
                                        </p:attrNameLst>
                                      </p:cBhvr>
                                      <p:tavLst>
                                        <p:tav tm="0">
                                          <p:val>
                                            <p:strVal val="#ppt_x"/>
                                          </p:val>
                                        </p:tav>
                                        <p:tav tm="100000">
                                          <p:val>
                                            <p:strVal val="#ppt_x"/>
                                          </p:val>
                                        </p:tav>
                                      </p:tavLst>
                                    </p:anim>
                                    <p:anim calcmode="lin" valueType="num">
                                      <p:cBhvr additive="base">
                                        <p:cTn id="8" dur="500" fill="hold"/>
                                        <p:tgtEl>
                                          <p:spTgt spid="1464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1147738911_hanoi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28600"/>
            <a:ext cx="9144000" cy="626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Rectangle 4"/>
          <p:cNvSpPr>
            <a:spLocks noChangeArrowheads="1"/>
          </p:cNvSpPr>
          <p:nvPr/>
        </p:nvSpPr>
        <p:spPr bwMode="auto">
          <a:xfrm>
            <a:off x="3581400" y="6338888"/>
            <a:ext cx="5638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2800" b="1" dirty="0"/>
              <a:t>Trung tâm Thủ đô Hà Nội ngày nay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0"/>
                                          </p:stCondLst>
                                        </p:cTn>
                                        <p:tgtEl>
                                          <p:spTgt spid="69634"/>
                                        </p:tgtEl>
                                        <p:attrNameLst>
                                          <p:attrName>style.visibility</p:attrName>
                                        </p:attrNameLst>
                                      </p:cBhvr>
                                      <p:to>
                                        <p:strVal val="visible"/>
                                      </p:to>
                                    </p:set>
                                    <p:anim to="" calcmode="lin" valueType="num">
                                      <p:cBhvr>
                                        <p:cTn id="7" dur="1" fill="hold"/>
                                        <p:tgtEl>
                                          <p:spTgt spid="6963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Text Box 4"/>
          <p:cNvSpPr txBox="1">
            <a:spLocks noChangeArrowheads="1"/>
          </p:cNvSpPr>
          <p:nvPr/>
        </p:nvSpPr>
        <p:spPr bwMode="auto">
          <a:xfrm>
            <a:off x="60020" y="547365"/>
            <a:ext cx="12008567"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vi-VN" altLang="en-US" sz="2900" b="1" dirty="0">
                <a:solidFill>
                  <a:srgbClr val="0000CC"/>
                </a:solidFill>
                <a:latin typeface="+mn-lt"/>
              </a:rPr>
              <a:t>1. Âm mưu của đế quốc Mĩ trong việc d</a:t>
            </a:r>
            <a:r>
              <a:rPr lang="en-US" altLang="en-US" sz="2900" b="1" dirty="0">
                <a:solidFill>
                  <a:srgbClr val="0000CC"/>
                </a:solidFill>
                <a:latin typeface="+mn-lt"/>
              </a:rPr>
              <a:t>ù</a:t>
            </a:r>
            <a:r>
              <a:rPr lang="vi-VN" altLang="en-US" sz="2900" b="1" dirty="0">
                <a:solidFill>
                  <a:srgbClr val="0000CC"/>
                </a:solidFill>
                <a:latin typeface="+mn-lt"/>
              </a:rPr>
              <a:t>ng m</a:t>
            </a:r>
            <a:r>
              <a:rPr lang="en-US" altLang="en-US" sz="2900" b="1" dirty="0">
                <a:solidFill>
                  <a:srgbClr val="0000CC"/>
                </a:solidFill>
                <a:latin typeface="+mn-lt"/>
              </a:rPr>
              <a:t>á</a:t>
            </a:r>
            <a:r>
              <a:rPr lang="vi-VN" altLang="en-US" sz="2900" b="1" dirty="0">
                <a:solidFill>
                  <a:srgbClr val="0000CC"/>
                </a:solidFill>
                <a:latin typeface="+mn-lt"/>
              </a:rPr>
              <a:t>y bay B52 đánh ph</a:t>
            </a:r>
            <a:r>
              <a:rPr lang="en-US" altLang="en-US" sz="2900" b="1" dirty="0">
                <a:solidFill>
                  <a:srgbClr val="0000CC"/>
                </a:solidFill>
                <a:latin typeface="+mn-lt"/>
              </a:rPr>
              <a:t>á</a:t>
            </a:r>
            <a:r>
              <a:rPr lang="vi-VN" altLang="en-US" sz="2900" b="1" dirty="0">
                <a:solidFill>
                  <a:srgbClr val="0000CC"/>
                </a:solidFill>
                <a:latin typeface="+mn-lt"/>
              </a:rPr>
              <a:t> Hà Nội.</a:t>
            </a:r>
            <a:endParaRPr lang="en-US" altLang="en-US" sz="2900" b="1" dirty="0">
              <a:solidFill>
                <a:srgbClr val="0000CC"/>
              </a:solidFill>
              <a:latin typeface="+mn-lt"/>
            </a:endParaRPr>
          </a:p>
        </p:txBody>
      </p:sp>
      <p:sp>
        <p:nvSpPr>
          <p:cNvPr id="5" name="Rectangle 5"/>
          <p:cNvSpPr>
            <a:spLocks noChangeArrowheads="1"/>
          </p:cNvSpPr>
          <p:nvPr/>
        </p:nvSpPr>
        <p:spPr bwMode="auto">
          <a:xfrm>
            <a:off x="144723" y="1006290"/>
            <a:ext cx="12074579" cy="1345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indent="0" algn="just" eaLnBrk="1" hangingPunct="1">
              <a:spcBef>
                <a:spcPts val="0"/>
              </a:spcBef>
              <a:spcAft>
                <a:spcPts val="0"/>
              </a:spcAft>
              <a:buNone/>
            </a:pPr>
            <a:r>
              <a:rPr lang="en-US" altLang="en-US" sz="3000" dirty="0">
                <a:latin typeface="+mn-lt"/>
              </a:rPr>
              <a:t>- </a:t>
            </a:r>
            <a:r>
              <a:rPr lang="vi-VN" altLang="en-US" sz="3000" dirty="0">
                <a:latin typeface="+mn-lt"/>
              </a:rPr>
              <a:t>Mĩ hòng buộc chính phủ ta phải kí Hiệp định Pa-ri có lợi cho chúng.</a:t>
            </a:r>
            <a:endParaRPr lang="en-US" altLang="en-US" sz="3000" dirty="0">
              <a:latin typeface="+mn-lt"/>
            </a:endParaRPr>
          </a:p>
          <a:p>
            <a:pPr marL="0" indent="0" algn="just" eaLnBrk="1" hangingPunct="1">
              <a:spcBef>
                <a:spcPts val="0"/>
              </a:spcBef>
              <a:spcAft>
                <a:spcPts val="1200"/>
              </a:spcAft>
              <a:buNone/>
            </a:pPr>
            <a:r>
              <a:rPr lang="en-US" altLang="en-US" sz="3000" dirty="0">
                <a:latin typeface="+mn-lt"/>
              </a:rPr>
              <a:t>- Mĩ muốn nắm ưu thế trong việc đàm phán chấm dứt chiến tranh, lập lại hòa bình ở Việt Nam.</a:t>
            </a:r>
          </a:p>
        </p:txBody>
      </p:sp>
      <p:sp>
        <p:nvSpPr>
          <p:cNvPr id="6" name="Text Box 12"/>
          <p:cNvSpPr txBox="1">
            <a:spLocks noChangeArrowheads="1"/>
          </p:cNvSpPr>
          <p:nvPr/>
        </p:nvSpPr>
        <p:spPr bwMode="auto">
          <a:xfrm>
            <a:off x="110490" y="2277827"/>
            <a:ext cx="1213553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en-US" sz="3000" b="1" dirty="0">
                <a:solidFill>
                  <a:srgbClr val="0000CC"/>
                </a:solidFill>
                <a:latin typeface="+mn-lt"/>
              </a:rPr>
              <a:t>2. Diễn biến.</a:t>
            </a:r>
          </a:p>
          <a:p>
            <a:pPr algn="just" eaLnBrk="1" hangingPunct="1">
              <a:spcBef>
                <a:spcPct val="0"/>
              </a:spcBef>
              <a:buFontTx/>
              <a:buNone/>
            </a:pPr>
            <a:r>
              <a:rPr lang="en-US" altLang="en-US" sz="3000" dirty="0">
                <a:latin typeface="+mn-lt"/>
              </a:rPr>
              <a:t>- Cuộc chiến đấu từ 20 giờ ngày 18/12/1972 và kết thúc </a:t>
            </a:r>
            <a:r>
              <a:rPr lang="en-US" altLang="en-US" sz="3000" dirty="0" err="1">
                <a:latin typeface="+mn-lt"/>
              </a:rPr>
              <a:t>vào</a:t>
            </a:r>
            <a:r>
              <a:rPr lang="en-US" altLang="en-US" sz="3000" dirty="0">
                <a:latin typeface="+mn-lt"/>
              </a:rPr>
              <a:t> </a:t>
            </a:r>
            <a:r>
              <a:rPr lang="en-US" altLang="en-US" sz="3000" dirty="0" err="1">
                <a:latin typeface="+mn-lt"/>
              </a:rPr>
              <a:t>đêm</a:t>
            </a:r>
            <a:r>
              <a:rPr lang="en-US" altLang="en-US" sz="3000" dirty="0">
                <a:latin typeface="+mn-lt"/>
              </a:rPr>
              <a:t> 03/12/1972.</a:t>
            </a:r>
          </a:p>
        </p:txBody>
      </p:sp>
      <p:sp>
        <p:nvSpPr>
          <p:cNvPr id="2" name="Rectangle 1"/>
          <p:cNvSpPr/>
          <p:nvPr/>
        </p:nvSpPr>
        <p:spPr>
          <a:xfrm>
            <a:off x="140559" y="3414688"/>
            <a:ext cx="12065615" cy="1477328"/>
          </a:xfrm>
          <a:prstGeom prst="rect">
            <a:avLst/>
          </a:prstGeom>
        </p:spPr>
        <p:txBody>
          <a:bodyPr wrap="square">
            <a:spAutoFit/>
          </a:bodyPr>
          <a:lstStyle/>
          <a:p>
            <a:pPr lvl="0" eaLnBrk="1" hangingPunct="1"/>
            <a:r>
              <a:rPr lang="en-US" altLang="en-US" sz="3000" dirty="0">
                <a:solidFill>
                  <a:srgbClr val="000000"/>
                </a:solidFill>
              </a:rPr>
              <a:t>-  Đập tan cuộc tập kích chiến lược bằng máy bay B52 của Mĩ.</a:t>
            </a:r>
          </a:p>
          <a:p>
            <a:pPr lvl="0" eaLnBrk="1" hangingPunct="1">
              <a:buFontTx/>
              <a:buChar char="-"/>
            </a:pPr>
            <a:r>
              <a:rPr lang="en-US" altLang="en-US" sz="3000" dirty="0">
                <a:solidFill>
                  <a:srgbClr val="000000"/>
                </a:solidFill>
              </a:rPr>
              <a:t> Bắn rơi 81 máy bay trong đó có 34 máy bay B52. </a:t>
            </a:r>
          </a:p>
          <a:p>
            <a:pPr lvl="0" eaLnBrk="1" hangingPunct="1">
              <a:buFontTx/>
              <a:buChar char="-"/>
            </a:pPr>
            <a:r>
              <a:rPr lang="en-US" altLang="en-US" sz="3000" dirty="0">
                <a:solidFill>
                  <a:srgbClr val="000000"/>
                </a:solidFill>
              </a:rPr>
              <a:t> Quân và dân ta giành thắng lợi vẻ vang.</a:t>
            </a:r>
          </a:p>
        </p:txBody>
      </p:sp>
      <p:sp>
        <p:nvSpPr>
          <p:cNvPr id="8" name="Text Box 87"/>
          <p:cNvSpPr txBox="1">
            <a:spLocks noChangeArrowheads="1"/>
          </p:cNvSpPr>
          <p:nvPr/>
        </p:nvSpPr>
        <p:spPr bwMode="auto">
          <a:xfrm>
            <a:off x="81791" y="3057702"/>
            <a:ext cx="1110566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3000" b="1" dirty="0">
                <a:solidFill>
                  <a:srgbClr val="0000CC"/>
                </a:solidFill>
              </a:rPr>
              <a:t>3. Kết quả.</a:t>
            </a:r>
          </a:p>
        </p:txBody>
      </p:sp>
      <p:sp>
        <p:nvSpPr>
          <p:cNvPr id="9" name="Text Box 87"/>
          <p:cNvSpPr txBox="1">
            <a:spLocks noChangeArrowheads="1"/>
          </p:cNvSpPr>
          <p:nvPr/>
        </p:nvSpPr>
        <p:spPr bwMode="auto">
          <a:xfrm>
            <a:off x="0" y="4789560"/>
            <a:ext cx="1110566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3000" b="1" dirty="0">
                <a:solidFill>
                  <a:srgbClr val="0000CC"/>
                </a:solidFill>
              </a:rPr>
              <a:t>4. Ý </a:t>
            </a:r>
            <a:r>
              <a:rPr lang="en-US" altLang="en-US" sz="3000" b="1" dirty="0" err="1">
                <a:solidFill>
                  <a:srgbClr val="0000CC"/>
                </a:solidFill>
              </a:rPr>
              <a:t>nghĩa</a:t>
            </a:r>
            <a:r>
              <a:rPr lang="en-US" altLang="en-US" sz="3000" b="1" dirty="0">
                <a:solidFill>
                  <a:srgbClr val="0000CC"/>
                </a:solidFill>
              </a:rPr>
              <a:t>.</a:t>
            </a:r>
          </a:p>
        </p:txBody>
      </p:sp>
      <p:sp>
        <p:nvSpPr>
          <p:cNvPr id="10" name="Rectangle 9"/>
          <p:cNvSpPr/>
          <p:nvPr/>
        </p:nvSpPr>
        <p:spPr>
          <a:xfrm>
            <a:off x="110490" y="5228739"/>
            <a:ext cx="10741792" cy="553998"/>
          </a:xfrm>
          <a:prstGeom prst="rect">
            <a:avLst/>
          </a:prstGeom>
        </p:spPr>
        <p:txBody>
          <a:bodyPr wrap="square">
            <a:spAutoFit/>
          </a:bodyPr>
          <a:lstStyle/>
          <a:p>
            <a:pPr algn="just" eaLnBrk="1" hangingPunct="1"/>
            <a:r>
              <a:rPr lang="en-US" altLang="en-US" sz="3000" dirty="0"/>
              <a:t>- </a:t>
            </a:r>
            <a:r>
              <a:rPr lang="en-US" altLang="en-US" sz="3000" dirty="0" err="1"/>
              <a:t>Đập</a:t>
            </a:r>
            <a:r>
              <a:rPr lang="en-US" altLang="en-US" sz="3000" dirty="0"/>
              <a:t> tan </a:t>
            </a:r>
            <a:r>
              <a:rPr lang="en-US" altLang="en-US" sz="3000" dirty="0" err="1"/>
              <a:t>âm</a:t>
            </a:r>
            <a:r>
              <a:rPr lang="en-US" altLang="en-US" sz="3000" dirty="0"/>
              <a:t> </a:t>
            </a:r>
            <a:r>
              <a:rPr lang="en-US" altLang="en-US" sz="3000" dirty="0" err="1"/>
              <a:t>mưu</a:t>
            </a:r>
            <a:r>
              <a:rPr lang="en-US" altLang="en-US" sz="3000" dirty="0"/>
              <a:t> </a:t>
            </a:r>
            <a:r>
              <a:rPr lang="en-US" altLang="en-US" sz="3000" dirty="0" err="1"/>
              <a:t>xâm</a:t>
            </a:r>
            <a:r>
              <a:rPr lang="en-US" altLang="en-US" sz="3000" dirty="0"/>
              <a:t> </a:t>
            </a:r>
            <a:r>
              <a:rPr lang="en-US" altLang="en-US" sz="3000" dirty="0" err="1"/>
              <a:t>lược</a:t>
            </a:r>
            <a:r>
              <a:rPr lang="en-US" altLang="en-US" sz="3000" dirty="0"/>
              <a:t> </a:t>
            </a:r>
            <a:r>
              <a:rPr lang="en-US" altLang="en-US" sz="3000" dirty="0" err="1"/>
              <a:t>của</a:t>
            </a:r>
            <a:r>
              <a:rPr lang="en-US" altLang="en-US" sz="3000" dirty="0"/>
              <a:t> </a:t>
            </a:r>
            <a:r>
              <a:rPr lang="en-US" altLang="en-US" sz="3000" dirty="0" err="1"/>
              <a:t>đế</a:t>
            </a:r>
            <a:r>
              <a:rPr lang="en-US" altLang="en-US" sz="3000" dirty="0"/>
              <a:t> </a:t>
            </a:r>
            <a:r>
              <a:rPr lang="en-US" altLang="en-US" sz="3000" dirty="0" err="1"/>
              <a:t>quốc</a:t>
            </a:r>
            <a:r>
              <a:rPr lang="en-US" altLang="en-US" sz="3000" dirty="0"/>
              <a:t> </a:t>
            </a:r>
            <a:r>
              <a:rPr lang="en-US" altLang="en-US" sz="3000" dirty="0" err="1"/>
              <a:t>Mĩ</a:t>
            </a:r>
            <a:r>
              <a:rPr lang="en-US" altLang="en-US" sz="3000" dirty="0"/>
              <a:t>.</a:t>
            </a:r>
          </a:p>
        </p:txBody>
      </p:sp>
      <p:sp>
        <p:nvSpPr>
          <p:cNvPr id="11" name="Rectangle 10"/>
          <p:cNvSpPr/>
          <p:nvPr/>
        </p:nvSpPr>
        <p:spPr>
          <a:xfrm>
            <a:off x="110490" y="5670892"/>
            <a:ext cx="9982200" cy="553998"/>
          </a:xfrm>
          <a:prstGeom prst="rect">
            <a:avLst/>
          </a:prstGeom>
        </p:spPr>
        <p:txBody>
          <a:bodyPr wrap="square">
            <a:spAutoFit/>
          </a:bodyPr>
          <a:lstStyle/>
          <a:p>
            <a:pPr eaLnBrk="1" hangingPunct="1"/>
            <a:r>
              <a:rPr lang="en-US" altLang="en-US" sz="3000" dirty="0"/>
              <a:t>- </a:t>
            </a:r>
            <a:r>
              <a:rPr lang="en-US" altLang="en-US" sz="3000" dirty="0" err="1"/>
              <a:t>Khẳng</a:t>
            </a:r>
            <a:r>
              <a:rPr lang="en-US" altLang="en-US" sz="3000" dirty="0"/>
              <a:t> </a:t>
            </a:r>
            <a:r>
              <a:rPr lang="en-US" altLang="en-US" sz="3000" dirty="0" err="1"/>
              <a:t>định</a:t>
            </a:r>
            <a:r>
              <a:rPr lang="en-US" altLang="en-US" sz="3000" dirty="0"/>
              <a:t> ý </a:t>
            </a:r>
            <a:r>
              <a:rPr lang="en-US" altLang="en-US" sz="3000" dirty="0" err="1"/>
              <a:t>chí</a:t>
            </a:r>
            <a:r>
              <a:rPr lang="en-US" altLang="en-US" sz="3000" dirty="0"/>
              <a:t> </a:t>
            </a:r>
            <a:r>
              <a:rPr lang="en-US" altLang="en-US" sz="3000" dirty="0" err="1"/>
              <a:t>quyết</a:t>
            </a:r>
            <a:r>
              <a:rPr lang="en-US" altLang="en-US" sz="3000" dirty="0"/>
              <a:t> </a:t>
            </a:r>
            <a:r>
              <a:rPr lang="en-US" altLang="en-US" sz="3000" dirty="0" err="1"/>
              <a:t>chiến</a:t>
            </a:r>
            <a:r>
              <a:rPr lang="en-US" altLang="en-US" sz="3000" dirty="0"/>
              <a:t>, </a:t>
            </a:r>
            <a:r>
              <a:rPr lang="en-US" altLang="en-US" sz="3000" dirty="0" err="1"/>
              <a:t>quyết</a:t>
            </a:r>
            <a:r>
              <a:rPr lang="en-US" altLang="en-US" sz="3000" dirty="0"/>
              <a:t> </a:t>
            </a:r>
            <a:r>
              <a:rPr lang="en-US" altLang="en-US" sz="3000" dirty="0" err="1"/>
              <a:t>thắng</a:t>
            </a:r>
            <a:r>
              <a:rPr lang="en-US" altLang="en-US" sz="3000" dirty="0"/>
              <a:t> </a:t>
            </a:r>
            <a:r>
              <a:rPr lang="en-US" altLang="en-US" sz="3000" dirty="0" err="1"/>
              <a:t>của</a:t>
            </a:r>
            <a:r>
              <a:rPr lang="en-US" altLang="en-US" sz="3000" dirty="0"/>
              <a:t> </a:t>
            </a:r>
            <a:r>
              <a:rPr lang="en-US" altLang="en-US" sz="3000" dirty="0" err="1"/>
              <a:t>quân</a:t>
            </a:r>
            <a:r>
              <a:rPr lang="en-US" altLang="en-US" sz="3000" dirty="0"/>
              <a:t> </a:t>
            </a:r>
            <a:r>
              <a:rPr lang="en-US" altLang="en-US" sz="3000" dirty="0" err="1"/>
              <a:t>dân</a:t>
            </a:r>
            <a:r>
              <a:rPr lang="en-US" altLang="en-US" sz="3000" dirty="0"/>
              <a:t> ta.</a:t>
            </a:r>
          </a:p>
        </p:txBody>
      </p:sp>
      <p:sp>
        <p:nvSpPr>
          <p:cNvPr id="12" name="Rectangle 11"/>
          <p:cNvSpPr/>
          <p:nvPr/>
        </p:nvSpPr>
        <p:spPr>
          <a:xfrm>
            <a:off x="6927" y="6180847"/>
            <a:ext cx="12225647" cy="553998"/>
          </a:xfrm>
          <a:prstGeom prst="rect">
            <a:avLst/>
          </a:prstGeom>
        </p:spPr>
        <p:txBody>
          <a:bodyPr wrap="square">
            <a:spAutoFit/>
          </a:bodyPr>
          <a:lstStyle/>
          <a:p>
            <a:r>
              <a:rPr lang="en-US" altLang="en-US" sz="3000" dirty="0"/>
              <a:t> - </a:t>
            </a:r>
            <a:r>
              <a:rPr lang="en-US" altLang="en-US" sz="3000" dirty="0" err="1"/>
              <a:t>Buộc</a:t>
            </a:r>
            <a:r>
              <a:rPr lang="en-US" altLang="en-US" sz="3000" dirty="0"/>
              <a:t> </a:t>
            </a:r>
            <a:r>
              <a:rPr lang="en-US" altLang="en-US" sz="3000" dirty="0" err="1"/>
              <a:t>Mĩ</a:t>
            </a:r>
            <a:r>
              <a:rPr lang="en-US" altLang="en-US" sz="3000" dirty="0"/>
              <a:t> </a:t>
            </a:r>
            <a:r>
              <a:rPr lang="en-US" altLang="en-US" sz="3000" dirty="0" err="1"/>
              <a:t>phải</a:t>
            </a:r>
            <a:r>
              <a:rPr lang="en-US" altLang="en-US" sz="3000" dirty="0"/>
              <a:t> </a:t>
            </a:r>
            <a:r>
              <a:rPr lang="en-US" altLang="en-US" sz="3000" dirty="0" err="1"/>
              <a:t>kí</a:t>
            </a:r>
            <a:r>
              <a:rPr lang="en-US" altLang="en-US" sz="3000" dirty="0"/>
              <a:t> </a:t>
            </a:r>
            <a:r>
              <a:rPr lang="en-US" altLang="en-US" sz="3000" dirty="0" err="1"/>
              <a:t>Hiệp</a:t>
            </a:r>
            <a:r>
              <a:rPr lang="en-US" altLang="en-US" sz="3000" dirty="0"/>
              <a:t> </a:t>
            </a:r>
            <a:r>
              <a:rPr lang="en-US" altLang="en-US" sz="3000" dirty="0" err="1"/>
              <a:t>định</a:t>
            </a:r>
            <a:r>
              <a:rPr lang="en-US" altLang="en-US" sz="3000" dirty="0"/>
              <a:t> Pa-</a:t>
            </a:r>
            <a:r>
              <a:rPr lang="en-US" altLang="en-US" sz="3000" dirty="0" err="1"/>
              <a:t>ri</a:t>
            </a:r>
            <a:r>
              <a:rPr lang="en-US" altLang="en-US" sz="3000" dirty="0"/>
              <a:t> </a:t>
            </a:r>
            <a:r>
              <a:rPr lang="en-US" altLang="en-US" sz="3000" dirty="0" err="1"/>
              <a:t>chấm</a:t>
            </a:r>
            <a:r>
              <a:rPr lang="en-US" altLang="en-US" sz="3000" dirty="0"/>
              <a:t> </a:t>
            </a:r>
            <a:r>
              <a:rPr lang="en-US" altLang="en-US" sz="3000" dirty="0" err="1"/>
              <a:t>dứt</a:t>
            </a:r>
            <a:r>
              <a:rPr lang="en-US" altLang="en-US" sz="3000" dirty="0"/>
              <a:t> </a:t>
            </a:r>
            <a:r>
              <a:rPr lang="en-US" altLang="en-US" sz="3000" dirty="0" err="1"/>
              <a:t>chiến</a:t>
            </a:r>
            <a:r>
              <a:rPr lang="en-US" altLang="en-US" sz="3000" dirty="0"/>
              <a:t> </a:t>
            </a:r>
            <a:r>
              <a:rPr lang="en-US" altLang="en-US" sz="3000" dirty="0" err="1"/>
              <a:t>tranh</a:t>
            </a:r>
            <a:r>
              <a:rPr lang="en-US" altLang="en-US" sz="3000" dirty="0"/>
              <a:t> </a:t>
            </a:r>
            <a:r>
              <a:rPr lang="en-US" altLang="en-US" sz="3000" dirty="0" err="1"/>
              <a:t>xâm</a:t>
            </a:r>
            <a:r>
              <a:rPr lang="en-US" altLang="en-US" sz="3000" dirty="0"/>
              <a:t> </a:t>
            </a:r>
            <a:r>
              <a:rPr lang="en-US" altLang="en-US" sz="3000" dirty="0" err="1"/>
              <a:t>lược</a:t>
            </a:r>
            <a:r>
              <a:rPr lang="en-US" altLang="en-US" sz="3000" dirty="0"/>
              <a:t> Việt Nam.</a:t>
            </a:r>
            <a:endParaRPr lang="en-US" sz="3000" dirty="0"/>
          </a:p>
        </p:txBody>
      </p:sp>
      <p:sp>
        <p:nvSpPr>
          <p:cNvPr id="13" name="Text Box 4">
            <a:extLst>
              <a:ext uri="{FF2B5EF4-FFF2-40B4-BE49-F238E27FC236}">
                <a16:creationId xmlns:a16="http://schemas.microsoft.com/office/drawing/2014/main" id="{BC6419EF-A6C0-4C51-91E2-437E395835DE}"/>
              </a:ext>
            </a:extLst>
          </p:cNvPr>
          <p:cNvSpPr txBox="1">
            <a:spLocks noChangeArrowheads="1"/>
          </p:cNvSpPr>
          <p:nvPr/>
        </p:nvSpPr>
        <p:spPr bwMode="auto">
          <a:xfrm>
            <a:off x="279358" y="0"/>
            <a:ext cx="43187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vi-VN" altLang="en-US" b="1" i="1">
                <a:solidFill>
                  <a:srgbClr val="FF0000"/>
                </a:solidFill>
                <a:latin typeface="+mn-lt"/>
              </a:rPr>
              <a:t>Nội dung ghi vở</a:t>
            </a:r>
            <a:endParaRPr lang="en-US" altLang="en-US" b="1" i="1" dirty="0">
              <a:solidFill>
                <a:srgbClr val="FF0000"/>
              </a:solidFill>
              <a:latin typeface="+mn-lt"/>
            </a:endParaRPr>
          </a:p>
        </p:txBody>
      </p:sp>
    </p:spTree>
    <p:extLst>
      <p:ext uri="{BB962C8B-B14F-4D97-AF65-F5344CB8AC3E}">
        <p14:creationId xmlns:p14="http://schemas.microsoft.com/office/powerpoint/2010/main" val="3214264139"/>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3154</TotalTime>
  <Words>1726</Words>
  <Application>Microsoft Office PowerPoint</Application>
  <PresentationFormat>Màn hình rộng</PresentationFormat>
  <Paragraphs>118</Paragraphs>
  <Slides>45</Slides>
  <Notes>0</Notes>
  <HiddenSlides>0</HiddenSlides>
  <MMClips>2</MMClips>
  <ScaleCrop>false</ScaleCrop>
  <HeadingPairs>
    <vt:vector size="6" baseType="variant">
      <vt:variant>
        <vt:lpstr>Phông được Dùng</vt:lpstr>
      </vt:variant>
      <vt:variant>
        <vt:i4>8</vt:i4>
      </vt:variant>
      <vt:variant>
        <vt:lpstr>Chủ đề</vt:lpstr>
      </vt:variant>
      <vt:variant>
        <vt:i4>2</vt:i4>
      </vt:variant>
      <vt:variant>
        <vt:lpstr>Tiêu đề Bản chiếu</vt:lpstr>
      </vt:variant>
      <vt:variant>
        <vt:i4>45</vt:i4>
      </vt:variant>
    </vt:vector>
  </HeadingPairs>
  <TitlesOfParts>
    <vt:vector size="55" baseType="lpstr">
      <vt:lpstr>.VnTime</vt:lpstr>
      <vt:lpstr>Arial</vt:lpstr>
      <vt:lpstr>Calibri</vt:lpstr>
      <vt:lpstr>Calibri Light</vt:lpstr>
      <vt:lpstr>HP001 4 hàng</vt:lpstr>
      <vt:lpstr>Tahoma</vt:lpstr>
      <vt:lpstr>Times New Roman</vt:lpstr>
      <vt:lpstr>Wingdings 3</vt:lpstr>
      <vt:lpstr>Default Design</vt:lpstr>
      <vt:lpstr>1_Office Theme</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Các chiến sĩ bên xác máy bay địch</vt:lpstr>
      <vt:lpstr>Bản trình bày PowerPoint</vt:lpstr>
      <vt:lpstr>Bắt sống phi công Mĩ</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Mai</dc:creator>
  <cp:lastModifiedBy>Hà Thị Ly</cp:lastModifiedBy>
  <cp:revision>182</cp:revision>
  <dcterms:created xsi:type="dcterms:W3CDTF">1601-01-01T00:00:00Z</dcterms:created>
  <dcterms:modified xsi:type="dcterms:W3CDTF">2022-03-13T14:15:15Z</dcterms:modified>
</cp:coreProperties>
</file>