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31"/>
  </p:notesMasterIdLst>
  <p:sldIdLst>
    <p:sldId id="262" r:id="rId2"/>
    <p:sldId id="289" r:id="rId3"/>
    <p:sldId id="261" r:id="rId4"/>
    <p:sldId id="325" r:id="rId5"/>
    <p:sldId id="257" r:id="rId6"/>
    <p:sldId id="291" r:id="rId7"/>
    <p:sldId id="326" r:id="rId8"/>
    <p:sldId id="263" r:id="rId9"/>
    <p:sldId id="320" r:id="rId10"/>
    <p:sldId id="319" r:id="rId11"/>
    <p:sldId id="327" r:id="rId12"/>
    <p:sldId id="309" r:id="rId13"/>
    <p:sldId id="295" r:id="rId14"/>
    <p:sldId id="321" r:id="rId15"/>
    <p:sldId id="296" r:id="rId16"/>
    <p:sldId id="329" r:id="rId17"/>
    <p:sldId id="297" r:id="rId18"/>
    <p:sldId id="322" r:id="rId19"/>
    <p:sldId id="328" r:id="rId20"/>
    <p:sldId id="299" r:id="rId21"/>
    <p:sldId id="300" r:id="rId22"/>
    <p:sldId id="301" r:id="rId23"/>
    <p:sldId id="302" r:id="rId24"/>
    <p:sldId id="303" r:id="rId25"/>
    <p:sldId id="323" r:id="rId26"/>
    <p:sldId id="305" r:id="rId27"/>
    <p:sldId id="277" r:id="rId28"/>
    <p:sldId id="280" r:id="rId29"/>
    <p:sldId id="32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9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32352-DDD5-4989-BED4-647F2E7F16BA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415FA-9C67-41B1-A681-C4E5BB4203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5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9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415FA-9C67-41B1-A681-C4E5BB4203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9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năm, ngày 9 tháng 02 năm 2017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114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/>
              <a:t>Thứ </a:t>
            </a:r>
            <a:r>
              <a:rPr lang="en-US" altLang="en-US" sz="2400" smtClean="0"/>
              <a:t>ba, </a:t>
            </a:r>
            <a:r>
              <a:rPr lang="en-US" altLang="en-US" sz="2400"/>
              <a:t>ngày </a:t>
            </a:r>
            <a:r>
              <a:rPr lang="en-US" altLang="en-US" sz="2400" smtClean="0"/>
              <a:t>31 tháng 11 </a:t>
            </a:r>
            <a:r>
              <a:rPr lang="en-US" altLang="en-US" sz="2400"/>
              <a:t>năm 2017</a:t>
            </a:r>
          </a:p>
        </p:txBody>
      </p:sp>
    </p:spTree>
    <p:extLst>
      <p:ext uri="{BB962C8B-B14F-4D97-AF65-F5344CB8AC3E}">
        <p14:creationId xmlns:p14="http://schemas.microsoft.com/office/powerpoint/2010/main" val="1518888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7F705-AFB6-437C-B619-72A18B7D02BF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7DE7B-B6AE-4920-AF08-1C78D41EB8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5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6.xml"/><Relationship Id="rId7" Type="http://schemas.openxmlformats.org/officeDocument/2006/relationships/slide" Target="slide5.xml"/><Relationship Id="rId2" Type="http://schemas.openxmlformats.org/officeDocument/2006/relationships/hyperlink" Target="../../../NON_UNICODE_BACKUP/nhung/kiem%20tra%20bai%20cu.bmp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4.xml"/><Relationship Id="rId10" Type="http://schemas.openxmlformats.org/officeDocument/2006/relationships/slide" Target="slide15.xml"/><Relationship Id="rId4" Type="http://schemas.openxmlformats.org/officeDocument/2006/relationships/image" Target="../media/image4.png"/><Relationship Id="rId9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27.xml"/><Relationship Id="rId7" Type="http://schemas.openxmlformats.org/officeDocument/2006/relationships/hyperlink" Target="file:///C:\Documents%20and%20Settings\Administrator\Desktop\CHAY\Chay%20(H)\GIAO%20AN\GA%20DT\VINH\THIET%20KE%20BAI%20DAY\CONGTODINH\bai%20hoi%20giang%20Av8.ppt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giao%20an%20tin%20hoc\NHAC\VUIDEHOC.WAV" TargetMode="External"/><Relationship Id="rId6" Type="http://schemas.openxmlformats.org/officeDocument/2006/relationships/image" Target="../media/image27.gif"/><Relationship Id="rId11" Type="http://schemas.openxmlformats.org/officeDocument/2006/relationships/slide" Target="slide28.xml"/><Relationship Id="rId5" Type="http://schemas.openxmlformats.org/officeDocument/2006/relationships/slide" Target="slide1.xml"/><Relationship Id="rId10" Type="http://schemas.openxmlformats.org/officeDocument/2006/relationships/image" Target="../media/image30.png"/><Relationship Id="rId4" Type="http://schemas.openxmlformats.org/officeDocument/2006/relationships/audio" Target="../media/audio2.wav"/><Relationship Id="rId9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4.wav"/><Relationship Id="rId7" Type="http://schemas.openxmlformats.org/officeDocument/2006/relationships/image" Target="../media/image3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gif"/><Relationship Id="rId4" Type="http://schemas.openxmlformats.org/officeDocument/2006/relationships/audio" Target="../media/audio5.wav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3.wav"/><Relationship Id="rId7" Type="http://schemas.openxmlformats.org/officeDocument/2006/relationships/image" Target="../media/image31.gif"/><Relationship Id="rId12" Type="http://schemas.openxmlformats.org/officeDocument/2006/relationships/image" Target="../media/image3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5.png"/><Relationship Id="rId5" Type="http://schemas.openxmlformats.org/officeDocument/2006/relationships/audio" Target="../media/audio5.wav"/><Relationship Id="rId10" Type="http://schemas.openxmlformats.org/officeDocument/2006/relationships/image" Target="../media/image21.png"/><Relationship Id="rId4" Type="http://schemas.openxmlformats.org/officeDocument/2006/relationships/audio" Target="../media/audio4.wav"/><Relationship Id="rId9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audio" Target="../media/audio4.wav"/><Relationship Id="rId7" Type="http://schemas.openxmlformats.org/officeDocument/2006/relationships/image" Target="../media/image3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gif"/><Relationship Id="rId4" Type="http://schemas.openxmlformats.org/officeDocument/2006/relationships/audio" Target="../media/audio5.wav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09600"/>
            <a:ext cx="9144000" cy="6248400"/>
            <a:chOff x="0" y="0"/>
            <a:chExt cx="5760" cy="4320"/>
          </a:xfrm>
        </p:grpSpPr>
        <p:pic>
          <p:nvPicPr>
            <p:cNvPr id="4102" name="Picture 3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-48" y="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4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45161" flipH="1">
              <a:off x="5040" y="0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5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3696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6" descr="Picture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63479" flipH="1">
              <a:off x="5088" y="3648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Line 7"/>
            <p:cNvSpPr>
              <a:spLocks noChangeShapeType="1"/>
            </p:cNvSpPr>
            <p:nvPr/>
          </p:nvSpPr>
          <p:spPr bwMode="auto">
            <a:xfrm>
              <a:off x="60" y="768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8"/>
            <p:cNvSpPr>
              <a:spLocks noChangeShapeType="1"/>
            </p:cNvSpPr>
            <p:nvPr/>
          </p:nvSpPr>
          <p:spPr bwMode="auto">
            <a:xfrm>
              <a:off x="5700" y="672"/>
              <a:ext cx="0" cy="2880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9"/>
            <p:cNvSpPr>
              <a:spLocks noChangeShapeType="1"/>
            </p:cNvSpPr>
            <p:nvPr/>
          </p:nvSpPr>
          <p:spPr bwMode="auto">
            <a:xfrm flipV="1">
              <a:off x="720" y="4245"/>
              <a:ext cx="4367" cy="15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Line 10"/>
            <p:cNvSpPr>
              <a:spLocks noChangeShapeType="1"/>
            </p:cNvSpPr>
            <p:nvPr/>
          </p:nvSpPr>
          <p:spPr bwMode="auto">
            <a:xfrm flipV="1">
              <a:off x="672" y="63"/>
              <a:ext cx="4360" cy="6"/>
            </a:xfrm>
            <a:prstGeom prst="line">
              <a:avLst/>
            </a:prstGeom>
            <a:noFill/>
            <a:ln w="127000" cmpd="tri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9" name="Rectangle 11"/>
          <p:cNvSpPr>
            <a:spLocks noChangeArrowheads="1"/>
          </p:cNvSpPr>
          <p:nvPr/>
        </p:nvSpPr>
        <p:spPr bwMode="auto">
          <a:xfrm>
            <a:off x="990600" y="1524000"/>
            <a:ext cx="647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  <a:latin typeface=".VnTime" panose="020B7200000000000000" pitchFamily="34" charset="0"/>
              </a:rPr>
              <a:t>KiÓm</a:t>
            </a:r>
            <a:r>
              <a:rPr lang="en-US" sz="7200" b="1" i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  <a:latin typeface=".VnTime" panose="020B7200000000000000" pitchFamily="34" charset="0"/>
              </a:rPr>
              <a:t>tra</a:t>
            </a:r>
            <a:r>
              <a:rPr lang="en-US" sz="7200" b="1" i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  <a:latin typeface=".VnTime" panose="020B7200000000000000" pitchFamily="34" charset="0"/>
              </a:rPr>
              <a:t>bµi</a:t>
            </a:r>
            <a:r>
              <a:rPr lang="en-US" sz="7200" b="1" i="1" dirty="0">
                <a:solidFill>
                  <a:srgbClr val="FF0000"/>
                </a:solidFill>
                <a:latin typeface=".VnTime" panose="020B7200000000000000" pitchFamily="34" charset="0"/>
              </a:rPr>
              <a:t> </a:t>
            </a:r>
            <a:r>
              <a:rPr lang="en-US" sz="7200" b="1" i="1" dirty="0" err="1">
                <a:solidFill>
                  <a:srgbClr val="FF0000"/>
                </a:solidFill>
                <a:latin typeface=".VnTime" panose="020B7200000000000000" pitchFamily="34" charset="0"/>
              </a:rPr>
              <a:t>cò</a:t>
            </a:r>
            <a:endParaRPr lang="en-US" sz="7200" b="1" i="1" dirty="0">
              <a:solidFill>
                <a:srgbClr val="FF0000"/>
              </a:solidFill>
              <a:latin typeface=".VnTime" panose="020B7200000000000000" pitchFamily="34" charset="0"/>
            </a:endParaRP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685800" y="3352800"/>
            <a:ext cx="8001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trình bày có sẵn cho đoạn văn bản sau?</a:t>
            </a:r>
            <a:endParaRPr lang="en-US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19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10500" y="2204884"/>
            <a:ext cx="838200" cy="838200"/>
          </a:xfrm>
          <a:prstGeom prst="actionButtonHelp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6" grpId="0"/>
      <p:bldP spid="215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0414" y="601087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600"/>
            <a:ext cx="313372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5725" y="661988"/>
            <a:ext cx="509587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172200" y="593467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5054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7" descr="Newsprint"/>
          <p:cNvSpPr>
            <a:spLocks noChangeArrowheads="1"/>
          </p:cNvSpPr>
          <p:nvPr/>
        </p:nvSpPr>
        <p:spPr bwMode="auto">
          <a:xfrm>
            <a:off x="914400" y="1981200"/>
            <a:ext cx="7486650" cy="28194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b="1" i="1" u="sng" dirty="0">
                <a:solidFill>
                  <a:schemeClr val="hlink"/>
                </a:solidFill>
                <a:latin typeface="Times New Roman" pitchFamily="18" charset="0"/>
              </a:rPr>
              <a:t>Bài </a:t>
            </a:r>
            <a:r>
              <a:rPr lang="en-US" altLang="en-US" sz="32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3200" b="1" dirty="0" smtClean="0">
                <a:solidFill>
                  <a:srgbClr val="FF3300"/>
                </a:solidFill>
                <a:latin typeface="Times New Roman" pitchFamily="18" charset="0"/>
              </a:rPr>
              <a:t> </a:t>
            </a:r>
          </a:p>
          <a:p>
            <a:pPr algn="ctr" eaLnBrk="1" hangingPunct="1"/>
            <a:r>
              <a:rPr lang="en-US" altLang="en-US" sz="3200" b="1" dirty="0" smtClean="0">
                <a:solidFill>
                  <a:srgbClr val="FF3300"/>
                </a:solidFill>
                <a:latin typeface="Times New Roman" pitchFamily="18" charset="0"/>
              </a:rPr>
              <a:t>ĐỊNH DẠNG TRANG VĂN BẢN</a:t>
            </a:r>
          </a:p>
          <a:p>
            <a:pPr algn="ctr" eaLnBrk="1" hangingPunct="1"/>
            <a:r>
              <a:rPr lang="en-US" altLang="en-US" sz="32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3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4" name="Text Box 114"/>
          <p:cNvSpPr txBox="1">
            <a:spLocks noChangeArrowheads="1"/>
          </p:cNvSpPr>
          <p:nvPr/>
        </p:nvSpPr>
        <p:spPr bwMode="auto">
          <a:xfrm>
            <a:off x="0" y="924580"/>
            <a:ext cx="9144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FF0000"/>
                </a:solidFill>
              </a:rPr>
              <a:t>TIN HỌC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66718"/>
      </p:ext>
    </p:extLst>
  </p:cSld>
  <p:clrMapOvr>
    <a:masterClrMapping/>
  </p:clrMapOvr>
  <p:transition>
    <p:cover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 flipH="1">
            <a:off x="2590800" y="693738"/>
            <a:ext cx="3629025" cy="769937"/>
          </a:xfrm>
          <a:prstGeom prst="rect">
            <a:avLst/>
          </a:prstGeom>
          <a:gradFill rotWithShape="1">
            <a:gsLst>
              <a:gs pos="0">
                <a:srgbClr val="66CC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</a:rPr>
              <a:t>NỘI DUNG</a:t>
            </a:r>
          </a:p>
        </p:txBody>
      </p:sp>
      <p:grpSp>
        <p:nvGrpSpPr>
          <p:cNvPr id="10" name="Group 78"/>
          <p:cNvGrpSpPr>
            <a:grpSpLocks/>
          </p:cNvGrpSpPr>
          <p:nvPr/>
        </p:nvGrpSpPr>
        <p:grpSpPr bwMode="auto">
          <a:xfrm>
            <a:off x="0" y="2438400"/>
            <a:ext cx="8991600" cy="1073170"/>
            <a:chOff x="1743075" y="3152775"/>
            <a:chExt cx="5495925" cy="1073170"/>
          </a:xfrm>
        </p:grpSpPr>
        <p:grpSp>
          <p:nvGrpSpPr>
            <p:cNvPr id="11" name="Group 3"/>
            <p:cNvGrpSpPr>
              <a:grpSpLocks/>
            </p:cNvGrpSpPr>
            <p:nvPr/>
          </p:nvGrpSpPr>
          <p:grpSpPr bwMode="auto">
            <a:xfrm>
              <a:off x="1927225" y="3163888"/>
              <a:ext cx="5311775" cy="688975"/>
              <a:chOff x="720" y="1392"/>
              <a:chExt cx="4058" cy="480"/>
            </a:xfrm>
          </p:grpSpPr>
          <p:sp>
            <p:nvSpPr>
              <p:cNvPr id="15" name="AutoShape 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2"/>
                  </a:gs>
                  <a:gs pos="50000">
                    <a:schemeClr val="accent2">
                      <a:gamma/>
                      <a:shade val="92157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/>
            </p:nvGrpSpPr>
            <p:grpSpPr bwMode="auto">
              <a:xfrm>
                <a:off x="732" y="1407"/>
                <a:ext cx="4043" cy="444"/>
                <a:chOff x="746" y="1407"/>
                <a:chExt cx="3988" cy="444"/>
              </a:xfrm>
            </p:grpSpPr>
            <p:sp>
              <p:nvSpPr>
                <p:cNvPr id="17" name="AutoShape 6"/>
                <p:cNvSpPr>
                  <a:spLocks noChangeArrowheads="1"/>
                </p:cNvSpPr>
                <p:nvPr/>
              </p:nvSpPr>
              <p:spPr bwMode="gray">
                <a:xfrm>
                  <a:off x="746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alpha val="0"/>
                      </a:schemeClr>
                    </a:gs>
                    <a:gs pos="100000">
                      <a:schemeClr val="accent2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18" name="AutoShape 7"/>
                <p:cNvSpPr>
                  <a:spLocks noChangeArrowheads="1"/>
                </p:cNvSpPr>
                <p:nvPr/>
              </p:nvSpPr>
              <p:spPr bwMode="gray">
                <a:xfrm>
                  <a:off x="746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12" name="Text Box 24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2405063" y="3271838"/>
              <a:ext cx="44958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Tạo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đường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viền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đoạn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văn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bản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3" name="Picture 29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1743075" y="3152775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33"/>
            <p:cNvSpPr txBox="1">
              <a:spLocks noChangeArrowheads="1"/>
            </p:cNvSpPr>
            <p:nvPr/>
          </p:nvSpPr>
          <p:spPr bwMode="white">
            <a:xfrm>
              <a:off x="2065338" y="3251200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19" name="Group 77"/>
          <p:cNvGrpSpPr>
            <a:grpSpLocks/>
          </p:cNvGrpSpPr>
          <p:nvPr/>
        </p:nvGrpSpPr>
        <p:grpSpPr bwMode="auto">
          <a:xfrm>
            <a:off x="82052" y="3200400"/>
            <a:ext cx="9061948" cy="990600"/>
            <a:chOff x="2817812" y="5003800"/>
            <a:chExt cx="5515811" cy="974725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2970798" y="5003800"/>
              <a:ext cx="5362825" cy="688975"/>
              <a:chOff x="678" y="1392"/>
              <a:chExt cx="4097" cy="480"/>
            </a:xfrm>
          </p:grpSpPr>
          <p:sp>
            <p:nvSpPr>
              <p:cNvPr id="24" name="AutoShape 9"/>
              <p:cNvSpPr>
                <a:spLocks noChangeArrowheads="1"/>
              </p:cNvSpPr>
              <p:nvPr/>
            </p:nvSpPr>
            <p:spPr bwMode="gray">
              <a:xfrm>
                <a:off x="678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hlink"/>
                  </a:gs>
                  <a:gs pos="50000">
                    <a:schemeClr val="hlink">
                      <a:gamma/>
                      <a:shade val="92157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25" name="Group 10"/>
              <p:cNvGrpSpPr>
                <a:grpSpLocks/>
              </p:cNvGrpSpPr>
              <p:nvPr/>
            </p:nvGrpSpPr>
            <p:grpSpPr bwMode="auto">
              <a:xfrm>
                <a:off x="718" y="1407"/>
                <a:ext cx="4057" cy="444"/>
                <a:chOff x="732" y="1407"/>
                <a:chExt cx="4002" cy="444"/>
              </a:xfrm>
            </p:grpSpPr>
            <p:sp>
              <p:nvSpPr>
                <p:cNvPr id="26" name="AutoShape 11"/>
                <p:cNvSpPr>
                  <a:spLocks noChangeArrowheads="1"/>
                </p:cNvSpPr>
                <p:nvPr/>
              </p:nvSpPr>
              <p:spPr bwMode="gray">
                <a:xfrm>
                  <a:off x="750" y="1736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alpha val="0"/>
                      </a:schemeClr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27" name="AutoShape 12">
                  <a:hlinkClick r:id="rId5" action="ppaction://hlinksldjump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32" y="1407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21" name="Text Box 25">
              <a:hlinkClick r:id="rId6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3503612" y="5105400"/>
              <a:ext cx="4830011" cy="42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Thay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màu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nền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trang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soạn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thảo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văn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bản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2" name="Picture 28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2817812" y="5029200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34"/>
            <p:cNvSpPr txBox="1">
              <a:spLocks noChangeArrowheads="1"/>
            </p:cNvSpPr>
            <p:nvPr/>
          </p:nvSpPr>
          <p:spPr bwMode="white">
            <a:xfrm>
              <a:off x="3163887" y="5113338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28" name="Group 90"/>
          <p:cNvGrpSpPr>
            <a:grpSpLocks/>
          </p:cNvGrpSpPr>
          <p:nvPr/>
        </p:nvGrpSpPr>
        <p:grpSpPr bwMode="auto">
          <a:xfrm>
            <a:off x="-76200" y="1641569"/>
            <a:ext cx="9067800" cy="1063531"/>
            <a:chOff x="4799012" y="1752600"/>
            <a:chExt cx="5540375" cy="952500"/>
          </a:xfrm>
        </p:grpSpPr>
        <p:grpSp>
          <p:nvGrpSpPr>
            <p:cNvPr id="29" name="Group 76"/>
            <p:cNvGrpSpPr>
              <a:grpSpLocks/>
            </p:cNvGrpSpPr>
            <p:nvPr/>
          </p:nvGrpSpPr>
          <p:grpSpPr bwMode="auto">
            <a:xfrm>
              <a:off x="4799012" y="1752600"/>
              <a:ext cx="5540375" cy="952500"/>
              <a:chOff x="3427412" y="1673225"/>
              <a:chExt cx="5540375" cy="952500"/>
            </a:xfrm>
          </p:grpSpPr>
          <p:pic>
            <p:nvPicPr>
              <p:cNvPr id="31" name="Picture 30" descr="1"/>
              <p:cNvPicPr>
                <a:picLocks noChangeAspect="1" noChangeArrowheads="1"/>
              </p:cNvPicPr>
              <p:nvPr/>
            </p:nvPicPr>
            <p:blipFill>
              <a:blip r:embed="rId4">
                <a:lum bright="-6000" contrast="24000"/>
              </a:blip>
              <a:srcRect l="42606" t="64474" r="19473"/>
              <a:stretch>
                <a:fillRect/>
              </a:stretch>
            </p:blipFill>
            <p:spPr bwMode="auto">
              <a:xfrm>
                <a:off x="3427412" y="1676400"/>
                <a:ext cx="792162" cy="949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2" name="Group 75"/>
              <p:cNvGrpSpPr>
                <a:grpSpLocks/>
              </p:cNvGrpSpPr>
              <p:nvPr/>
            </p:nvGrpSpPr>
            <p:grpSpPr bwMode="auto">
              <a:xfrm>
                <a:off x="3656012" y="1673225"/>
                <a:ext cx="5311775" cy="688975"/>
                <a:chOff x="1927225" y="2300288"/>
                <a:chExt cx="5311775" cy="688975"/>
              </a:xfrm>
            </p:grpSpPr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927225" y="2300288"/>
                  <a:ext cx="5311775" cy="688975"/>
                  <a:chOff x="720" y="1392"/>
                  <a:chExt cx="4058" cy="480"/>
                </a:xfrm>
              </p:grpSpPr>
              <p:sp>
                <p:nvSpPr>
                  <p:cNvPr id="36" name="AutoShape 19"/>
                  <p:cNvSpPr>
                    <a:spLocks noChangeArrowheads="1"/>
                  </p:cNvSpPr>
                  <p:nvPr/>
                </p:nvSpPr>
                <p:spPr bwMode="gray">
                  <a:xfrm>
                    <a:off x="720" y="1392"/>
                    <a:ext cx="4058" cy="480"/>
                  </a:xfrm>
                  <a:prstGeom prst="roundRect">
                    <a:avLst>
                      <a:gd name="adj" fmla="val 17509"/>
                    </a:avLst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92157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latin typeface="+mn-lt"/>
                      <a:cs typeface="+mn-cs"/>
                    </a:endParaRPr>
                  </a:p>
                </p:txBody>
              </p:sp>
              <p:grpSp>
                <p:nvGrpSpPr>
                  <p:cNvPr id="37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732" y="1407"/>
                    <a:ext cx="4043" cy="444"/>
                    <a:chOff x="746" y="1407"/>
                    <a:chExt cx="3988" cy="444"/>
                  </a:xfrm>
                </p:grpSpPr>
                <p:sp>
                  <p:nvSpPr>
                    <p:cNvPr id="38" name="AutoShape 2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736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39" name="AutoShape 2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407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>
                            <a:alpha val="0"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34" name="Text Box 23">
                  <a:hlinkClick r:id="rId7" action="ppaction://hlinksldjump"/>
                </p:cNvPr>
                <p:cNvSpPr txBox="1">
                  <a:spLocks noChangeArrowheads="1"/>
                </p:cNvSpPr>
                <p:nvPr/>
              </p:nvSpPr>
              <p:spPr bwMode="white">
                <a:xfrm>
                  <a:off x="2393949" y="2414588"/>
                  <a:ext cx="4788574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  <a:buClr>
                      <a:schemeClr val="tx1"/>
                    </a:buClr>
                  </a:pP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Tạo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một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văn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bản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mới</a:t>
                  </a:r>
                  <a:endParaRPr lang="en-US" sz="2800" b="1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5" name="Text Box 32"/>
                <p:cNvSpPr txBox="1">
                  <a:spLocks noChangeArrowheads="1"/>
                </p:cNvSpPr>
                <p:nvPr/>
              </p:nvSpPr>
              <p:spPr bwMode="white">
                <a:xfrm>
                  <a:off x="2052638" y="2392363"/>
                  <a:ext cx="381000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1</a:t>
                  </a:r>
                </a:p>
              </p:txBody>
            </p:sp>
          </p:grpSp>
        </p:grpSp>
        <p:pic>
          <p:nvPicPr>
            <p:cNvPr id="30" name="Picture 30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4875212" y="1752600"/>
              <a:ext cx="792162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" name="Group 114"/>
          <p:cNvGrpSpPr>
            <a:grpSpLocks/>
          </p:cNvGrpSpPr>
          <p:nvPr/>
        </p:nvGrpSpPr>
        <p:grpSpPr bwMode="auto">
          <a:xfrm>
            <a:off x="171278" y="4800600"/>
            <a:ext cx="8820322" cy="960704"/>
            <a:chOff x="1743075" y="3152775"/>
            <a:chExt cx="5495925" cy="949325"/>
          </a:xfrm>
        </p:grpSpPr>
        <p:grpSp>
          <p:nvGrpSpPr>
            <p:cNvPr id="41" name="Group 3"/>
            <p:cNvGrpSpPr>
              <a:grpSpLocks/>
            </p:cNvGrpSpPr>
            <p:nvPr/>
          </p:nvGrpSpPr>
          <p:grpSpPr bwMode="auto">
            <a:xfrm>
              <a:off x="1927225" y="3163888"/>
              <a:ext cx="5311775" cy="688975"/>
              <a:chOff x="720" y="1392"/>
              <a:chExt cx="4058" cy="480"/>
            </a:xfrm>
          </p:grpSpPr>
          <p:sp>
            <p:nvSpPr>
              <p:cNvPr id="45" name="AutoShape 4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accent2"/>
                  </a:gs>
                  <a:gs pos="50000">
                    <a:schemeClr val="accent2">
                      <a:gamma/>
                      <a:shade val="92157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46" name="Group 5"/>
              <p:cNvGrpSpPr>
                <a:grpSpLocks/>
              </p:cNvGrpSpPr>
              <p:nvPr/>
            </p:nvGrpSpPr>
            <p:grpSpPr bwMode="auto">
              <a:xfrm>
                <a:off x="732" y="1407"/>
                <a:ext cx="4043" cy="444"/>
                <a:chOff x="746" y="1407"/>
                <a:chExt cx="3988" cy="444"/>
              </a:xfrm>
            </p:grpSpPr>
            <p:sp>
              <p:nvSpPr>
                <p:cNvPr id="47" name="AutoShape 6"/>
                <p:cNvSpPr>
                  <a:spLocks noChangeArrowheads="1"/>
                </p:cNvSpPr>
                <p:nvPr/>
              </p:nvSpPr>
              <p:spPr bwMode="gray">
                <a:xfrm>
                  <a:off x="746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alpha val="0"/>
                      </a:schemeClr>
                    </a:gs>
                    <a:gs pos="100000">
                      <a:schemeClr val="accent2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48" name="AutoShape 7"/>
                <p:cNvSpPr>
                  <a:spLocks noChangeArrowheads="1"/>
                </p:cNvSpPr>
                <p:nvPr/>
              </p:nvSpPr>
              <p:spPr bwMode="gray">
                <a:xfrm>
                  <a:off x="746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42" name="Text Box 24">
              <a:hlinkClick r:id="rId8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2405063" y="3271838"/>
              <a:ext cx="44958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Thay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kích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thước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trang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giấy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3" name="Picture 29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1743075" y="3152775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Text Box 33"/>
            <p:cNvSpPr txBox="1">
              <a:spLocks noChangeArrowheads="1"/>
            </p:cNvSpPr>
            <p:nvPr/>
          </p:nvSpPr>
          <p:spPr bwMode="white">
            <a:xfrm>
              <a:off x="2065338" y="3251200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49" name="Group 123"/>
          <p:cNvGrpSpPr>
            <a:grpSpLocks/>
          </p:cNvGrpSpPr>
          <p:nvPr/>
        </p:nvGrpSpPr>
        <p:grpSpPr bwMode="auto">
          <a:xfrm>
            <a:off x="152400" y="5637302"/>
            <a:ext cx="8839200" cy="915898"/>
            <a:chOff x="2817812" y="5003800"/>
            <a:chExt cx="5519737" cy="974725"/>
          </a:xfrm>
        </p:grpSpPr>
        <p:grpSp>
          <p:nvGrpSpPr>
            <p:cNvPr id="50" name="Group 8"/>
            <p:cNvGrpSpPr>
              <a:grpSpLocks/>
            </p:cNvGrpSpPr>
            <p:nvPr/>
          </p:nvGrpSpPr>
          <p:grpSpPr bwMode="auto">
            <a:xfrm>
              <a:off x="3025774" y="5003800"/>
              <a:ext cx="5311775" cy="688975"/>
              <a:chOff x="720" y="1392"/>
              <a:chExt cx="4058" cy="480"/>
            </a:xfrm>
          </p:grpSpPr>
          <p:sp>
            <p:nvSpPr>
              <p:cNvPr id="54" name="AutoShape 9"/>
              <p:cNvSpPr>
                <a:spLocks noChangeArrowheads="1"/>
              </p:cNvSpPr>
              <p:nvPr/>
            </p:nvSpPr>
            <p:spPr bwMode="gray">
              <a:xfrm>
                <a:off x="720" y="1392"/>
                <a:ext cx="4058" cy="48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chemeClr val="hlink"/>
                  </a:gs>
                  <a:gs pos="50000">
                    <a:schemeClr val="hlink">
                      <a:gamma/>
                      <a:shade val="92157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grpSp>
            <p:nvGrpSpPr>
              <p:cNvPr id="55" name="Group 10"/>
              <p:cNvGrpSpPr>
                <a:grpSpLocks/>
              </p:cNvGrpSpPr>
              <p:nvPr/>
            </p:nvGrpSpPr>
            <p:grpSpPr bwMode="auto">
              <a:xfrm>
                <a:off x="736" y="1407"/>
                <a:ext cx="4039" cy="444"/>
                <a:chOff x="750" y="1407"/>
                <a:chExt cx="3984" cy="444"/>
              </a:xfrm>
            </p:grpSpPr>
            <p:sp>
              <p:nvSpPr>
                <p:cNvPr id="56" name="AutoShape 11"/>
                <p:cNvSpPr>
                  <a:spLocks noChangeArrowheads="1"/>
                </p:cNvSpPr>
                <p:nvPr/>
              </p:nvSpPr>
              <p:spPr bwMode="gray">
                <a:xfrm>
                  <a:off x="750" y="1736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alpha val="0"/>
                      </a:schemeClr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  <p:sp>
              <p:nvSpPr>
                <p:cNvPr id="57" name="AutoShape 12"/>
                <p:cNvSpPr>
                  <a:spLocks noChangeArrowheads="1"/>
                </p:cNvSpPr>
                <p:nvPr/>
              </p:nvSpPr>
              <p:spPr bwMode="gray">
                <a:xfrm>
                  <a:off x="750" y="1407"/>
                  <a:ext cx="3984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  <a:cs typeface="+mn-cs"/>
                  </a:endParaRPr>
                </a:p>
              </p:txBody>
            </p:sp>
          </p:grpSp>
        </p:grpSp>
        <p:sp>
          <p:nvSpPr>
            <p:cNvPr id="51" name="Text Box 25">
              <a:hlinkClick r:id="rId9" action="ppaction://hlinksldjump"/>
            </p:cNvPr>
            <p:cNvSpPr txBox="1">
              <a:spLocks noChangeArrowheads="1"/>
            </p:cNvSpPr>
            <p:nvPr/>
          </p:nvSpPr>
          <p:spPr bwMode="white">
            <a:xfrm>
              <a:off x="3503612" y="5105400"/>
              <a:ext cx="4495800" cy="42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2800" b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Đánh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800" b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trang</a:t>
              </a:r>
              <a:endParaRPr lang="en-US" sz="28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2" name="Picture 28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2817812" y="5029200"/>
              <a:ext cx="792163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 Box 34"/>
            <p:cNvSpPr txBox="1">
              <a:spLocks noChangeArrowheads="1"/>
            </p:cNvSpPr>
            <p:nvPr/>
          </p:nvSpPr>
          <p:spPr bwMode="white">
            <a:xfrm>
              <a:off x="3163887" y="5113338"/>
              <a:ext cx="381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</p:grpSp>
      <p:grpSp>
        <p:nvGrpSpPr>
          <p:cNvPr id="58" name="Group 144"/>
          <p:cNvGrpSpPr>
            <a:grpSpLocks/>
          </p:cNvGrpSpPr>
          <p:nvPr/>
        </p:nvGrpSpPr>
        <p:grpSpPr bwMode="auto">
          <a:xfrm>
            <a:off x="-11743" y="3962400"/>
            <a:ext cx="9003337" cy="1066800"/>
            <a:chOff x="4006850" y="3886200"/>
            <a:chExt cx="4418290" cy="968375"/>
          </a:xfrm>
        </p:grpSpPr>
        <p:grpSp>
          <p:nvGrpSpPr>
            <p:cNvPr id="59" name="Group 76"/>
            <p:cNvGrpSpPr>
              <a:grpSpLocks/>
            </p:cNvGrpSpPr>
            <p:nvPr/>
          </p:nvGrpSpPr>
          <p:grpSpPr bwMode="auto">
            <a:xfrm>
              <a:off x="4037011" y="3902075"/>
              <a:ext cx="4388129" cy="952500"/>
              <a:chOff x="3427412" y="1673225"/>
              <a:chExt cx="5540375" cy="952500"/>
            </a:xfrm>
          </p:grpSpPr>
          <p:pic>
            <p:nvPicPr>
              <p:cNvPr id="61" name="Picture 30" descr="1"/>
              <p:cNvPicPr>
                <a:picLocks noChangeAspect="1" noChangeArrowheads="1"/>
              </p:cNvPicPr>
              <p:nvPr/>
            </p:nvPicPr>
            <p:blipFill>
              <a:blip r:embed="rId4">
                <a:lum bright="-6000" contrast="24000"/>
              </a:blip>
              <a:srcRect l="42606" t="64474" r="19473"/>
              <a:stretch>
                <a:fillRect/>
              </a:stretch>
            </p:blipFill>
            <p:spPr bwMode="auto">
              <a:xfrm>
                <a:off x="3427412" y="1676400"/>
                <a:ext cx="792162" cy="949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2" name="Group 75"/>
              <p:cNvGrpSpPr>
                <a:grpSpLocks/>
              </p:cNvGrpSpPr>
              <p:nvPr/>
            </p:nvGrpSpPr>
            <p:grpSpPr bwMode="auto">
              <a:xfrm>
                <a:off x="3656012" y="1673225"/>
                <a:ext cx="5311775" cy="688975"/>
                <a:chOff x="1927225" y="2300288"/>
                <a:chExt cx="5311775" cy="688975"/>
              </a:xfrm>
            </p:grpSpPr>
            <p:grpSp>
              <p:nvGrpSpPr>
                <p:cNvPr id="63" name="Group 18"/>
                <p:cNvGrpSpPr>
                  <a:grpSpLocks/>
                </p:cNvGrpSpPr>
                <p:nvPr/>
              </p:nvGrpSpPr>
              <p:grpSpPr bwMode="auto">
                <a:xfrm>
                  <a:off x="1927225" y="2300288"/>
                  <a:ext cx="5311775" cy="688975"/>
                  <a:chOff x="720" y="1392"/>
                  <a:chExt cx="4058" cy="480"/>
                </a:xfrm>
              </p:grpSpPr>
              <p:sp>
                <p:nvSpPr>
                  <p:cNvPr id="66" name="AutoShape 19"/>
                  <p:cNvSpPr>
                    <a:spLocks noChangeArrowheads="1"/>
                  </p:cNvSpPr>
                  <p:nvPr/>
                </p:nvSpPr>
                <p:spPr bwMode="gray">
                  <a:xfrm>
                    <a:off x="720" y="1392"/>
                    <a:ext cx="4058" cy="480"/>
                  </a:xfrm>
                  <a:prstGeom prst="roundRect">
                    <a:avLst>
                      <a:gd name="adj" fmla="val 17509"/>
                    </a:avLst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accent1">
                          <a:gamma/>
                          <a:shade val="92157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latin typeface="+mn-lt"/>
                      <a:cs typeface="+mn-cs"/>
                    </a:endParaRPr>
                  </a:p>
                </p:txBody>
              </p:sp>
              <p:grpSp>
                <p:nvGrpSpPr>
                  <p:cNvPr id="67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732" y="1407"/>
                    <a:ext cx="4043" cy="444"/>
                    <a:chOff x="746" y="1407"/>
                    <a:chExt cx="3988" cy="444"/>
                  </a:xfrm>
                </p:grpSpPr>
                <p:sp>
                  <p:nvSpPr>
                    <p:cNvPr id="68" name="AutoShape 2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736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  <p:sp>
                  <p:nvSpPr>
                    <p:cNvPr id="69" name="AutoShape 22">
                      <a:hlinkClick r:id="rId10" action="ppaction://hlinksldjump"/>
                    </p:cNvPr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746" y="1407"/>
                      <a:ext cx="3988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>
                            <a:alpha val="0"/>
                          </a:schemeClr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>
                        <a:latin typeface="+mn-lt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4" name="Text Box 23">
                  <a:hlinkClick r:id="rId10" action="ppaction://hlinksldjump"/>
                </p:cNvPr>
                <p:cNvSpPr txBox="1">
                  <a:spLocks noChangeArrowheads="1"/>
                </p:cNvSpPr>
                <p:nvPr/>
              </p:nvSpPr>
              <p:spPr bwMode="white">
                <a:xfrm>
                  <a:off x="2393951" y="2414588"/>
                  <a:ext cx="4495800" cy="4749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  <a:buClr>
                      <a:schemeClr val="tx1"/>
                    </a:buClr>
                  </a:pPr>
                  <a:r>
                    <a:rPr lang="en-US" sz="2800" b="1" dirty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Thay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đổi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hướng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trang</a:t>
                  </a:r>
                  <a:r>
                    <a:rPr lang="en-US" sz="2800" b="1" dirty="0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800" b="1" dirty="0" err="1" smtClean="0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giấy</a:t>
                  </a:r>
                  <a:endParaRPr lang="en-US" sz="2800" b="1" dirty="0">
                    <a:solidFill>
                      <a:srgbClr val="FFFF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" name="Text Box 32"/>
                <p:cNvSpPr txBox="1">
                  <a:spLocks noChangeArrowheads="1"/>
                </p:cNvSpPr>
                <p:nvPr/>
              </p:nvSpPr>
              <p:spPr bwMode="white">
                <a:xfrm>
                  <a:off x="2052638" y="2392363"/>
                  <a:ext cx="381000" cy="5232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>
                      <a:solidFill>
                        <a:srgbClr val="FFFFFF"/>
                      </a:solidFill>
                      <a:latin typeface="Times New Roman" pitchFamily="18" charset="0"/>
                      <a:cs typeface="Times New Roman" pitchFamily="18" charset="0"/>
                    </a:rPr>
                    <a:t>4</a:t>
                  </a:r>
                </a:p>
              </p:txBody>
            </p:sp>
          </p:grpSp>
        </p:grpSp>
        <p:pic>
          <p:nvPicPr>
            <p:cNvPr id="60" name="Picture 30" descr="1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42606" t="64474" r="19473"/>
            <a:stretch>
              <a:fillRect/>
            </a:stretch>
          </p:blipFill>
          <p:spPr bwMode="auto">
            <a:xfrm>
              <a:off x="4006850" y="3886200"/>
              <a:ext cx="678861" cy="94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084637"/>
            <a:ext cx="8839200" cy="19351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hãy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tạo một trang văn bản với tiêu đề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 định dạng và đánh số trang văn bản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sau đó tạo các trang trắng liên tiếp 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 cách giữ phím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Ctrl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và nhấn phím 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vài lần.</a:t>
            </a:r>
            <a:endParaRPr lang="en-US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20574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2209800"/>
            <a:ext cx="489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3300"/>
                </a:solidFill>
                <a:latin typeface="Times New Roman" pitchFamily="18" charset="0"/>
              </a:rPr>
              <a:t>1. Tạo một văn bản mới </a:t>
            </a:r>
          </a:p>
        </p:txBody>
      </p:sp>
      <p:sp>
        <p:nvSpPr>
          <p:cNvPr id="9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3200400"/>
            <a:ext cx="6096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SGK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phần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 </a:t>
            </a:r>
            <a:r>
              <a:rPr lang="en-US" sz="3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727341" y="3505200"/>
            <a:ext cx="5655730" cy="2286000"/>
          </a:xfrm>
        </p:spPr>
      </p:pic>
      <p:sp>
        <p:nvSpPr>
          <p:cNvPr id="5" name="TextBox 4"/>
          <p:cNvSpPr txBox="1"/>
          <p:nvPr/>
        </p:nvSpPr>
        <p:spPr>
          <a:xfrm>
            <a:off x="7010400" y="20574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949678"/>
            <a:ext cx="5094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3300"/>
                </a:solidFill>
                <a:latin typeface="Times New Roman" pitchFamily="18" charset="0"/>
              </a:rPr>
              <a:t>2. Định dạng trang văn bản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0" y="6096000"/>
            <a:ext cx="5181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Page Layout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6200000" flipV="1">
            <a:off x="4112776" y="4493775"/>
            <a:ext cx="1941782" cy="14150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2352" y="2667000"/>
            <a:ext cx="7269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Để định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</a:rPr>
              <a:t>dạng trang văn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bản ta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thẻ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2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1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9" grpId="1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" y="990600"/>
            <a:ext cx="8229600" cy="639763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TẠO ĐƯỜNG VIỀN CHO VĂN BẢN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893" y="1981200"/>
            <a:ext cx="6622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a. Tạo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</a:rPr>
              <a:t>đường viền cho trang văn bản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95400" y="3276600"/>
            <a:ext cx="64008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SGK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phần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 “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Tạo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đường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viền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cho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bản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47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990600"/>
            <a:ext cx="8229600" cy="639763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2. TẠO ĐƯỜNG VIỀN CHO VĂN BẢN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6200" y="2620287"/>
            <a:ext cx="4828679" cy="1951713"/>
          </a:xfrm>
        </p:spPr>
      </p:pic>
      <p:sp>
        <p:nvSpPr>
          <p:cNvPr id="5" name="TextBox 4"/>
          <p:cNvSpPr txBox="1"/>
          <p:nvPr/>
        </p:nvSpPr>
        <p:spPr>
          <a:xfrm>
            <a:off x="5486400" y="2971800"/>
            <a:ext cx="32766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2895600" y="3276600"/>
            <a:ext cx="25146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62600" y="4800600"/>
            <a:ext cx="25908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Borders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893" y="1981200"/>
            <a:ext cx="6622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</a:rPr>
              <a:t>a. Tạo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</a:rPr>
              <a:t>đường viền cho trang văn bản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28600" y="4953000"/>
            <a:ext cx="2977116" cy="1600200"/>
            <a:chOff x="533400" y="2819400"/>
            <a:chExt cx="2977116" cy="1600200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2819400"/>
              <a:ext cx="2977116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3" name="Rectangle 22"/>
            <p:cNvSpPr/>
            <p:nvPr/>
          </p:nvSpPr>
          <p:spPr>
            <a:xfrm>
              <a:off x="2514600" y="2895600"/>
              <a:ext cx="914400" cy="1219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rot="10800000" flipV="1">
            <a:off x="3200400" y="5564188"/>
            <a:ext cx="1752600" cy="746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20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09600"/>
            <a:ext cx="6324599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324601" y="762000"/>
            <a:ext cx="28194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ở 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Style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24000" y="1371600"/>
            <a:ext cx="4953000" cy="2133600"/>
            <a:chOff x="1524000" y="1371600"/>
            <a:chExt cx="4953000" cy="2133600"/>
          </a:xfrm>
        </p:grpSpPr>
        <p:cxnSp>
          <p:nvCxnSpPr>
            <p:cNvPr id="6" name="Straight Arrow Connector 5"/>
            <p:cNvCxnSpPr/>
            <p:nvPr/>
          </p:nvCxnSpPr>
          <p:spPr>
            <a:xfrm rot="10800000" flipV="1">
              <a:off x="3276600" y="1371600"/>
              <a:ext cx="3200400" cy="914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1524000" y="1600200"/>
              <a:ext cx="1676400" cy="1905000"/>
            </a:xfrm>
            <a:prstGeom prst="rect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629400" y="3733800"/>
            <a:ext cx="251460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Nháy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khung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Preview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viền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=&gt;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Nhấn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362200"/>
            <a:ext cx="147447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Group 21"/>
          <p:cNvGrpSpPr/>
          <p:nvPr/>
        </p:nvGrpSpPr>
        <p:grpSpPr>
          <a:xfrm>
            <a:off x="3962400" y="2438399"/>
            <a:ext cx="2514602" cy="2590801"/>
            <a:chOff x="3962400" y="2362200"/>
            <a:chExt cx="2514602" cy="2590801"/>
          </a:xfrm>
        </p:grpSpPr>
        <p:cxnSp>
          <p:nvCxnSpPr>
            <p:cNvPr id="15" name="Straight Arrow Connector 14"/>
            <p:cNvCxnSpPr/>
            <p:nvPr/>
          </p:nvCxnSpPr>
          <p:spPr>
            <a:xfrm rot="16200000" flipV="1">
              <a:off x="5486401" y="3962400"/>
              <a:ext cx="1066801" cy="9144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962400" y="2362200"/>
              <a:ext cx="1676400" cy="1524000"/>
            </a:xfrm>
            <a:prstGeom prst="rect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9027"/>
            <a:ext cx="4800600" cy="619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533400"/>
            <a:ext cx="4242174" cy="312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7620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3048000"/>
            <a:ext cx="7467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SGK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phần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“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đổi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màu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nền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của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soạn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thảo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văn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bản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47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430" y="1696446"/>
            <a:ext cx="7070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 Thay đổi màu nền cho trang văn bản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7430" y="1696446"/>
            <a:ext cx="7070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 Thay đổi màu nền cho trang văn bản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20287"/>
            <a:ext cx="4828679" cy="19517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0" y="2971800"/>
            <a:ext cx="3657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2895600" y="3276600"/>
            <a:ext cx="25146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62600" y="4800600"/>
            <a:ext cx="32766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Color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7902" y="4953000"/>
            <a:ext cx="2958511" cy="1600200"/>
            <a:chOff x="542702" y="2819400"/>
            <a:chExt cx="2958511" cy="1600200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42702" y="2819400"/>
              <a:ext cx="2958511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tangle 14"/>
            <p:cNvSpPr/>
            <p:nvPr/>
          </p:nvSpPr>
          <p:spPr>
            <a:xfrm>
              <a:off x="1752600" y="2895600"/>
              <a:ext cx="838200" cy="1219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Arrow Connector 15"/>
          <p:cNvCxnSpPr>
            <a:stCxn id="12" idx="1"/>
          </p:cNvCxnSpPr>
          <p:nvPr/>
        </p:nvCxnSpPr>
        <p:spPr>
          <a:xfrm rot="10800000" flipV="1">
            <a:off x="2438400" y="5493098"/>
            <a:ext cx="3124200" cy="2219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2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12523" y="1981200"/>
            <a:ext cx="6974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b.Thay đổi màu nền cho trang văn bản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24200"/>
            <a:ext cx="2819400" cy="2952750"/>
          </a:xfrm>
        </p:spPr>
      </p:pic>
      <p:sp>
        <p:nvSpPr>
          <p:cNvPr id="13" name="TextBox 12"/>
          <p:cNvSpPr txBox="1"/>
          <p:nvPr/>
        </p:nvSpPr>
        <p:spPr>
          <a:xfrm>
            <a:off x="4495800" y="3361151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ý</a:t>
            </a:r>
            <a:endParaRPr lang="en-US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3352800" y="3856772"/>
            <a:ext cx="1143000" cy="5628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95800" y="4226711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Mặc định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 nền 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 trang hiển thị là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màu trắng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20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475" y="1752600"/>
            <a:ext cx="47356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57800" y="2286000"/>
            <a:ext cx="3607328" cy="4038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91440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853625"/>
            <a:ext cx="5255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c. Thay đổi hướng trang giấy</a:t>
            </a:r>
            <a:endParaRPr lang="en-US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620287"/>
            <a:ext cx="4828679" cy="19517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0" y="3301425"/>
            <a:ext cx="3657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Layout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4800600"/>
            <a:ext cx="37338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Orientation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37902" y="5029201"/>
            <a:ext cx="4029298" cy="1675245"/>
            <a:chOff x="542702" y="2895598"/>
            <a:chExt cx="3337177" cy="1116829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42702" y="2895600"/>
              <a:ext cx="3337177" cy="111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tangle 18"/>
            <p:cNvSpPr/>
            <p:nvPr/>
          </p:nvSpPr>
          <p:spPr>
            <a:xfrm>
              <a:off x="1039886" y="2895598"/>
              <a:ext cx="757332" cy="914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rot="10800000">
            <a:off x="2895600" y="3276600"/>
            <a:ext cx="25146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1828800" y="5493098"/>
            <a:ext cx="3733800" cy="2981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1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38200" y="3048000"/>
            <a:ext cx="7467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SGK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phần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“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đổi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hướng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giấy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48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980403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c.Thay đổi hướng trang giấy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980403"/>
            <a:ext cx="5160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c.Thay đổi hướng trang giấy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035300"/>
            <a:ext cx="2286000" cy="1169988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8" y="3048000"/>
            <a:ext cx="2590800" cy="11575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8121" y="547568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dọc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6523" y="5158070"/>
            <a:ext cx="3542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ngang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370837" y="4218380"/>
            <a:ext cx="71284" cy="12573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019800" y="4205570"/>
            <a:ext cx="223684" cy="952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5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133600"/>
            <a:ext cx="591794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6840" y="3276600"/>
            <a:ext cx="2219960" cy="17526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4800" y="1447800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57" descr="Newsprint"/>
          <p:cNvSpPr>
            <a:spLocks noChangeArrowheads="1"/>
          </p:cNvSpPr>
          <p:nvPr/>
        </p:nvSpPr>
        <p:spPr bwMode="auto">
          <a:xfrm>
            <a:off x="0" y="533400"/>
            <a:ext cx="9144000" cy="7620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4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4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4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4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38200" y="3048000"/>
            <a:ext cx="7467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SGK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phần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“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đổi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kích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cỡ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”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47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6200" y="2133600"/>
            <a:ext cx="5430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d. Thay đổi kích cỡ trang giấy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76200" y="2133600"/>
            <a:ext cx="5430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d. Thay đổi kích cỡ trang giấy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63" y="2819400"/>
            <a:ext cx="2903537" cy="3733800"/>
          </a:xfrm>
        </p:spPr>
      </p:pic>
      <p:sp>
        <p:nvSpPr>
          <p:cNvPr id="12" name="TextBox 11"/>
          <p:cNvSpPr txBox="1"/>
          <p:nvPr/>
        </p:nvSpPr>
        <p:spPr>
          <a:xfrm>
            <a:off x="457200" y="3799562"/>
            <a:ext cx="518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Hai khổ giấy thường được chọn khi soạn thảo văn bản là: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cỡ giấy Letter và cỡ giấy A4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181600" y="3354944"/>
            <a:ext cx="1066800" cy="10646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76589" y="5135617"/>
            <a:ext cx="1163916" cy="134138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2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2209799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3. Đánh số trang</a:t>
            </a:r>
            <a:endParaRPr lang="en-US" sz="3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2004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 nào em cần đánh số trang?</a:t>
            </a:r>
            <a:endParaRPr lang="en-US" sz="36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4180582"/>
            <a:ext cx="8980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 văn bản có nhiều hơn 1 trang, em cần đánh số</a:t>
            </a:r>
          </a:p>
          <a:p>
            <a:r>
              <a:rPr lang="en-US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 cho văn bản để tiện theo dõi và tìm kiếm</a:t>
            </a:r>
            <a:endParaRPr lang="en-US" sz="3200" b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8692150"/>
            <a:ext cx="2090738" cy="1847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1828800"/>
            <a:ext cx="3079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3" cstate="print"/>
          <a:srcRect t="2671" r="17882" b="83588"/>
          <a:stretch/>
        </p:blipFill>
        <p:spPr bwMode="auto">
          <a:xfrm>
            <a:off x="426929" y="2895600"/>
            <a:ext cx="8001000" cy="1323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4876800"/>
            <a:ext cx="3635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Chọn thẻ Insert </a:t>
            </a:r>
            <a:endParaRPr lang="en-US" sz="3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600200" y="3276600"/>
            <a:ext cx="1447800" cy="16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62600" y="4855922"/>
            <a:ext cx="27228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Chọn lệnh </a:t>
            </a:r>
          </a:p>
          <a:p>
            <a:r>
              <a:rPr lang="en-US" sz="3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Number</a:t>
            </a:r>
            <a:endParaRPr lang="en-US" sz="3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>
            <a:stCxn id="15" idx="0"/>
          </p:cNvCxnSpPr>
          <p:nvPr/>
        </p:nvCxnSpPr>
        <p:spPr>
          <a:xfrm flipH="1" flipV="1">
            <a:off x="6248400" y="3886200"/>
            <a:ext cx="675631" cy="9697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76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15" grpId="0"/>
      <p:bldP spid="1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2286000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Đánh số trang</a:t>
            </a:r>
            <a:endParaRPr lang="en-US" sz="3600" b="1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1" y="3352800"/>
            <a:ext cx="3886200" cy="243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09995" y="3352800"/>
            <a:ext cx="3437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Phía  trên của trang</a:t>
            </a:r>
            <a:endParaRPr lang="en-US" sz="32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1523" y="3933286"/>
            <a:ext cx="3444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Phía dưới của trang</a:t>
            </a:r>
            <a:endParaRPr lang="en-US" sz="32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Arrow Connector 11"/>
          <p:cNvCxnSpPr>
            <a:stCxn id="2" idx="1"/>
          </p:cNvCxnSpPr>
          <p:nvPr/>
        </p:nvCxnSpPr>
        <p:spPr>
          <a:xfrm flipH="1" flipV="1">
            <a:off x="3659237" y="3596014"/>
            <a:ext cx="1150758" cy="491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1"/>
          </p:cNvCxnSpPr>
          <p:nvPr/>
        </p:nvCxnSpPr>
        <p:spPr>
          <a:xfrm flipH="1" flipV="1">
            <a:off x="3637133" y="3962400"/>
            <a:ext cx="1134390" cy="2632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57" descr="Newsprint"/>
          <p:cNvSpPr>
            <a:spLocks noChangeArrowheads="1"/>
          </p:cNvSpPr>
          <p:nvPr/>
        </p:nvSpPr>
        <p:spPr bwMode="auto">
          <a:xfrm>
            <a:off x="0" y="6477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8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1868269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708434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Insert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Page Number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Bottom of Page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phía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3: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hộp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thoại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simple </a:t>
            </a:r>
          </a:p>
        </p:txBody>
      </p:sp>
      <p:sp>
        <p:nvSpPr>
          <p:cNvPr id="5" name="AutoShape 57" descr="Newsprint"/>
          <p:cNvSpPr>
            <a:spLocks noChangeArrowheads="1"/>
          </p:cNvSpPr>
          <p:nvPr/>
        </p:nvSpPr>
        <p:spPr bwMode="auto">
          <a:xfrm>
            <a:off x="0" y="609600"/>
            <a:ext cx="9144000" cy="102870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9525">
            <a:pattFill prst="pct60">
              <a:fgClr>
                <a:srgbClr val="008000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800" b="1" i="1" u="sng" dirty="0" err="1">
                <a:solidFill>
                  <a:schemeClr val="hlink"/>
                </a:solidFill>
                <a:latin typeface="Times New Roman" pitchFamily="18" charset="0"/>
              </a:rPr>
              <a:t>Bài</a:t>
            </a:r>
            <a:r>
              <a:rPr lang="en-US" altLang="en-US" sz="2800" b="1" i="1" u="sng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800" b="1" i="1" u="sng" dirty="0" smtClean="0">
                <a:solidFill>
                  <a:schemeClr val="hlink"/>
                </a:solidFill>
                <a:latin typeface="Times New Roman" pitchFamily="18" charset="0"/>
              </a:rPr>
              <a:t>4:</a:t>
            </a:r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 ĐỊNH DẠNG TRANG VĂN BẢN</a:t>
            </a:r>
          </a:p>
          <a:p>
            <a:pPr algn="ctr" eaLnBrk="1" hangingPunct="1"/>
            <a:r>
              <a:rPr lang="en-US" altLang="en-US" sz="2800" b="1" dirty="0" smtClean="0">
                <a:solidFill>
                  <a:srgbClr val="FF3300"/>
                </a:solidFill>
                <a:latin typeface="Times New Roman" pitchFamily="18" charset="0"/>
              </a:rPr>
              <a:t>ĐÁNH SỐ TRANG TRONG VĂN BẢN</a:t>
            </a:r>
            <a:endParaRPr lang="en-US" altLang="en-US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2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58225"/>
            <a:ext cx="2242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418980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914400"/>
            <a:ext cx="280819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224338"/>
            <a:ext cx="4724400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own Arrow 8"/>
          <p:cNvSpPr/>
          <p:nvPr/>
        </p:nvSpPr>
        <p:spPr>
          <a:xfrm>
            <a:off x="6553200" y="3352800"/>
            <a:ext cx="685800" cy="762000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>
            <a:hlinkClick r:id="rId3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2114940" y="3724232"/>
            <a:ext cx="1023177" cy="1145479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800000"/>
                </a:solidFill>
                <a:latin typeface="VNI-Bodon-Poster" pitchFamily="2" charset="0"/>
              </a:rPr>
              <a:t>1</a:t>
            </a:r>
          </a:p>
        </p:txBody>
      </p:sp>
      <p:sp>
        <p:nvSpPr>
          <p:cNvPr id="111620" name="AutoShape 4">
            <a:hlinkClick r:id="rId3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3138117" y="3736757"/>
            <a:ext cx="1034224" cy="112042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>
                <a:solidFill>
                  <a:srgbClr val="800000"/>
                </a:solidFill>
                <a:latin typeface="VNI-Bodon-Poster" pitchFamily="2" charset="0"/>
              </a:rPr>
              <a:t>2</a:t>
            </a:r>
          </a:p>
        </p:txBody>
      </p:sp>
      <p:sp>
        <p:nvSpPr>
          <p:cNvPr id="17412" name="AutoShape 6"/>
          <p:cNvSpPr>
            <a:spLocks noChangeArrowheads="1"/>
          </p:cNvSpPr>
          <p:nvPr/>
        </p:nvSpPr>
        <p:spPr bwMode="auto">
          <a:xfrm>
            <a:off x="134938" y="69850"/>
            <a:ext cx="9009062" cy="67056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7413" name="AutoShape 7"/>
          <p:cNvSpPr>
            <a:spLocks noChangeArrowheads="1"/>
          </p:cNvSpPr>
          <p:nvPr/>
        </p:nvSpPr>
        <p:spPr bwMode="auto">
          <a:xfrm>
            <a:off x="134938" y="69850"/>
            <a:ext cx="9009062" cy="67056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7414" name="AutoShape 11"/>
          <p:cNvSpPr>
            <a:spLocks noChangeArrowheads="1"/>
          </p:cNvSpPr>
          <p:nvPr/>
        </p:nvSpPr>
        <p:spPr bwMode="auto">
          <a:xfrm>
            <a:off x="287338" y="222250"/>
            <a:ext cx="8856662" cy="6705600"/>
          </a:xfrm>
          <a:prstGeom prst="roundRect">
            <a:avLst>
              <a:gd name="adj" fmla="val 4259"/>
            </a:avLst>
          </a:prstGeom>
          <a:noFill/>
          <a:ln w="12700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pic>
        <p:nvPicPr>
          <p:cNvPr id="17415" name="Picture 12" descr="smalborg[1]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463550"/>
            <a:ext cx="86899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31" name="WordArt 15">
            <a:hlinkClick r:id="rId7" action="ppaction://hlinkpres?slideindex=20&amp;slidetitle=Slide 20"/>
          </p:cNvPr>
          <p:cNvSpPr>
            <a:spLocks noChangeArrowheads="1" noChangeShapeType="1" noTextEdit="1"/>
          </p:cNvSpPr>
          <p:nvPr/>
        </p:nvSpPr>
        <p:spPr bwMode="auto">
          <a:xfrm>
            <a:off x="1371600" y="914400"/>
            <a:ext cx="70993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b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TRÒ CHƠI : AI NHANH AI ĐÚNG</a:t>
            </a:r>
            <a:endParaRPr lang="en-US" sz="3600" b="1" kern="1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7417" name="Picture 19" descr="photo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0772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0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52400"/>
            <a:ext cx="6096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21" descr="photo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24600"/>
            <a:ext cx="44958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22" descr="photo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703263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23" descr="photo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167438"/>
            <a:ext cx="46482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4" descr="photo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167438"/>
            <a:ext cx="449580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47" name="VUIDEHOC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708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Box 1"/>
          <p:cNvSpPr txBox="1">
            <a:spLocks noChangeArrowheads="1"/>
          </p:cNvSpPr>
          <p:nvPr/>
        </p:nvSpPr>
        <p:spPr bwMode="auto">
          <a:xfrm>
            <a:off x="1524000" y="2209800"/>
            <a:ext cx="2597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b="1">
                <a:solidFill>
                  <a:srgbClr val="FF0000"/>
                </a:solidFill>
              </a:rPr>
              <a:t>Câu hỏi:</a:t>
            </a:r>
          </a:p>
        </p:txBody>
      </p:sp>
      <p:sp>
        <p:nvSpPr>
          <p:cNvPr id="17" name="AutoShape 4">
            <a:hlinkClick r:id="rId11" action="ppaction://hlinksldjump" highlightClick="1">
              <a:snd r:embed="rId4" name="Qua trang.wav"/>
            </a:hlinkClick>
          </p:cNvPr>
          <p:cNvSpPr>
            <a:spLocks noChangeArrowheads="1"/>
          </p:cNvSpPr>
          <p:nvPr/>
        </p:nvSpPr>
        <p:spPr bwMode="auto">
          <a:xfrm>
            <a:off x="4178604" y="3760395"/>
            <a:ext cx="1009650" cy="10731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rect">
              <a:fillToRect l="50000" t="50000" r="50000" b="50000"/>
            </a:path>
          </a:gra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4400" b="1" smtClean="0">
                <a:solidFill>
                  <a:srgbClr val="800000"/>
                </a:solidFill>
                <a:latin typeface="VNI-Bodon-Poster" pitchFamily="2" charset="0"/>
              </a:rPr>
              <a:t>3</a:t>
            </a:r>
            <a:endParaRPr lang="en-US" altLang="en-US" sz="4400" b="1">
              <a:solidFill>
                <a:srgbClr val="800000"/>
              </a:solidFill>
              <a:latin typeface="VNI-Bodon-Pos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2626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remove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40" fill="hold"/>
                                        <p:tgtEl>
                                          <p:spTgt spid="1116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1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61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16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620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647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11618" grpId="0" animBg="1"/>
      <p:bldP spid="111620" grpId="0" animBg="1"/>
      <p:bldP spid="111631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12"/>
          <p:cNvSpPr txBox="1">
            <a:spLocks noChangeArrowheads="1"/>
          </p:cNvSpPr>
          <p:nvPr/>
        </p:nvSpPr>
        <p:spPr bwMode="auto">
          <a:xfrm>
            <a:off x="1066800" y="1157289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pic>
        <p:nvPicPr>
          <p:cNvPr id="39940" name="Picture 13" descr="bell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291" y="-114300"/>
            <a:ext cx="11477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5000" b="1">
                <a:solidFill>
                  <a:srgbClr val="FF3300"/>
                </a:solidFill>
                <a:latin typeface=".VnTime" pitchFamily="34" charset="0"/>
              </a:rPr>
              <a:t>HÕt giê</a:t>
            </a: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239315" y="862505"/>
            <a:ext cx="8799910" cy="1464285"/>
            <a:chOff x="66" y="788"/>
            <a:chExt cx="4918" cy="1151"/>
          </a:xfrm>
        </p:grpSpPr>
        <p:sp>
          <p:nvSpPr>
            <p:cNvPr id="39965" name="Rectangle 18" descr="Parchment"/>
            <p:cNvSpPr>
              <a:spLocks noChangeArrowheads="1"/>
            </p:cNvSpPr>
            <p:nvPr/>
          </p:nvSpPr>
          <p:spPr bwMode="auto">
            <a:xfrm>
              <a:off x="4569" y="1147"/>
              <a:ext cx="113" cy="404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6" name="AutoShape 19" descr="Parchment"/>
            <p:cNvSpPr>
              <a:spLocks noChangeArrowheads="1"/>
            </p:cNvSpPr>
            <p:nvPr/>
          </p:nvSpPr>
          <p:spPr bwMode="auto">
            <a:xfrm>
              <a:off x="66" y="788"/>
              <a:ext cx="4918" cy="1151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1.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Biểu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tượng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sau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có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chức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năng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gì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>
                <a:solidFill>
                  <a:srgbClr val="0000FF"/>
                </a:solidFill>
              </a:endParaRPr>
            </a:p>
            <a:p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743201"/>
            <a:ext cx="7416404" cy="709613"/>
            <a:chOff x="144" y="1892"/>
            <a:chExt cx="4753" cy="447"/>
          </a:xfrm>
        </p:grpSpPr>
        <p:sp>
          <p:nvSpPr>
            <p:cNvPr id="39963" name="Rectangle 21" descr="Water droplets"/>
            <p:cNvSpPr>
              <a:spLocks noChangeArrowheads="1"/>
            </p:cNvSpPr>
            <p:nvPr/>
          </p:nvSpPr>
          <p:spPr bwMode="auto">
            <a:xfrm>
              <a:off x="4513" y="1993"/>
              <a:ext cx="118" cy="233"/>
            </a:xfrm>
            <a:prstGeom prst="rect">
              <a:avLst/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4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vi-VN" sz="3600" b="1" dirty="0">
                  <a:solidFill>
                    <a:srgbClr val="FF0000"/>
                  </a:solidFill>
                </a:rPr>
                <a:t>A.</a:t>
              </a:r>
              <a:r>
                <a:rPr lang="en-US" sz="3600" b="1" dirty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Thay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hướng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giấy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1" y="3581400"/>
            <a:ext cx="7250906" cy="709613"/>
            <a:chOff x="148" y="1938"/>
            <a:chExt cx="4742" cy="353"/>
          </a:xfrm>
        </p:grpSpPr>
        <p:sp>
          <p:nvSpPr>
            <p:cNvPr id="39961" name="Rectangle 24" descr="Water droplets"/>
            <p:cNvSpPr>
              <a:spLocks noChangeArrowheads="1"/>
            </p:cNvSpPr>
            <p:nvPr/>
          </p:nvSpPr>
          <p:spPr bwMode="auto">
            <a:xfrm>
              <a:off x="4513" y="2018"/>
              <a:ext cx="121" cy="184"/>
            </a:xfrm>
            <a:prstGeom prst="rect">
              <a:avLst/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2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en-US" sz="3600" b="1" dirty="0">
                  <a:solidFill>
                    <a:srgbClr val="FF0000"/>
                  </a:solidFill>
                </a:rPr>
                <a:t>B.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Thay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màu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nền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6" y="5280026"/>
            <a:ext cx="7269956" cy="777875"/>
            <a:chOff x="142" y="1871"/>
            <a:chExt cx="4757" cy="490"/>
          </a:xfrm>
        </p:grpSpPr>
        <p:sp>
          <p:nvSpPr>
            <p:cNvPr id="39959" name="Rectangle 27"/>
            <p:cNvSpPr>
              <a:spLocks noChangeArrowheads="1"/>
            </p:cNvSpPr>
            <p:nvPr/>
          </p:nvSpPr>
          <p:spPr bwMode="auto">
            <a:xfrm>
              <a:off x="4513" y="1993"/>
              <a:ext cx="121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9960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>
                  <a:solidFill>
                    <a:srgbClr val="FF0000"/>
                  </a:solidFill>
                </a:rPr>
                <a:t>Đáp án: C</a:t>
              </a:r>
            </a:p>
          </p:txBody>
        </p:sp>
      </p:grpSp>
      <p:sp>
        <p:nvSpPr>
          <p:cNvPr id="39946" name="Rectangle 29" descr="Bouquet"/>
          <p:cNvSpPr>
            <a:spLocks noChangeArrowheads="1"/>
          </p:cNvSpPr>
          <p:nvPr/>
        </p:nvSpPr>
        <p:spPr bwMode="auto">
          <a:xfrm>
            <a:off x="8229600" y="3627438"/>
            <a:ext cx="576263" cy="368300"/>
          </a:xfrm>
          <a:prstGeom prst="rect">
            <a:avLst/>
          </a:prstGeom>
          <a:blipFill dpi="0" rotWithShape="1">
            <a:blip r:embed="rId8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9947" name="Oval 30"/>
          <p:cNvSpPr>
            <a:spLocks noChangeArrowheads="1"/>
          </p:cNvSpPr>
          <p:nvPr/>
        </p:nvSpPr>
        <p:spPr bwMode="auto">
          <a:xfrm>
            <a:off x="7956948" y="1"/>
            <a:ext cx="1187053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7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sp>
        <p:nvSpPr>
          <p:cNvPr id="30" name="AutoShape 25" descr="Water droplets"/>
          <p:cNvSpPr>
            <a:spLocks noChangeArrowheads="1"/>
          </p:cNvSpPr>
          <p:nvPr/>
        </p:nvSpPr>
        <p:spPr bwMode="auto">
          <a:xfrm>
            <a:off x="533401" y="4491038"/>
            <a:ext cx="7250906" cy="709612"/>
          </a:xfrm>
          <a:prstGeom prst="roundRect">
            <a:avLst>
              <a:gd name="adj" fmla="val 16667"/>
            </a:avLst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/>
            <a:r>
              <a:rPr lang="en-US" sz="3600" b="1" dirty="0">
                <a:solidFill>
                  <a:srgbClr val="FF0000"/>
                </a:solidFill>
              </a:rPr>
              <a:t>C. </a:t>
            </a:r>
            <a:r>
              <a:rPr lang="en-US" sz="3600" b="1" dirty="0" err="1" smtClean="0">
                <a:solidFill>
                  <a:srgbClr val="FF0000"/>
                </a:solidFill>
              </a:rPr>
              <a:t>Tạo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đường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viền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cho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văn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bản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59" y="987405"/>
            <a:ext cx="1098008" cy="11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6447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533400" y="4419600"/>
            <a:ext cx="7872413" cy="709613"/>
            <a:chOff x="144" y="1892"/>
            <a:chExt cx="5140" cy="447"/>
          </a:xfrm>
        </p:grpSpPr>
        <p:sp>
          <p:nvSpPr>
            <p:cNvPr id="12319" name="Rectangle 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20" name="AutoShape 5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1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3600" b="1" dirty="0">
                  <a:solidFill>
                    <a:srgbClr val="FF0000"/>
                  </a:solidFill>
                </a:rPr>
                <a:t>C. </a:t>
              </a:r>
            </a:p>
          </p:txBody>
        </p:sp>
      </p:grpSp>
      <p:sp>
        <p:nvSpPr>
          <p:cNvPr id="12292" name="Text Box 12"/>
          <p:cNvSpPr txBox="1">
            <a:spLocks noChangeArrowheads="1"/>
          </p:cNvSpPr>
          <p:nvPr/>
        </p:nvSpPr>
        <p:spPr bwMode="auto">
          <a:xfrm>
            <a:off x="1066800" y="1157288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</a:endParaRPr>
          </a:p>
        </p:txBody>
      </p:sp>
      <p:pic>
        <p:nvPicPr>
          <p:cNvPr id="12293" name="Picture 13" descr="bell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688" y="-114300"/>
            <a:ext cx="1147762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5000" b="1">
                <a:solidFill>
                  <a:srgbClr val="FF3300"/>
                </a:solidFill>
                <a:latin typeface=".VnTime" pitchFamily="34" charset="0"/>
              </a:rPr>
              <a:t>HÕt giê</a:t>
            </a:r>
          </a:p>
        </p:txBody>
      </p:sp>
      <p:grpSp>
        <p:nvGrpSpPr>
          <p:cNvPr id="3089" name="Group 17"/>
          <p:cNvGrpSpPr>
            <a:grpSpLocks/>
          </p:cNvGrpSpPr>
          <p:nvPr/>
        </p:nvGrpSpPr>
        <p:grpSpPr bwMode="auto">
          <a:xfrm>
            <a:off x="62" y="1168092"/>
            <a:ext cx="8534338" cy="2145627"/>
            <a:chOff x="130" y="910"/>
            <a:chExt cx="5210" cy="2346"/>
          </a:xfrm>
        </p:grpSpPr>
        <p:sp>
          <p:nvSpPr>
            <p:cNvPr id="12317" name="Rectangle 18" descr="Parchment"/>
            <p:cNvSpPr>
              <a:spLocks noChangeArrowheads="1"/>
            </p:cNvSpPr>
            <p:nvPr/>
          </p:nvSpPr>
          <p:spPr bwMode="auto">
            <a:xfrm>
              <a:off x="4569" y="1280"/>
              <a:ext cx="771" cy="137"/>
            </a:xfrm>
            <a:prstGeom prst="rect">
              <a:avLst/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8" name="AutoShape 19" descr="Parchment"/>
            <p:cNvSpPr>
              <a:spLocks noChangeArrowheads="1"/>
            </p:cNvSpPr>
            <p:nvPr/>
          </p:nvSpPr>
          <p:spPr bwMode="auto">
            <a:xfrm>
              <a:off x="130" y="910"/>
              <a:ext cx="4918" cy="2346"/>
            </a:xfrm>
            <a:prstGeom prst="roundRect">
              <a:avLst>
                <a:gd name="adj" fmla="val 16667"/>
              </a:avLst>
            </a:prstGeom>
            <a:blipFill dpi="0" rotWithShape="1">
              <a:blip r:embed="rId8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2.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Để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đánh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số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trang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bản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em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chọn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nút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lệnh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nào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>
                <a:solidFill>
                  <a:srgbClr val="0000FF"/>
                </a:solidFill>
              </a:endParaRPr>
            </a:p>
            <a:p>
              <a:endParaRPr lang="en-US" sz="4000" b="1" dirty="0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533400" y="2743200"/>
            <a:ext cx="8020050" cy="709613"/>
            <a:chOff x="144" y="1892"/>
            <a:chExt cx="5140" cy="447"/>
          </a:xfrm>
        </p:grpSpPr>
        <p:sp>
          <p:nvSpPr>
            <p:cNvPr id="12315" name="Rectangle 21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6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vi-VN" sz="3600" b="1" dirty="0">
                  <a:solidFill>
                    <a:srgbClr val="FF0000"/>
                  </a:solidFill>
                </a:rPr>
                <a:t>A.</a:t>
              </a:r>
              <a:r>
                <a:rPr lang="en-US" sz="3600" b="1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grpSp>
        <p:nvGrpSpPr>
          <p:cNvPr id="3095" name="Group 23"/>
          <p:cNvGrpSpPr>
            <a:grpSpLocks/>
          </p:cNvGrpSpPr>
          <p:nvPr/>
        </p:nvGrpSpPr>
        <p:grpSpPr bwMode="auto">
          <a:xfrm>
            <a:off x="533400" y="3581400"/>
            <a:ext cx="7853363" cy="709613"/>
            <a:chOff x="148" y="1938"/>
            <a:chExt cx="5136" cy="353"/>
          </a:xfrm>
        </p:grpSpPr>
        <p:sp>
          <p:nvSpPr>
            <p:cNvPr id="12313" name="Rectangle 24" descr="Water droplets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4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 eaLnBrk="0" hangingPunct="0"/>
              <a:r>
                <a:rPr lang="en-US" sz="3600" b="1" dirty="0">
                  <a:solidFill>
                    <a:srgbClr val="FF0000"/>
                  </a:solidFill>
                </a:rPr>
                <a:t>B. </a:t>
              </a:r>
            </a:p>
          </p:txBody>
        </p:sp>
      </p:grp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600075" y="5200650"/>
            <a:ext cx="7858125" cy="777875"/>
            <a:chOff x="142" y="1871"/>
            <a:chExt cx="5142" cy="490"/>
          </a:xfrm>
        </p:grpSpPr>
        <p:sp>
          <p:nvSpPr>
            <p:cNvPr id="12311" name="Rectangle 27"/>
            <p:cNvSpPr>
              <a:spLocks noChangeArrowheads="1"/>
            </p:cNvSpPr>
            <p:nvPr/>
          </p:nvSpPr>
          <p:spPr bwMode="auto">
            <a:xfrm>
              <a:off x="4513" y="2041"/>
              <a:ext cx="771" cy="137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4000" b="1" dirty="0" err="1">
                  <a:solidFill>
                    <a:srgbClr val="FF0000"/>
                  </a:solidFill>
                </a:rPr>
                <a:t>Đáp</a:t>
              </a:r>
              <a:r>
                <a:rPr lang="en-US" sz="4000" b="1" dirty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</a:rPr>
                <a:t>án</a:t>
              </a:r>
              <a:r>
                <a:rPr lang="en-US" sz="4000" b="1" dirty="0">
                  <a:solidFill>
                    <a:srgbClr val="FF0000"/>
                  </a:solidFill>
                </a:rPr>
                <a:t>: A </a:t>
              </a:r>
            </a:p>
          </p:txBody>
        </p:sp>
      </p:grpSp>
      <p:sp>
        <p:nvSpPr>
          <p:cNvPr id="12299" name="Rectangle 29" descr="Bouquet"/>
          <p:cNvSpPr>
            <a:spLocks noChangeArrowheads="1"/>
          </p:cNvSpPr>
          <p:nvPr/>
        </p:nvSpPr>
        <p:spPr bwMode="auto">
          <a:xfrm>
            <a:off x="8229600" y="765175"/>
            <a:ext cx="576263" cy="6092825"/>
          </a:xfrm>
          <a:prstGeom prst="rect">
            <a:avLst/>
          </a:prstGeom>
          <a:blipFill dpi="0" rotWithShape="1">
            <a:blip r:embed="rId9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0" name="Oval 30"/>
          <p:cNvSpPr>
            <a:spLocks noChangeArrowheads="1"/>
          </p:cNvSpPr>
          <p:nvPr/>
        </p:nvSpPr>
        <p:spPr bwMode="auto">
          <a:xfrm>
            <a:off x="7956550" y="0"/>
            <a:ext cx="1187450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39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40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41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45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3708400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92" y="2743200"/>
            <a:ext cx="1168208" cy="695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260" y="3626682"/>
            <a:ext cx="1101540" cy="6190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92" y="4419600"/>
            <a:ext cx="1168207" cy="70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25250"/>
      </p:ext>
    </p:extLst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UH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1066800" y="1157289"/>
            <a:ext cx="5410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3200" b="1">
              <a:solidFill>
                <a:srgbClr val="FF0000"/>
              </a:solidFill>
              <a:latin typeface=".VnTimeH" pitchFamily="34" charset="0"/>
              <a:cs typeface="Arial" pitchFamily="34" charset="0"/>
            </a:endParaRPr>
          </a:p>
        </p:txBody>
      </p:sp>
      <p:pic>
        <p:nvPicPr>
          <p:cNvPr id="36" name="Picture 13" descr="bell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139">
            <a:off x="420291" y="-114300"/>
            <a:ext cx="1147763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14"/>
          <p:cNvSpPr>
            <a:spLocks noChangeArrowheads="1"/>
          </p:cNvSpPr>
          <p:nvPr/>
        </p:nvSpPr>
        <p:spPr bwMode="auto">
          <a:xfrm>
            <a:off x="3124200" y="6216650"/>
            <a:ext cx="2286000" cy="5334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5000" b="1">
                <a:solidFill>
                  <a:srgbClr val="FF3300"/>
                </a:solidFill>
                <a:latin typeface=".VnTime" pitchFamily="34" charset="0"/>
              </a:rPr>
              <a:t>HÕt giê</a:t>
            </a:r>
          </a:p>
        </p:txBody>
      </p:sp>
      <p:grpSp>
        <p:nvGrpSpPr>
          <p:cNvPr id="38" name="Group 17"/>
          <p:cNvGrpSpPr>
            <a:grpSpLocks/>
          </p:cNvGrpSpPr>
          <p:nvPr/>
        </p:nvGrpSpPr>
        <p:grpSpPr bwMode="auto">
          <a:xfrm>
            <a:off x="239315" y="862505"/>
            <a:ext cx="8799910" cy="1464285"/>
            <a:chOff x="66" y="788"/>
            <a:chExt cx="4918" cy="1151"/>
          </a:xfrm>
        </p:grpSpPr>
        <p:sp>
          <p:nvSpPr>
            <p:cNvPr id="39" name="Rectangle 18" descr="Parchment"/>
            <p:cNvSpPr>
              <a:spLocks noChangeArrowheads="1"/>
            </p:cNvSpPr>
            <p:nvPr/>
          </p:nvSpPr>
          <p:spPr bwMode="auto">
            <a:xfrm>
              <a:off x="4569" y="1147"/>
              <a:ext cx="113" cy="404"/>
            </a:xfrm>
            <a:prstGeom prst="rect">
              <a:avLst/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0" name="AutoShape 19" descr="Parchment"/>
            <p:cNvSpPr>
              <a:spLocks noChangeArrowheads="1"/>
            </p:cNvSpPr>
            <p:nvPr/>
          </p:nvSpPr>
          <p:spPr bwMode="auto">
            <a:xfrm>
              <a:off x="66" y="788"/>
              <a:ext cx="4918" cy="1151"/>
            </a:xfrm>
            <a:prstGeom prst="roundRect">
              <a:avLst>
                <a:gd name="adj" fmla="val 16667"/>
              </a:avLst>
            </a:prstGeom>
            <a:blipFill dpi="0" rotWithShape="1">
              <a:blip r:embed="rId6" cstate="print"/>
              <a:srcRect/>
              <a:tile tx="0" ty="0" sx="100000" sy="100000" flip="none" algn="tl"/>
            </a:blip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2.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Biểu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tượng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sau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có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chức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năng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 smtClean="0">
                  <a:solidFill>
                    <a:srgbClr val="FF0000"/>
                  </a:solidFill>
                </a:rPr>
                <a:t>gì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?</a:t>
              </a:r>
              <a:endParaRPr lang="en-US" sz="4000" b="1" dirty="0">
                <a:solidFill>
                  <a:srgbClr val="0000FF"/>
                </a:solidFill>
              </a:endParaRPr>
            </a:p>
            <a:p>
              <a:endParaRPr lang="en-US" sz="4000" b="1" dirty="0"/>
            </a:p>
          </p:txBody>
        </p:sp>
      </p:grpSp>
      <p:grpSp>
        <p:nvGrpSpPr>
          <p:cNvPr id="41" name="Group 20"/>
          <p:cNvGrpSpPr>
            <a:grpSpLocks/>
          </p:cNvGrpSpPr>
          <p:nvPr/>
        </p:nvGrpSpPr>
        <p:grpSpPr bwMode="auto">
          <a:xfrm>
            <a:off x="533400" y="2743201"/>
            <a:ext cx="7416404" cy="709613"/>
            <a:chOff x="144" y="1892"/>
            <a:chExt cx="4753" cy="447"/>
          </a:xfrm>
        </p:grpSpPr>
        <p:sp>
          <p:nvSpPr>
            <p:cNvPr id="42" name="Rectangle 21" descr="Water droplets"/>
            <p:cNvSpPr>
              <a:spLocks noChangeArrowheads="1"/>
            </p:cNvSpPr>
            <p:nvPr/>
          </p:nvSpPr>
          <p:spPr bwMode="auto">
            <a:xfrm>
              <a:off x="4513" y="1993"/>
              <a:ext cx="118" cy="233"/>
            </a:xfrm>
            <a:prstGeom prst="rect">
              <a:avLst/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3" name="AutoShape 22" descr="Water droplets"/>
            <p:cNvSpPr>
              <a:spLocks noChangeArrowheads="1"/>
            </p:cNvSpPr>
            <p:nvPr/>
          </p:nvSpPr>
          <p:spPr bwMode="auto">
            <a:xfrm>
              <a:off x="144" y="1892"/>
              <a:ext cx="4753" cy="44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vi-VN" sz="3600" b="1" dirty="0">
                  <a:solidFill>
                    <a:srgbClr val="FF0000"/>
                  </a:solidFill>
                </a:rPr>
                <a:t>A.</a:t>
              </a:r>
              <a:r>
                <a:rPr lang="en-US" sz="3600" b="1" dirty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Thay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hướng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giấy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Group 23"/>
          <p:cNvGrpSpPr>
            <a:grpSpLocks/>
          </p:cNvGrpSpPr>
          <p:nvPr/>
        </p:nvGrpSpPr>
        <p:grpSpPr bwMode="auto">
          <a:xfrm>
            <a:off x="533401" y="3581400"/>
            <a:ext cx="7250906" cy="709613"/>
            <a:chOff x="148" y="1938"/>
            <a:chExt cx="4742" cy="353"/>
          </a:xfrm>
        </p:grpSpPr>
        <p:sp>
          <p:nvSpPr>
            <p:cNvPr id="45" name="Rectangle 24" descr="Water droplets"/>
            <p:cNvSpPr>
              <a:spLocks noChangeArrowheads="1"/>
            </p:cNvSpPr>
            <p:nvPr/>
          </p:nvSpPr>
          <p:spPr bwMode="auto">
            <a:xfrm>
              <a:off x="4513" y="2018"/>
              <a:ext cx="121" cy="184"/>
            </a:xfrm>
            <a:prstGeom prst="rect">
              <a:avLst/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AutoShape 25" descr="Water droplets"/>
            <p:cNvSpPr>
              <a:spLocks noChangeArrowheads="1"/>
            </p:cNvSpPr>
            <p:nvPr/>
          </p:nvSpPr>
          <p:spPr bwMode="auto">
            <a:xfrm>
              <a:off x="148" y="1938"/>
              <a:ext cx="4742" cy="353"/>
            </a:xfrm>
            <a:prstGeom prst="roundRect">
              <a:avLst>
                <a:gd name="adj" fmla="val 16667"/>
              </a:avLst>
            </a:prstGeom>
            <a:blipFill dpi="0" rotWithShape="1">
              <a:blip r:embed="rId7" cstate="print"/>
              <a:srcRect/>
              <a:tile tx="0" ty="0" sx="100000" sy="100000" flip="none" algn="tl"/>
            </a:blip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342900" indent="-342900"/>
              <a:r>
                <a:rPr lang="en-US" sz="3600" b="1" dirty="0">
                  <a:solidFill>
                    <a:srgbClr val="FF0000"/>
                  </a:solidFill>
                </a:rPr>
                <a:t>B.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Thay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đổi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màu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nền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cho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văn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FF0000"/>
                  </a:solidFill>
                </a:rPr>
                <a:t>bản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Group 26"/>
          <p:cNvGrpSpPr>
            <a:grpSpLocks/>
          </p:cNvGrpSpPr>
          <p:nvPr/>
        </p:nvGrpSpPr>
        <p:grpSpPr bwMode="auto">
          <a:xfrm>
            <a:off x="600076" y="5280026"/>
            <a:ext cx="7269956" cy="777875"/>
            <a:chOff x="142" y="1871"/>
            <a:chExt cx="4757" cy="490"/>
          </a:xfrm>
        </p:grpSpPr>
        <p:sp>
          <p:nvSpPr>
            <p:cNvPr id="48" name="Rectangle 27"/>
            <p:cNvSpPr>
              <a:spLocks noChangeArrowheads="1"/>
            </p:cNvSpPr>
            <p:nvPr/>
          </p:nvSpPr>
          <p:spPr bwMode="auto">
            <a:xfrm>
              <a:off x="4513" y="1993"/>
              <a:ext cx="121" cy="233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AutoShape 28"/>
            <p:cNvSpPr>
              <a:spLocks noChangeArrowheads="1"/>
            </p:cNvSpPr>
            <p:nvPr/>
          </p:nvSpPr>
          <p:spPr bwMode="auto">
            <a:xfrm>
              <a:off x="142" y="1871"/>
              <a:ext cx="4757" cy="49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4000" b="1" dirty="0" err="1">
                  <a:solidFill>
                    <a:srgbClr val="FF0000"/>
                  </a:solidFill>
                </a:rPr>
                <a:t>Đáp</a:t>
              </a:r>
              <a:r>
                <a:rPr lang="en-US" sz="4000" b="1" dirty="0">
                  <a:solidFill>
                    <a:srgbClr val="FF0000"/>
                  </a:solidFill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</a:rPr>
                <a:t>án</a:t>
              </a:r>
              <a:r>
                <a:rPr lang="en-US" sz="4000" b="1" dirty="0">
                  <a:solidFill>
                    <a:srgbClr val="FF0000"/>
                  </a:solidFill>
                </a:rPr>
                <a:t>: 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B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0" name="Rectangle 29" descr="Bouquet"/>
          <p:cNvSpPr>
            <a:spLocks noChangeArrowheads="1"/>
          </p:cNvSpPr>
          <p:nvPr/>
        </p:nvSpPr>
        <p:spPr bwMode="auto">
          <a:xfrm>
            <a:off x="8229600" y="3627438"/>
            <a:ext cx="576263" cy="368300"/>
          </a:xfrm>
          <a:prstGeom prst="rect">
            <a:avLst/>
          </a:prstGeom>
          <a:blipFill dpi="0" rotWithShape="1">
            <a:blip r:embed="rId8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1" name="Oval 30"/>
          <p:cNvSpPr>
            <a:spLocks noChangeArrowheads="1"/>
          </p:cNvSpPr>
          <p:nvPr/>
        </p:nvSpPr>
        <p:spPr bwMode="auto">
          <a:xfrm>
            <a:off x="7956948" y="-76200"/>
            <a:ext cx="1187053" cy="1152525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9</a:t>
            </a:r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>
            <a:off x="35814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8</a:t>
            </a:r>
          </a:p>
        </p:txBody>
      </p:sp>
      <p:sp>
        <p:nvSpPr>
          <p:cNvPr id="54" name="Oval 8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5</a:t>
            </a:r>
          </a:p>
        </p:txBody>
      </p:sp>
      <p:sp>
        <p:nvSpPr>
          <p:cNvPr id="55" name="Oval 9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4</a:t>
            </a:r>
          </a:p>
        </p:txBody>
      </p:sp>
      <p:sp>
        <p:nvSpPr>
          <p:cNvPr id="56" name="Oval 10"/>
          <p:cNvSpPr>
            <a:spLocks noChangeArrowheads="1"/>
          </p:cNvSpPr>
          <p:nvPr/>
        </p:nvSpPr>
        <p:spPr bwMode="auto">
          <a:xfrm>
            <a:off x="3733800" y="6096000"/>
            <a:ext cx="1066800" cy="5334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3</a:t>
            </a:r>
          </a:p>
        </p:txBody>
      </p:sp>
      <p:sp>
        <p:nvSpPr>
          <p:cNvPr id="57" name="Oval 11"/>
          <p:cNvSpPr>
            <a:spLocks noChangeArrowheads="1"/>
          </p:cNvSpPr>
          <p:nvPr/>
        </p:nvSpPr>
        <p:spPr bwMode="auto">
          <a:xfrm>
            <a:off x="3657600" y="6096000"/>
            <a:ext cx="11430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2</a:t>
            </a:r>
          </a:p>
        </p:txBody>
      </p:sp>
      <p:sp>
        <p:nvSpPr>
          <p:cNvPr id="58" name="Oval 15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7</a:t>
            </a:r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3657600" y="609600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6</a:t>
            </a:r>
          </a:p>
        </p:txBody>
      </p:sp>
      <p:sp>
        <p:nvSpPr>
          <p:cNvPr id="60" name="Oval 32"/>
          <p:cNvSpPr>
            <a:spLocks noChangeArrowheads="1"/>
          </p:cNvSpPr>
          <p:nvPr/>
        </p:nvSpPr>
        <p:spPr bwMode="auto">
          <a:xfrm>
            <a:off x="3657600" y="6113463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10</a:t>
            </a:r>
          </a:p>
        </p:txBody>
      </p:sp>
      <p:sp>
        <p:nvSpPr>
          <p:cNvPr id="61" name="Oval 35"/>
          <p:cNvSpPr>
            <a:spLocks noChangeArrowheads="1"/>
          </p:cNvSpPr>
          <p:nvPr/>
        </p:nvSpPr>
        <p:spPr bwMode="auto">
          <a:xfrm>
            <a:off x="3708797" y="6140450"/>
            <a:ext cx="1066800" cy="609600"/>
          </a:xfrm>
          <a:prstGeom prst="ellipse">
            <a:avLst/>
          </a:prstGeom>
          <a:solidFill>
            <a:srgbClr val="800000"/>
          </a:solidFill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6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.VnArial" pitchFamily="34" charset="0"/>
                <a:cs typeface="Arial" charset="0"/>
              </a:rPr>
              <a:t>1</a:t>
            </a:r>
          </a:p>
        </p:txBody>
      </p:sp>
      <p:sp>
        <p:nvSpPr>
          <p:cNvPr id="62" name="AutoShape 25" descr="Water droplets"/>
          <p:cNvSpPr>
            <a:spLocks noChangeArrowheads="1"/>
          </p:cNvSpPr>
          <p:nvPr/>
        </p:nvSpPr>
        <p:spPr bwMode="auto">
          <a:xfrm>
            <a:off x="533401" y="4491038"/>
            <a:ext cx="7250906" cy="709612"/>
          </a:xfrm>
          <a:prstGeom prst="roundRect">
            <a:avLst>
              <a:gd name="adj" fmla="val 16667"/>
            </a:avLst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/>
            <a:r>
              <a:rPr lang="en-US" sz="3600" b="1" dirty="0">
                <a:solidFill>
                  <a:srgbClr val="FF0000"/>
                </a:solidFill>
              </a:rPr>
              <a:t>C. </a:t>
            </a:r>
            <a:r>
              <a:rPr lang="en-US" sz="3600" b="1" dirty="0" err="1" smtClean="0">
                <a:solidFill>
                  <a:srgbClr val="FF0000"/>
                </a:solidFill>
              </a:rPr>
              <a:t>Tạo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đường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viền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cho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văn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bản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6340" y="914400"/>
            <a:ext cx="946660" cy="1177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1238</TotalTime>
  <Words>919</Words>
  <Application>Microsoft Office PowerPoint</Application>
  <PresentationFormat>On-screen Show (4:3)</PresentationFormat>
  <Paragraphs>164</Paragraphs>
  <Slides>29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TẠO ĐƯỜNG VIỀN CHO VĂN BẢN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KIỂM TRA BÀI CŨ</dc:title>
  <dc:creator>AutoBVT</dc:creator>
  <cp:lastModifiedBy>Admin</cp:lastModifiedBy>
  <cp:revision>117</cp:revision>
  <dcterms:created xsi:type="dcterms:W3CDTF">2017-10-20T06:02:06Z</dcterms:created>
  <dcterms:modified xsi:type="dcterms:W3CDTF">2018-11-01T07:26:19Z</dcterms:modified>
</cp:coreProperties>
</file>