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pplication/vnd.ms-office.activeX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5" r:id="rId2"/>
    <p:sldId id="347" r:id="rId3"/>
    <p:sldId id="361" r:id="rId4"/>
    <p:sldId id="348" r:id="rId5"/>
    <p:sldId id="322" r:id="rId6"/>
    <p:sldId id="352" r:id="rId7"/>
    <p:sldId id="300" r:id="rId8"/>
    <p:sldId id="353" r:id="rId9"/>
    <p:sldId id="349" r:id="rId10"/>
    <p:sldId id="363" r:id="rId11"/>
    <p:sldId id="364" r:id="rId12"/>
    <p:sldId id="354" r:id="rId13"/>
    <p:sldId id="367" r:id="rId14"/>
    <p:sldId id="357" r:id="rId15"/>
    <p:sldId id="370" r:id="rId16"/>
    <p:sldId id="360" r:id="rId17"/>
    <p:sldId id="328" r:id="rId18"/>
    <p:sldId id="343" r:id="rId19"/>
    <p:sldId id="369" r:id="rId20"/>
    <p:sldId id="368" r:id="rId21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38F4"/>
    <a:srgbClr val="160AB2"/>
    <a:srgbClr val="0718B5"/>
    <a:srgbClr val="061390"/>
    <a:srgbClr val="07159B"/>
    <a:srgbClr val="1B1BF1"/>
    <a:srgbClr val="2D35DF"/>
    <a:srgbClr val="59E1A3"/>
    <a:srgbClr val="FF0066"/>
    <a:srgbClr val="D32C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1652" autoAdjust="0"/>
  </p:normalViewPr>
  <p:slideViewPr>
    <p:cSldViewPr>
      <p:cViewPr varScale="1">
        <p:scale>
          <a:sx n="67" d="100"/>
          <a:sy n="67" d="100"/>
        </p:scale>
        <p:origin x="-6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1E402-50B2-4C07-889D-CBCAD1E4C549}" type="datetimeFigureOut">
              <a:rPr lang="vi-VN" smtClean="0"/>
              <a:t>09/10/2018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A581C-7832-4E54-99D2-4A4D2F12124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38148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A581C-7832-4E54-99D2-4A4D2F12124C}" type="slidenum">
              <a:rPr lang="vi-VN" smtClean="0"/>
              <a:t>11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83678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A581C-7832-4E54-99D2-4A4D2F12124C}" type="slidenum">
              <a:rPr lang="vi-VN" smtClean="0"/>
              <a:t>16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77565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93F78-3048-4041-A0D2-09079F31C610}" type="datetimeFigureOut">
              <a:rPr lang="en-US"/>
              <a:pPr>
                <a:defRPr/>
              </a:pPr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7F5636-0D56-4FB2-93CF-F192D7A91740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11472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61393-AE22-49B5-B713-D34A6FB54587}" type="datetimeFigureOut">
              <a:rPr lang="en-US"/>
              <a:pPr>
                <a:defRPr/>
              </a:pPr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D764CE-00FE-4766-BAE7-9754FBE99496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4220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8782E-33C5-4737-ABD2-AA0B167BA5BF}" type="datetimeFigureOut">
              <a:rPr lang="en-US"/>
              <a:pPr>
                <a:defRPr/>
              </a:pPr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C885CF-F945-4764-B53A-E83E6D68138C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83165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14CF7-8BE8-43BB-B475-7351E03ACD1E}" type="datetimeFigureOut">
              <a:rPr lang="en-US"/>
              <a:pPr>
                <a:defRPr/>
              </a:pPr>
              <a:t>9/10/2018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4E35B-7E91-4444-89E9-B0B5828C383F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49559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3F714-C98D-45BB-8F5C-41B40A3E38CC}" type="datetimeFigureOut">
              <a:rPr lang="en-US"/>
              <a:pPr>
                <a:defRPr/>
              </a:pPr>
              <a:t>9/10/2018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E8D88-E60C-4811-8A28-DE8163E004C1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19687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08874-2E7A-4956-9710-C0428C21420C}" type="datetimeFigureOut">
              <a:rPr lang="en-US"/>
              <a:pPr>
                <a:defRPr/>
              </a:pPr>
              <a:t>9/10/2018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96902-661C-4FB3-AEE1-32DFAD1E8BDB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223094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16A73-CA7A-40EC-AD36-56860C04E582}" type="datetimeFigureOut">
              <a:rPr lang="en-US"/>
              <a:pPr>
                <a:defRPr/>
              </a:pPr>
              <a:t>9/10/2018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89FD2-B69B-434C-A634-EFF4A5EBEEE8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41734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E4A69-E320-4525-978A-0405363AFDA1}" type="datetimeFigureOut">
              <a:rPr lang="en-US"/>
              <a:pPr>
                <a:defRPr/>
              </a:pPr>
              <a:t>9/10/2018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977BC-9298-4B47-A0E0-31D9EF6A57FF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35273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B3771-2120-4AB5-AA9E-D5CE222FBD57}" type="datetimeFigureOut">
              <a:rPr lang="en-US"/>
              <a:pPr>
                <a:defRPr/>
              </a:pPr>
              <a:t>9/10/2018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72C4B-9350-4B57-B8EE-2FF788467F09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16411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B7C98-A453-46ED-B380-2B092F038764}" type="datetimeFigureOut">
              <a:rPr lang="en-US"/>
              <a:pPr>
                <a:defRPr/>
              </a:pPr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C46A7-F07B-46B5-A96B-336ADA0A2C68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189100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A998E-3DB1-48DD-B109-F258AB8F772B}" type="datetimeFigureOut">
              <a:rPr lang="en-US"/>
              <a:pPr>
                <a:defRPr/>
              </a:pPr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81ECE2-4E7F-49F8-8FEB-56B11B9D2867}" type="slidenum">
              <a:rPr lang="en-US" altLang="vi-VN"/>
              <a:pPr/>
              <a:t>‹#›</a:t>
            </a:fld>
            <a:endParaRPr lang="en-US" altLang="vi-VN"/>
          </a:p>
        </p:txBody>
      </p:sp>
    </p:spTree>
    <p:extLst>
      <p:ext uri="{BB962C8B-B14F-4D97-AF65-F5344CB8AC3E}">
        <p14:creationId xmlns:p14="http://schemas.microsoft.com/office/powerpoint/2010/main" val="323530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text styles</a:t>
            </a:r>
          </a:p>
          <a:p>
            <a:pPr lvl="1"/>
            <a:r>
              <a:rPr lang="en-US" altLang="vi-VN" smtClean="0"/>
              <a:t>Second level</a:t>
            </a:r>
          </a:p>
          <a:p>
            <a:pPr lvl="2"/>
            <a:r>
              <a:rPr lang="en-US" altLang="vi-VN" smtClean="0"/>
              <a:t>Third level</a:t>
            </a:r>
          </a:p>
          <a:p>
            <a:pPr lvl="3"/>
            <a:r>
              <a:rPr lang="en-US" altLang="vi-VN" smtClean="0"/>
              <a:t>Fourth level</a:t>
            </a:r>
          </a:p>
          <a:p>
            <a:pPr lvl="4"/>
            <a:r>
              <a:rPr lang="en-US" altLang="vi-V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59124B-4D20-4C70-A931-3772E769C06B}" type="datetimeFigureOut">
              <a:rPr lang="en-US"/>
              <a:pPr>
                <a:defRPr/>
              </a:pPr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3555B39-D412-45BA-9E02-FFFD1F9B7930}" type="slidenum">
              <a:rPr lang="en-US" altLang="vi-VN"/>
              <a:pPr/>
              <a:t>‹#›</a:t>
            </a:fld>
            <a:endParaRPr lang="en-US" altLang="vi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file:///D:\CH&#7840;Y(%202010-2011)\NH&#7840;C%20THI&#7870;U%20NHI\Em%20Yeu%20Truong%20Em%20-%20Top%20Ca%20%5bNCT%2078634184931593125000%5d.mp3" TargetMode="External"/><Relationship Id="rId6" Type="http://schemas.openxmlformats.org/officeDocument/2006/relationships/image" Target="../media/image3.wmf"/><Relationship Id="rId5" Type="http://schemas.openxmlformats.org/officeDocument/2006/relationships/image" Target="../media/image2.jpg"/><Relationship Id="rId10" Type="http://schemas.openxmlformats.org/officeDocument/2006/relationships/image" Target="../media/image7.gif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hyperlink" Target="b&#224;i%20c&#361;.flipchar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ile:///C:\Program%20Files%20(x86)\Microsoft%20Office\Office16\WINWORD.EXE" TargetMode="External"/><Relationship Id="rId2" Type="http://schemas.openxmlformats.org/officeDocument/2006/relationships/hyperlink" Target="b&#224;i%20c&#361;.flipchart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file:///C:\Documents%20and%20Settings\dl\HELLO\My%20Documents\tin%208\TTDD2.ppt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file:///C:\Program%20Files%20(x86)\Microsoft%20Office\Office16\WINWORD.EX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file:///C:\Program%20Files%20(x86)\Microsoft%20Office\Office16\WINWORD.EX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file:///C:\Program%20Files%20(x86)\Microsoft%20Office\Office16\WINWORD.EXE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file:///C:\Program%20Files%20(x86)\Microsoft%20Office\Office16\WINWORD.EXE" TargetMode="Externa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file:///C:\Program%20Files%20(x86)\Microsoft%20Office\Office16\WINWORD.EXE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C&#7911;ng%20c&#7889;.flipchart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7.gif"/><Relationship Id="rId5" Type="http://schemas.openxmlformats.org/officeDocument/2006/relationships/image" Target="../media/image26.jpeg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WordArt 3"/>
          <p:cNvSpPr>
            <a:spLocks noChangeArrowheads="1" noChangeShapeType="1" noTextEdit="1"/>
          </p:cNvSpPr>
          <p:nvPr/>
        </p:nvSpPr>
        <p:spPr bwMode="auto">
          <a:xfrm>
            <a:off x="609600" y="1371600"/>
            <a:ext cx="7772400" cy="7162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vi-VN" sz="4800" kern="10">
                <a:ln w="19050">
                  <a:solidFill>
                    <a:srgbClr val="FF66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NHIỆT LIỆT CHÀO MỪNG QUÝ THẦY CÔ  VỀ DỰ GIỜ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2286000" y="1371600"/>
            <a:ext cx="4810125" cy="3933825"/>
          </a:xfrm>
          <a:prstGeom prst="rect">
            <a:avLst/>
          </a:prstGeom>
        </p:spPr>
        <p:txBody>
          <a:bodyPr wrap="none" fromWordArt="1">
            <a:prstTxWarp prst="textArchDownPour">
              <a:avLst>
                <a:gd name="adj1" fmla="val 0"/>
                <a:gd name="adj2" fmla="val 50000"/>
              </a:avLst>
            </a:prstTxWarp>
          </a:bodyPr>
          <a:lstStyle/>
          <a:p>
            <a:pPr algn="ctr"/>
            <a:endParaRPr lang="vi-VN" sz="2000" kern="10">
              <a:ln w="9525">
                <a:solidFill>
                  <a:srgbClr val="003300"/>
                </a:solidFill>
                <a:round/>
                <a:headEnd/>
                <a:tailEnd/>
              </a:ln>
              <a:solidFill>
                <a:srgbClr val="0000FF"/>
              </a:solidFill>
            </a:endParaRPr>
          </a:p>
        </p:txBody>
      </p:sp>
      <p:pic>
        <p:nvPicPr>
          <p:cNvPr id="37900" name="Picture 12" descr="Firewrk8"/>
          <p:cNvPicPr>
            <a:picLocks noChangeAspect="1" noChangeArrowheads="1"/>
          </p:cNvPicPr>
          <p:nvPr/>
        </p:nvPicPr>
        <p:blipFill>
          <a:blip r:embed="rId6" cstate="print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7620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1" name="Picture 13" descr="Firewrk8"/>
          <p:cNvPicPr>
            <a:picLocks noChangeAspect="1" noChangeArrowheads="1"/>
          </p:cNvPicPr>
          <p:nvPr/>
        </p:nvPicPr>
        <p:blipFill>
          <a:blip r:embed="rId6" cstate="print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54075"/>
            <a:ext cx="7620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2" name="Em Yeu Truong Em - Top Ca [NCT 78634184931593125000]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05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39" descr="697124lyvlntaq14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6" y="0"/>
            <a:ext cx="990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39" descr="697124lyvlntaq14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1564"/>
            <a:ext cx="990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2" name="Text Box 11"/>
          <p:cNvSpPr txBox="1">
            <a:spLocks noChangeArrowheads="1"/>
          </p:cNvSpPr>
          <p:nvPr/>
        </p:nvSpPr>
        <p:spPr bwMode="auto">
          <a:xfrm>
            <a:off x="2786924" y="2619375"/>
            <a:ext cx="33845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vi-VN" sz="3600" b="1">
                <a:solidFill>
                  <a:srgbClr val="D60093"/>
                </a:solidFill>
                <a:latin typeface="Times New Roman" panose="02020603050405020304" pitchFamily="18" charset="0"/>
              </a:rPr>
              <a:t>MÔN TIN HỌC</a:t>
            </a:r>
          </a:p>
          <a:p>
            <a:pPr algn="ctr" eaLnBrk="1" hangingPunct="1"/>
            <a:r>
              <a:rPr lang="en-US" altLang="vi-VN" sz="3600" b="1">
                <a:solidFill>
                  <a:srgbClr val="D60093"/>
                </a:solidFill>
                <a:latin typeface="Times New Roman" panose="02020603050405020304" pitchFamily="18" charset="0"/>
              </a:rPr>
              <a:t>LỚP 4</a:t>
            </a:r>
            <a:r>
              <a:rPr lang="en-US" altLang="vi-VN" sz="3600" b="1" smtClean="0">
                <a:solidFill>
                  <a:srgbClr val="D60093"/>
                </a:solidFill>
                <a:latin typeface="Times New Roman" panose="02020603050405020304" pitchFamily="18" charset="0"/>
              </a:rPr>
              <a:t>B</a:t>
            </a:r>
            <a:endParaRPr lang="en-US" altLang="vi-VN" sz="3600" b="1">
              <a:solidFill>
                <a:srgbClr val="D60093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TrenConDuongDenTruongBeat-V.A-408971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33488" y="60960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268" y="3875169"/>
            <a:ext cx="2079861" cy="17037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123" fill="hold"/>
                                        <p:tgtEl>
                                          <p:spTgt spid="379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xit" presetSubtype="1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902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495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08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23728" y="260648"/>
            <a:ext cx="5257800" cy="769441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>
                <a:ln w="1905"/>
                <a:solidFill>
                  <a:schemeClr val="accent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hlinkClick r:id="rId4" action="ppaction://hlinkfile"/>
              </a:rPr>
              <a:t>KIỂM TRA BÀI CŨ</a:t>
            </a:r>
            <a:endParaRPr lang="en-US" sz="4400" b="1">
              <a:ln w="1905"/>
              <a:solidFill>
                <a:schemeClr val="accent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3181" name="ShockwaveFlash2" r:id="rId2" imgW="8353440" imgH="4824360"/>
        </mc:Choice>
        <mc:Fallback>
          <p:control name="ShockwaveFlash2" r:id="rId2" imgW="8353440" imgH="4824360">
            <p:pic>
              <p:nvPicPr>
                <p:cNvPr id="0" name="ShockwaveFlash2"/>
                <p:cNvPicPr>
                  <a:picLocks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0825" y="1196975"/>
                  <a:ext cx="8353425" cy="4824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22902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32856"/>
            <a:ext cx="900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err="1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600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2.Em </a:t>
            </a:r>
            <a:r>
              <a:rPr lang="en-US" sz="3600" err="1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600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3600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3600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3600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</a:t>
            </a:r>
          </a:p>
          <a:p>
            <a:pPr algn="ctr">
              <a:lnSpc>
                <a:spcPct val="150000"/>
              </a:lnSpc>
            </a:pPr>
            <a:r>
              <a:rPr lang="en-US" sz="3600" smtClean="0">
                <a:solidFill>
                  <a:srgbClr val="E720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vi-V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23728" y="332656"/>
            <a:ext cx="5257800" cy="769441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>
                <a:ln w="1905"/>
                <a:solidFill>
                  <a:schemeClr val="accent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hlinkClick r:id="rId2" action="ppaction://hlinkfile"/>
              </a:rPr>
              <a:t>KIỂM TRA BÀI CŨ</a:t>
            </a:r>
            <a:endParaRPr lang="en-US" sz="4400" b="1">
              <a:ln w="1905"/>
              <a:solidFill>
                <a:schemeClr val="accent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4" name="Picture 2" descr="075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2863"/>
            <a:ext cx="1170711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62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82"/>
          <p:cNvSpPr txBox="1">
            <a:spLocks noChangeArrowheads="1"/>
          </p:cNvSpPr>
          <p:nvPr/>
        </p:nvSpPr>
        <p:spPr bwMode="auto">
          <a:xfrm>
            <a:off x="2412206" y="3020616"/>
            <a:ext cx="64651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vi-VN" altLang="vi-VN" sz="2400" b="1" i="1">
              <a:latin typeface="VNI-Centur" pitchFamily="2" charset="0"/>
              <a:cs typeface="Arial" panose="020B0604020202020204" pitchFamily="34" charset="0"/>
            </a:endParaRPr>
          </a:p>
        </p:txBody>
      </p:sp>
      <p:grpSp>
        <p:nvGrpSpPr>
          <p:cNvPr id="25603" name="Group 121"/>
          <p:cNvGrpSpPr>
            <a:grpSpLocks/>
          </p:cNvGrpSpPr>
          <p:nvPr/>
        </p:nvGrpSpPr>
        <p:grpSpPr bwMode="auto">
          <a:xfrm>
            <a:off x="736111" y="573790"/>
            <a:ext cx="7967238" cy="2127649"/>
            <a:chOff x="521" y="346"/>
            <a:chExt cx="4899" cy="1787"/>
          </a:xfrm>
        </p:grpSpPr>
        <p:grpSp>
          <p:nvGrpSpPr>
            <p:cNvPr id="25656" name="Group 122"/>
            <p:cNvGrpSpPr>
              <a:grpSpLocks/>
            </p:cNvGrpSpPr>
            <p:nvPr/>
          </p:nvGrpSpPr>
          <p:grpSpPr bwMode="auto">
            <a:xfrm>
              <a:off x="521" y="754"/>
              <a:ext cx="4899" cy="1379"/>
              <a:chOff x="657" y="2115"/>
              <a:chExt cx="4083" cy="1379"/>
            </a:xfrm>
          </p:grpSpPr>
          <p:sp>
            <p:nvSpPr>
              <p:cNvPr id="25658" name="Text Box 123"/>
              <p:cNvSpPr txBox="1">
                <a:spLocks noChangeArrowheads="1"/>
              </p:cNvSpPr>
              <p:nvPr/>
            </p:nvSpPr>
            <p:spPr bwMode="auto">
              <a:xfrm>
                <a:off x="657" y="2115"/>
                <a:ext cx="545" cy="13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vi-VN" sz="2000" err="1">
                    <a:latin typeface="Times New Roman" panose="02020603050405020304" pitchFamily="18" charset="0"/>
                  </a:rPr>
                  <a:t>Thứ</a:t>
                </a:r>
                <a:r>
                  <a:rPr lang="en-US" altLang="vi-VN" sz="2000">
                    <a:latin typeface="Times New Roman" panose="02020603050405020304" pitchFamily="18" charset="0"/>
                  </a:rPr>
                  <a:t> 2</a:t>
                </a:r>
              </a:p>
              <a:p>
                <a:pPr eaLnBrk="1" hangingPunct="1"/>
                <a:r>
                  <a:rPr lang="en-US" altLang="vi-VN" sz="2000" err="1">
                    <a:latin typeface="Times New Roman" panose="02020603050405020304" pitchFamily="18" charset="0"/>
                  </a:rPr>
                  <a:t>Toán</a:t>
                </a:r>
                <a:endParaRPr lang="en-US" altLang="vi-VN" sz="2000">
                  <a:latin typeface="Times New Roman" panose="02020603050405020304" pitchFamily="18" charset="0"/>
                </a:endParaRPr>
              </a:p>
              <a:p>
                <a:pPr eaLnBrk="1" hangingPunct="1"/>
                <a:r>
                  <a:rPr lang="en-US" altLang="vi-VN" sz="2000" err="1">
                    <a:latin typeface="Times New Roman" panose="02020603050405020304" pitchFamily="18" charset="0"/>
                  </a:rPr>
                  <a:t>Toán</a:t>
                </a:r>
                <a:endParaRPr lang="en-US" altLang="vi-VN" sz="2000">
                  <a:latin typeface="Times New Roman" panose="02020603050405020304" pitchFamily="18" charset="0"/>
                </a:endParaRPr>
              </a:p>
              <a:p>
                <a:pPr eaLnBrk="1" hangingPunct="1"/>
                <a:r>
                  <a:rPr lang="en-US" altLang="vi-VN" sz="2000" err="1">
                    <a:latin typeface="Times New Roman" panose="02020603050405020304" pitchFamily="18" charset="0"/>
                  </a:rPr>
                  <a:t>Nhạc</a:t>
                </a:r>
                <a:endParaRPr lang="en-US" altLang="vi-VN" sz="2000">
                  <a:latin typeface="Times New Roman" panose="02020603050405020304" pitchFamily="18" charset="0"/>
                </a:endParaRPr>
              </a:p>
              <a:p>
                <a:pPr eaLnBrk="1" hangingPunct="1"/>
                <a:r>
                  <a:rPr lang="en-US" altLang="vi-VN" sz="2000" err="1">
                    <a:latin typeface="Times New Roman" panose="02020603050405020304" pitchFamily="18" charset="0"/>
                  </a:rPr>
                  <a:t>Vẽ</a:t>
                </a:r>
                <a:endParaRPr lang="en-US" altLang="vi-VN" sz="2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659" name="Text Box 124"/>
              <p:cNvSpPr txBox="1">
                <a:spLocks noChangeArrowheads="1"/>
              </p:cNvSpPr>
              <p:nvPr/>
            </p:nvSpPr>
            <p:spPr bwMode="auto">
              <a:xfrm>
                <a:off x="1338" y="2115"/>
                <a:ext cx="816" cy="13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9pPr>
              </a:lstStyle>
              <a:p>
                <a:pPr eaLnBrk="1" hangingPunct="1"/>
                <a:r>
                  <a:rPr lang="en-US" altLang="vi-VN" sz="2000">
                    <a:latin typeface="Times New Roman" panose="02020603050405020304" pitchFamily="18" charset="0"/>
                  </a:rPr>
                  <a:t>Thứ 3 </a:t>
                </a:r>
              </a:p>
              <a:p>
                <a:pPr eaLnBrk="1" hangingPunct="1"/>
                <a:r>
                  <a:rPr lang="en-US" altLang="vi-VN" sz="2000">
                    <a:latin typeface="Times New Roman" panose="02020603050405020304" pitchFamily="18" charset="0"/>
                  </a:rPr>
                  <a:t>Tập đọc</a:t>
                </a:r>
              </a:p>
              <a:p>
                <a:pPr eaLnBrk="1" hangingPunct="1"/>
                <a:r>
                  <a:rPr lang="en-US" altLang="vi-VN" sz="2000">
                    <a:latin typeface="Times New Roman" panose="02020603050405020304" pitchFamily="18" charset="0"/>
                  </a:rPr>
                  <a:t>Đạo đức</a:t>
                </a:r>
              </a:p>
              <a:p>
                <a:pPr eaLnBrk="1" hangingPunct="1"/>
                <a:r>
                  <a:rPr lang="en-US" altLang="vi-VN" sz="2000">
                    <a:latin typeface="Times New Roman" panose="02020603050405020304" pitchFamily="18" charset="0"/>
                  </a:rPr>
                  <a:t>Lịch sử</a:t>
                </a:r>
              </a:p>
              <a:p>
                <a:pPr eaLnBrk="1" hangingPunct="1"/>
                <a:r>
                  <a:rPr lang="en-US" altLang="vi-VN" sz="2000">
                    <a:latin typeface="Times New Roman" panose="02020603050405020304" pitchFamily="18" charset="0"/>
                  </a:rPr>
                  <a:t>Chính tả</a:t>
                </a:r>
              </a:p>
            </p:txBody>
          </p:sp>
          <p:sp>
            <p:nvSpPr>
              <p:cNvPr id="25660" name="Text Box 125"/>
              <p:cNvSpPr txBox="1">
                <a:spLocks noChangeArrowheads="1"/>
              </p:cNvSpPr>
              <p:nvPr/>
            </p:nvSpPr>
            <p:spPr bwMode="auto">
              <a:xfrm>
                <a:off x="2155" y="2124"/>
                <a:ext cx="725" cy="13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vi-VN" sz="2000" err="1">
                    <a:latin typeface="Times New Roman" panose="02020603050405020304" pitchFamily="18" charset="0"/>
                  </a:rPr>
                  <a:t>Thứ</a:t>
                </a:r>
                <a:r>
                  <a:rPr lang="en-US" altLang="vi-VN" sz="2000">
                    <a:latin typeface="Times New Roman" panose="02020603050405020304" pitchFamily="18" charset="0"/>
                  </a:rPr>
                  <a:t> 4</a:t>
                </a:r>
              </a:p>
              <a:p>
                <a:pPr eaLnBrk="1" hangingPunct="1"/>
                <a:r>
                  <a:rPr lang="en-US" altLang="vi-VN" sz="2000" err="1">
                    <a:latin typeface="Times New Roman" panose="02020603050405020304" pitchFamily="18" charset="0"/>
                  </a:rPr>
                  <a:t>Thể</a:t>
                </a:r>
                <a:r>
                  <a:rPr lang="en-US" altLang="vi-VN" sz="2000">
                    <a:latin typeface="Times New Roman" panose="02020603050405020304" pitchFamily="18" charset="0"/>
                  </a:rPr>
                  <a:t> </a:t>
                </a:r>
                <a:r>
                  <a:rPr lang="en-US" altLang="vi-VN" sz="2000" err="1">
                    <a:latin typeface="Times New Roman" panose="02020603050405020304" pitchFamily="18" charset="0"/>
                  </a:rPr>
                  <a:t>dục</a:t>
                </a:r>
                <a:endParaRPr lang="en-US" altLang="vi-VN" sz="2000">
                  <a:latin typeface="Times New Roman" panose="02020603050405020304" pitchFamily="18" charset="0"/>
                </a:endParaRPr>
              </a:p>
              <a:p>
                <a:pPr eaLnBrk="1" hangingPunct="1"/>
                <a:r>
                  <a:rPr lang="en-US" altLang="vi-VN" sz="2000" err="1">
                    <a:latin typeface="Times New Roman" panose="02020603050405020304" pitchFamily="18" charset="0"/>
                  </a:rPr>
                  <a:t>Thể</a:t>
                </a:r>
                <a:r>
                  <a:rPr lang="en-US" altLang="vi-VN" sz="2000">
                    <a:latin typeface="Times New Roman" panose="02020603050405020304" pitchFamily="18" charset="0"/>
                  </a:rPr>
                  <a:t> </a:t>
                </a:r>
                <a:r>
                  <a:rPr lang="en-US" altLang="vi-VN" sz="2000" err="1">
                    <a:latin typeface="Times New Roman" panose="02020603050405020304" pitchFamily="18" charset="0"/>
                  </a:rPr>
                  <a:t>dục</a:t>
                </a:r>
                <a:endParaRPr lang="en-US" altLang="vi-VN" sz="2000">
                  <a:latin typeface="Times New Roman" panose="02020603050405020304" pitchFamily="18" charset="0"/>
                </a:endParaRPr>
              </a:p>
              <a:p>
                <a:pPr eaLnBrk="1" hangingPunct="1"/>
                <a:r>
                  <a:rPr lang="en-US" altLang="vi-VN" sz="2000" err="1">
                    <a:latin typeface="Times New Roman" panose="02020603050405020304" pitchFamily="18" charset="0"/>
                  </a:rPr>
                  <a:t>Toán</a:t>
                </a:r>
                <a:r>
                  <a:rPr lang="en-US" altLang="vi-VN" sz="2000">
                    <a:latin typeface="Times New Roman" panose="02020603050405020304" pitchFamily="18" charset="0"/>
                  </a:rPr>
                  <a:t> </a:t>
                </a:r>
              </a:p>
              <a:p>
                <a:pPr eaLnBrk="1" hangingPunct="1"/>
                <a:r>
                  <a:rPr lang="en-US" altLang="vi-VN" sz="2000" err="1">
                    <a:latin typeface="Times New Roman" panose="02020603050405020304" pitchFamily="18" charset="0"/>
                  </a:rPr>
                  <a:t>Tập</a:t>
                </a:r>
                <a:r>
                  <a:rPr lang="en-US" altLang="vi-VN" sz="2000">
                    <a:latin typeface="Times New Roman" panose="02020603050405020304" pitchFamily="18" charset="0"/>
                  </a:rPr>
                  <a:t> </a:t>
                </a:r>
                <a:r>
                  <a:rPr lang="en-US" altLang="vi-VN" sz="2000" err="1">
                    <a:latin typeface="Times New Roman" panose="02020603050405020304" pitchFamily="18" charset="0"/>
                  </a:rPr>
                  <a:t>đọc</a:t>
                </a:r>
                <a:endParaRPr lang="en-US" altLang="vi-VN" sz="2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661" name="Text Box 126"/>
              <p:cNvSpPr txBox="1">
                <a:spLocks noChangeArrowheads="1"/>
              </p:cNvSpPr>
              <p:nvPr/>
            </p:nvSpPr>
            <p:spPr bwMode="auto">
              <a:xfrm>
                <a:off x="2971" y="2124"/>
                <a:ext cx="680" cy="13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vi-VN" sz="2000">
                    <a:latin typeface="Times New Roman" panose="02020603050405020304" pitchFamily="18" charset="0"/>
                  </a:rPr>
                  <a:t>Thứ 5</a:t>
                </a:r>
              </a:p>
              <a:p>
                <a:pPr eaLnBrk="1" hangingPunct="1"/>
                <a:r>
                  <a:rPr lang="en-US" altLang="vi-VN" sz="2000">
                    <a:latin typeface="Times New Roman" panose="02020603050405020304" pitchFamily="18" charset="0"/>
                  </a:rPr>
                  <a:t>Sử</a:t>
                </a:r>
              </a:p>
              <a:p>
                <a:pPr eaLnBrk="1" hangingPunct="1"/>
                <a:r>
                  <a:rPr lang="en-US" altLang="vi-VN" sz="2000">
                    <a:latin typeface="Times New Roman" panose="02020603050405020304" pitchFamily="18" charset="0"/>
                  </a:rPr>
                  <a:t>Địa</a:t>
                </a:r>
              </a:p>
              <a:p>
                <a:pPr eaLnBrk="1" hangingPunct="1"/>
                <a:r>
                  <a:rPr lang="en-US" altLang="vi-VN" sz="2000">
                    <a:latin typeface="Times New Roman" panose="02020603050405020304" pitchFamily="18" charset="0"/>
                  </a:rPr>
                  <a:t>Chính tả</a:t>
                </a:r>
              </a:p>
              <a:p>
                <a:pPr eaLnBrk="1" hangingPunct="1"/>
                <a:r>
                  <a:rPr lang="en-US" altLang="vi-VN" sz="2000">
                    <a:latin typeface="Times New Roman" panose="02020603050405020304" pitchFamily="18" charset="0"/>
                  </a:rPr>
                  <a:t>Toán </a:t>
                </a:r>
              </a:p>
            </p:txBody>
          </p:sp>
          <p:sp>
            <p:nvSpPr>
              <p:cNvPr id="25662" name="Text Box 127"/>
              <p:cNvSpPr txBox="1">
                <a:spLocks noChangeArrowheads="1"/>
              </p:cNvSpPr>
              <p:nvPr/>
            </p:nvSpPr>
            <p:spPr bwMode="auto">
              <a:xfrm>
                <a:off x="3787" y="2115"/>
                <a:ext cx="953" cy="13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w Cen MT" panose="020B0602020104020603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vi-VN" sz="2000" err="1">
                    <a:latin typeface="Times New Roman" panose="02020603050405020304" pitchFamily="18" charset="0"/>
                  </a:rPr>
                  <a:t>Thứ</a:t>
                </a:r>
                <a:r>
                  <a:rPr lang="en-US" altLang="vi-VN" sz="2000">
                    <a:latin typeface="Times New Roman" panose="02020603050405020304" pitchFamily="18" charset="0"/>
                  </a:rPr>
                  <a:t> 6</a:t>
                </a:r>
              </a:p>
              <a:p>
                <a:pPr eaLnBrk="1" hangingPunct="1"/>
                <a:r>
                  <a:rPr lang="en-US" altLang="vi-VN" sz="2000">
                    <a:latin typeface="Times New Roman" panose="02020603050405020304" pitchFamily="18" charset="0"/>
                  </a:rPr>
                  <a:t>LTVC</a:t>
                </a:r>
              </a:p>
              <a:p>
                <a:pPr eaLnBrk="1" hangingPunct="1"/>
                <a:r>
                  <a:rPr lang="en-US" altLang="vi-VN" sz="2000">
                    <a:latin typeface="Times New Roman" panose="02020603050405020304" pitchFamily="18" charset="0"/>
                  </a:rPr>
                  <a:t>LTVC</a:t>
                </a:r>
              </a:p>
              <a:p>
                <a:pPr eaLnBrk="1" hangingPunct="1"/>
                <a:r>
                  <a:rPr lang="en-US" altLang="vi-VN" sz="2000" err="1">
                    <a:latin typeface="Times New Roman" panose="02020603050405020304" pitchFamily="18" charset="0"/>
                  </a:rPr>
                  <a:t>Đạo</a:t>
                </a:r>
                <a:r>
                  <a:rPr lang="en-US" altLang="vi-VN" sz="2000">
                    <a:latin typeface="Times New Roman" panose="02020603050405020304" pitchFamily="18" charset="0"/>
                  </a:rPr>
                  <a:t> </a:t>
                </a:r>
                <a:r>
                  <a:rPr lang="en-US" altLang="vi-VN" sz="2000" err="1">
                    <a:latin typeface="Times New Roman" panose="02020603050405020304" pitchFamily="18" charset="0"/>
                  </a:rPr>
                  <a:t>đức</a:t>
                </a:r>
                <a:endParaRPr lang="en-US" altLang="vi-VN" sz="2000">
                  <a:latin typeface="Times New Roman" panose="02020603050405020304" pitchFamily="18" charset="0"/>
                </a:endParaRPr>
              </a:p>
              <a:p>
                <a:pPr eaLnBrk="1" hangingPunct="1"/>
                <a:r>
                  <a:rPr lang="en-US" altLang="vi-VN" sz="2000" err="1">
                    <a:latin typeface="Times New Roman" panose="02020603050405020304" pitchFamily="18" charset="0"/>
                  </a:rPr>
                  <a:t>Tập</a:t>
                </a:r>
                <a:r>
                  <a:rPr lang="en-US" altLang="vi-VN" sz="2000">
                    <a:latin typeface="Times New Roman" panose="02020603050405020304" pitchFamily="18" charset="0"/>
                  </a:rPr>
                  <a:t> </a:t>
                </a:r>
                <a:r>
                  <a:rPr lang="en-US" altLang="vi-VN" sz="2000" err="1">
                    <a:latin typeface="Times New Roman" panose="02020603050405020304" pitchFamily="18" charset="0"/>
                  </a:rPr>
                  <a:t>đọc</a:t>
                </a:r>
                <a:endParaRPr lang="en-US" altLang="vi-VN" sz="20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5657" name="Text Box 128"/>
            <p:cNvSpPr txBox="1">
              <a:spLocks noChangeArrowheads="1"/>
            </p:cNvSpPr>
            <p:nvPr/>
          </p:nvSpPr>
          <p:spPr bwMode="auto">
            <a:xfrm>
              <a:off x="2018" y="346"/>
              <a:ext cx="1088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vi-VN" altLang="vi-VN" sz="2000" b="1" i="1">
                <a:solidFill>
                  <a:srgbClr val="FF0000"/>
                </a:solidFill>
                <a:latin typeface="VNI-Centur" pitchFamily="2" charset="0"/>
              </a:endParaRPr>
            </a:p>
          </p:txBody>
        </p:sp>
      </p:grpSp>
      <p:sp>
        <p:nvSpPr>
          <p:cNvPr id="25604" name="Text Box 132"/>
          <p:cNvSpPr txBox="1">
            <a:spLocks noChangeArrowheads="1"/>
          </p:cNvSpPr>
          <p:nvPr/>
        </p:nvSpPr>
        <p:spPr bwMode="auto">
          <a:xfrm>
            <a:off x="754705" y="0"/>
            <a:ext cx="14154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vi-VN" sz="2400" b="1" i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altLang="vi-V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25605" name="Text Box 133"/>
          <p:cNvSpPr txBox="1">
            <a:spLocks noChangeArrowheads="1"/>
          </p:cNvSpPr>
          <p:nvPr/>
        </p:nvSpPr>
        <p:spPr bwMode="auto">
          <a:xfrm>
            <a:off x="2523069" y="356722"/>
            <a:ext cx="52543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vi-VN" sz="2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 KHÓA BIỂU BUỔI SÁNG</a:t>
            </a:r>
          </a:p>
        </p:txBody>
      </p:sp>
      <p:sp>
        <p:nvSpPr>
          <p:cNvPr id="25606" name="Text Box 132"/>
          <p:cNvSpPr txBox="1">
            <a:spLocks noChangeArrowheads="1"/>
          </p:cNvSpPr>
          <p:nvPr/>
        </p:nvSpPr>
        <p:spPr bwMode="auto">
          <a:xfrm>
            <a:off x="736111" y="2709200"/>
            <a:ext cx="14154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vi-VN" sz="2400" b="1" i="1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altLang="vi-V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214355"/>
              </p:ext>
            </p:extLst>
          </p:nvPr>
        </p:nvGraphicFramePr>
        <p:xfrm>
          <a:off x="681863" y="3688117"/>
          <a:ext cx="7369355" cy="2120195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0527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27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527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5276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27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5276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5276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24039">
                <a:tc>
                  <a:txBody>
                    <a:bodyPr/>
                    <a:lstStyle/>
                    <a:p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Buổi</a:t>
                      </a:r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Tiết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</a:t>
                      </a:r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</a:t>
                      </a:r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 4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 5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 6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4039">
                <a:tc rowSpan="4">
                  <a:txBody>
                    <a:bodyPr/>
                    <a:lstStyle/>
                    <a:p>
                      <a:pPr algn="ctr"/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Sáng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Chào</a:t>
                      </a:r>
                      <a:r>
                        <a:rPr lang="en-US" sz="20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cờ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đọc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Thể dục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Sử 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LTVC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4039">
                <a:tc v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Toán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Đạo</a:t>
                      </a:r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đức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Thể</a:t>
                      </a:r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dục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Địa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LTVC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4039">
                <a:tc v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Nhạc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Lịch sử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Toán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Chính</a:t>
                      </a:r>
                      <a:r>
                        <a:rPr lang="en-US" sz="20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tả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Đạo đức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4039">
                <a:tc v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Vẽ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Chính</a:t>
                      </a:r>
                      <a:r>
                        <a:rPr lang="en-US" sz="20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tả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 đọc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Toán</a:t>
                      </a:r>
                      <a:r>
                        <a:rPr lang="en-US" sz="20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Tập</a:t>
                      </a:r>
                      <a:r>
                        <a:rPr lang="en-US" sz="20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đọc</a:t>
                      </a:r>
                      <a:endParaRPr lang="vi-V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5654" name="TextBox 2"/>
          <p:cNvSpPr txBox="1">
            <a:spLocks noChangeArrowheads="1"/>
          </p:cNvSpPr>
          <p:nvPr/>
        </p:nvSpPr>
        <p:spPr bwMode="auto">
          <a:xfrm>
            <a:off x="2609768" y="3041308"/>
            <a:ext cx="3968594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/>
            <a:r>
              <a:rPr lang="en-US" altLang="vi-VN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 KHÓA BIỂU</a:t>
            </a:r>
            <a:endParaRPr lang="vi-VN" altLang="vi-VN" sz="2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1" y="6021288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ràng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vi-VN" sz="280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40358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91879" y="692696"/>
            <a:ext cx="181972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u="sng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Tin học </a:t>
            </a:r>
          </a:p>
        </p:txBody>
      </p:sp>
      <p:sp>
        <p:nvSpPr>
          <p:cNvPr id="7" name="Rectangle 6"/>
          <p:cNvSpPr/>
          <p:nvPr/>
        </p:nvSpPr>
        <p:spPr>
          <a:xfrm>
            <a:off x="141063" y="2116995"/>
            <a:ext cx="877297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cap="all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54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27: </a:t>
            </a:r>
            <a:endParaRPr lang="en-US" sz="5400" b="1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cap="all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54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cap="all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54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cap="all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54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cap="all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54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cap="all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5400" b="1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148" name="Group 2"/>
          <p:cNvGrpSpPr>
            <a:grpSpLocks/>
          </p:cNvGrpSpPr>
          <p:nvPr/>
        </p:nvGrpSpPr>
        <p:grpSpPr bwMode="auto">
          <a:xfrm>
            <a:off x="95249" y="100013"/>
            <a:ext cx="8953501" cy="6662738"/>
            <a:chOff x="60" y="63"/>
            <a:chExt cx="5640" cy="4197"/>
          </a:xfrm>
        </p:grpSpPr>
        <p:sp>
          <p:nvSpPr>
            <p:cNvPr id="6154" name="Line 7"/>
            <p:cNvSpPr>
              <a:spLocks noChangeShapeType="1"/>
            </p:cNvSpPr>
            <p:nvPr/>
          </p:nvSpPr>
          <p:spPr bwMode="auto">
            <a:xfrm>
              <a:off x="60" y="768"/>
              <a:ext cx="0" cy="2880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vi-VN"/>
            </a:p>
          </p:txBody>
        </p:sp>
        <p:sp>
          <p:nvSpPr>
            <p:cNvPr id="6155" name="Line 8"/>
            <p:cNvSpPr>
              <a:spLocks noChangeShapeType="1"/>
            </p:cNvSpPr>
            <p:nvPr/>
          </p:nvSpPr>
          <p:spPr bwMode="auto">
            <a:xfrm>
              <a:off x="5700" y="672"/>
              <a:ext cx="0" cy="2880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vi-VN"/>
            </a:p>
          </p:txBody>
        </p:sp>
        <p:sp>
          <p:nvSpPr>
            <p:cNvPr id="6156" name="Line 9"/>
            <p:cNvSpPr>
              <a:spLocks noChangeShapeType="1"/>
            </p:cNvSpPr>
            <p:nvPr/>
          </p:nvSpPr>
          <p:spPr bwMode="auto">
            <a:xfrm flipV="1">
              <a:off x="720" y="4245"/>
              <a:ext cx="4367" cy="15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vi-VN"/>
            </a:p>
          </p:txBody>
        </p:sp>
        <p:sp>
          <p:nvSpPr>
            <p:cNvPr id="6157" name="Line 10"/>
            <p:cNvSpPr>
              <a:spLocks noChangeShapeType="1"/>
            </p:cNvSpPr>
            <p:nvPr/>
          </p:nvSpPr>
          <p:spPr bwMode="auto">
            <a:xfrm flipV="1">
              <a:off x="672" y="63"/>
              <a:ext cx="4360" cy="6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vi-VN"/>
            </a:p>
          </p:txBody>
        </p:sp>
      </p:grpSp>
      <p:sp>
        <p:nvSpPr>
          <p:cNvPr id="6149" name="Text Box 15"/>
          <p:cNvSpPr txBox="1">
            <a:spLocks noChangeArrowheads="1"/>
          </p:cNvSpPr>
          <p:nvPr/>
        </p:nvSpPr>
        <p:spPr bwMode="auto">
          <a:xfrm>
            <a:off x="1295400" y="152400"/>
            <a:ext cx="6629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vi-VN" sz="3200" b="1" i="1" err="1">
                <a:latin typeface="Times New Roman" panose="02020603050405020304" pitchFamily="18" charset="0"/>
              </a:rPr>
              <a:t>Thứ</a:t>
            </a:r>
            <a:r>
              <a:rPr lang="en-US" altLang="vi-VN" sz="3200" b="1" i="1">
                <a:latin typeface="Times New Roman" panose="02020603050405020304" pitchFamily="18" charset="0"/>
              </a:rPr>
              <a:t> </a:t>
            </a:r>
            <a:r>
              <a:rPr lang="en-US" altLang="vi-VN" sz="3200" b="1" i="1" err="1" smtClean="0">
                <a:latin typeface="Times New Roman" panose="02020603050405020304" pitchFamily="18" charset="0"/>
              </a:rPr>
              <a:t>Năm</a:t>
            </a:r>
            <a:r>
              <a:rPr lang="en-US" altLang="vi-VN" sz="3200" b="1" i="1" smtClean="0">
                <a:latin typeface="Times New Roman" panose="02020603050405020304" pitchFamily="18" charset="0"/>
              </a:rPr>
              <a:t>, </a:t>
            </a:r>
            <a:r>
              <a:rPr lang="en-US" altLang="vi-VN" sz="3200" b="1" i="1" err="1" smtClean="0">
                <a:latin typeface="Times New Roman" panose="02020603050405020304" pitchFamily="18" charset="0"/>
              </a:rPr>
              <a:t>ngày</a:t>
            </a:r>
            <a:r>
              <a:rPr lang="en-US" altLang="vi-VN" sz="3200" b="1" i="1" smtClean="0">
                <a:latin typeface="Times New Roman" panose="02020603050405020304" pitchFamily="18" charset="0"/>
              </a:rPr>
              <a:t> 15 </a:t>
            </a:r>
            <a:r>
              <a:rPr lang="en-US" altLang="vi-VN" sz="3200" b="1" i="1" err="1">
                <a:latin typeface="Times New Roman" panose="02020603050405020304" pitchFamily="18" charset="0"/>
              </a:rPr>
              <a:t>tháng</a:t>
            </a:r>
            <a:r>
              <a:rPr lang="en-US" altLang="vi-VN" sz="3200" b="1" i="1">
                <a:latin typeface="Times New Roman" panose="02020603050405020304" pitchFamily="18" charset="0"/>
              </a:rPr>
              <a:t> 3</a:t>
            </a:r>
            <a:r>
              <a:rPr lang="en-US" altLang="vi-VN" sz="3200" b="1" i="1" smtClean="0">
                <a:latin typeface="Times New Roman" panose="02020603050405020304" pitchFamily="18" charset="0"/>
              </a:rPr>
              <a:t> </a:t>
            </a:r>
            <a:r>
              <a:rPr lang="en-US" altLang="vi-VN" sz="3200" b="1" i="1">
                <a:latin typeface="Times New Roman" panose="02020603050405020304" pitchFamily="18" charset="0"/>
              </a:rPr>
              <a:t>năm </a:t>
            </a:r>
            <a:r>
              <a:rPr lang="en-US" altLang="vi-VN" sz="3200" b="1" i="1" smtClean="0">
                <a:latin typeface="Times New Roman" panose="02020603050405020304" pitchFamily="18" charset="0"/>
              </a:rPr>
              <a:t>2018</a:t>
            </a:r>
            <a:endParaRPr lang="en-US" altLang="vi-VN" sz="3200" b="1" i="1">
              <a:latin typeface="Times New Roman" panose="02020603050405020304" pitchFamily="18" charset="0"/>
            </a:endParaRPr>
          </a:p>
        </p:txBody>
      </p:sp>
      <p:pic>
        <p:nvPicPr>
          <p:cNvPr id="10" name="Picture 2" descr="bi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1941" flipH="1">
            <a:off x="50135" y="78310"/>
            <a:ext cx="863102" cy="1135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bi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1941" flipH="1">
            <a:off x="71707" y="5796803"/>
            <a:ext cx="863102" cy="1135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bi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5793">
            <a:off x="8342354" y="5601340"/>
            <a:ext cx="765634" cy="1135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bi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9672">
            <a:off x="8342354" y="-65346"/>
            <a:ext cx="765634" cy="1135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20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>
            <p:custDataLst>
              <p:tags r:id="rId1"/>
            </p:custDataLst>
          </p:nvPr>
        </p:nvSpPr>
        <p:spPr>
          <a:xfrm>
            <a:off x="323528" y="1628800"/>
            <a:ext cx="8522460" cy="3843048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b="1"/>
          </a:p>
        </p:txBody>
      </p:sp>
      <p:sp>
        <p:nvSpPr>
          <p:cNvPr id="3" name="Rectangle 2"/>
          <p:cNvSpPr/>
          <p:nvPr>
            <p:custDataLst>
              <p:tags r:id="rId2"/>
            </p:custDataLst>
          </p:nvPr>
        </p:nvSpPr>
        <p:spPr>
          <a:xfrm>
            <a:off x="2411760" y="404664"/>
            <a:ext cx="4764287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MỤC TIÊU BÀI HỌC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2273051"/>
            <a:ext cx="80904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Microsoft Word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kiểu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200" b="1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2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sz="32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55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3792635" y="657881"/>
            <a:ext cx="14477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sz="2800" u="sng">
                <a:solidFill>
                  <a:srgbClr val="0070C0"/>
                </a:solidFill>
                <a:latin typeface="HP001 4 hàng" panose="020B0603050302020204" pitchFamily="34" charset="-93"/>
              </a:rPr>
              <a:t>Tin </a:t>
            </a:r>
            <a:r>
              <a:rPr lang="en-US" altLang="it-IT" sz="2800" u="sng" smtClean="0">
                <a:solidFill>
                  <a:srgbClr val="0070C0"/>
                </a:solidFill>
                <a:latin typeface="HP001 4 hàng" panose="020B0603050302020204" pitchFamily="34" charset="-93"/>
              </a:rPr>
              <a:t>học</a:t>
            </a:r>
            <a:endParaRPr lang="en-US" altLang="it-IT" sz="2800" u="sng">
              <a:solidFill>
                <a:srgbClr val="0070C0"/>
              </a:solidFill>
              <a:latin typeface="HP001 4 hàng" panose="020B0603050302020204" pitchFamily="34" charset="-93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1257373" y="98487"/>
            <a:ext cx="6954838" cy="523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sz="2800" err="1">
                <a:solidFill>
                  <a:srgbClr val="0070C0"/>
                </a:solidFill>
                <a:latin typeface="HP001 4 hàng" panose="020B0603050302020204" pitchFamily="34" charset="-93"/>
              </a:rPr>
              <a:t>Thứ</a:t>
            </a:r>
            <a:r>
              <a:rPr lang="en-US" altLang="it-IT" sz="2800">
                <a:solidFill>
                  <a:srgbClr val="0070C0"/>
                </a:solidFill>
                <a:latin typeface="HP001 4 hàng" panose="020B0603050302020204" pitchFamily="34" charset="-93"/>
              </a:rPr>
              <a:t> </a:t>
            </a:r>
            <a:r>
              <a:rPr lang="en-US" altLang="it-IT" sz="2800" err="1" smtClean="0">
                <a:solidFill>
                  <a:srgbClr val="0070C0"/>
                </a:solidFill>
                <a:latin typeface="HP001 4 hàng" panose="020B0603050302020204" pitchFamily="34" charset="-93"/>
              </a:rPr>
              <a:t>Năm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, </a:t>
            </a:r>
            <a:r>
              <a:rPr lang="en-US" altLang="it-IT" sz="2800" err="1" smtClean="0">
                <a:solidFill>
                  <a:srgbClr val="0070C0"/>
                </a:solidFill>
                <a:latin typeface="HP001 4 hàng" panose="020B0603050302020204" pitchFamily="34" charset="-93"/>
              </a:rPr>
              <a:t>ngày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 15 </a:t>
            </a:r>
            <a:r>
              <a:rPr lang="en-US" altLang="it-IT" sz="2800" err="1" smtClean="0">
                <a:solidFill>
                  <a:srgbClr val="0070C0"/>
                </a:solidFill>
                <a:latin typeface="HP001 4 hàng" panose="020B0603050302020204" pitchFamily="34" charset="-93"/>
              </a:rPr>
              <a:t>tháng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 03 </a:t>
            </a:r>
            <a:r>
              <a:rPr lang="en-US" altLang="it-IT" sz="2800">
                <a:solidFill>
                  <a:srgbClr val="0070C0"/>
                </a:solidFill>
                <a:latin typeface="HP001 4 hàng" panose="020B0603050302020204" pitchFamily="34" charset="-93"/>
              </a:rPr>
              <a:t>năm 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2018</a:t>
            </a:r>
            <a:endParaRPr lang="en-US" altLang="it-IT" sz="2800">
              <a:solidFill>
                <a:srgbClr val="0070C0"/>
              </a:solidFill>
              <a:latin typeface="HP001 4 hàng" panose="020B0603050302020204" pitchFamily="34" charset="-93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9712" y="1052444"/>
            <a:ext cx="5510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27-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vi-VN" sz="3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21320" y="3359443"/>
            <a:ext cx="562566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28"/>
          <p:cNvGrpSpPr>
            <a:grpSpLocks/>
          </p:cNvGrpSpPr>
          <p:nvPr/>
        </p:nvGrpSpPr>
        <p:grpSpPr bwMode="auto">
          <a:xfrm>
            <a:off x="1306449" y="3905683"/>
            <a:ext cx="5806758" cy="1297123"/>
            <a:chOff x="539" y="1827"/>
            <a:chExt cx="2149" cy="482"/>
          </a:xfrm>
        </p:grpSpPr>
        <p:grpSp>
          <p:nvGrpSpPr>
            <p:cNvPr id="31" name="Group 44"/>
            <p:cNvGrpSpPr>
              <a:grpSpLocks/>
            </p:cNvGrpSpPr>
            <p:nvPr/>
          </p:nvGrpSpPr>
          <p:grpSpPr bwMode="auto">
            <a:xfrm>
              <a:off x="539" y="1827"/>
              <a:ext cx="399" cy="482"/>
              <a:chOff x="3259" y="1701"/>
              <a:chExt cx="679" cy="623"/>
            </a:xfrm>
          </p:grpSpPr>
          <p:grpSp>
            <p:nvGrpSpPr>
              <p:cNvPr id="33" name="Group 45"/>
              <p:cNvGrpSpPr>
                <a:grpSpLocks/>
              </p:cNvGrpSpPr>
              <p:nvPr/>
            </p:nvGrpSpPr>
            <p:grpSpPr bwMode="auto">
              <a:xfrm rot="5400000">
                <a:off x="3287" y="1673"/>
                <a:ext cx="623" cy="679"/>
                <a:chOff x="1871" y="1520"/>
                <a:chExt cx="2007" cy="2111"/>
              </a:xfrm>
            </p:grpSpPr>
            <p:sp>
              <p:nvSpPr>
                <p:cNvPr id="36" name="AutoShape 46" descr="Bouquet"/>
                <p:cNvSpPr>
                  <a:spLocks noChangeArrowheads="1"/>
                </p:cNvSpPr>
                <p:nvPr/>
              </p:nvSpPr>
              <p:spPr bwMode="gray">
                <a:xfrm rot="16200000" flipH="1">
                  <a:off x="1818" y="2512"/>
                  <a:ext cx="311" cy="206"/>
                </a:xfrm>
                <a:prstGeom prst="upArrow">
                  <a:avLst>
                    <a:gd name="adj1" fmla="val 51676"/>
                    <a:gd name="adj2" fmla="val 100000"/>
                  </a:avLst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9525" algn="ctr">
                  <a:solidFill>
                    <a:srgbClr val="0099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7" name="AutoShape 47" descr="Bouquet"/>
                <p:cNvSpPr>
                  <a:spLocks noChangeArrowheads="1"/>
                </p:cNvSpPr>
                <p:nvPr/>
              </p:nvSpPr>
              <p:spPr bwMode="gray">
                <a:xfrm rot="5400000" flipH="1">
                  <a:off x="3621" y="2498"/>
                  <a:ext cx="311" cy="203"/>
                </a:xfrm>
                <a:prstGeom prst="upArrow">
                  <a:avLst>
                    <a:gd name="adj1" fmla="val 51676"/>
                    <a:gd name="adj2" fmla="val 100000"/>
                  </a:avLst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9525" algn="ctr">
                  <a:solidFill>
                    <a:srgbClr val="0099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AutoShape 48" descr="Bouquet"/>
                <p:cNvSpPr>
                  <a:spLocks noChangeArrowheads="1"/>
                </p:cNvSpPr>
                <p:nvPr/>
              </p:nvSpPr>
              <p:spPr bwMode="gray">
                <a:xfrm rot="10800000" flipH="1">
                  <a:off x="2718" y="3429"/>
                  <a:ext cx="303" cy="202"/>
                </a:xfrm>
                <a:prstGeom prst="upArrow">
                  <a:avLst>
                    <a:gd name="adj1" fmla="val 51676"/>
                    <a:gd name="adj2" fmla="val 100000"/>
                  </a:avLst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9525" algn="ctr">
                  <a:solidFill>
                    <a:srgbClr val="009900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" name="Oval 49" descr="Bouquet"/>
                <p:cNvSpPr>
                  <a:spLocks noChangeArrowheads="1"/>
                </p:cNvSpPr>
                <p:nvPr/>
              </p:nvSpPr>
              <p:spPr bwMode="gray">
                <a:xfrm>
                  <a:off x="2078" y="1520"/>
                  <a:ext cx="1615" cy="1919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57150" algn="ctr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Oval 50" descr="Bouquet"/>
                <p:cNvSpPr>
                  <a:spLocks noChangeArrowheads="1"/>
                </p:cNvSpPr>
                <p:nvPr/>
              </p:nvSpPr>
              <p:spPr bwMode="gray">
                <a:xfrm>
                  <a:off x="2170" y="1915"/>
                  <a:ext cx="1430" cy="1430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9525" algn="ctr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Oval 51" descr="Bouquet"/>
                <p:cNvSpPr>
                  <a:spLocks noChangeArrowheads="1"/>
                </p:cNvSpPr>
                <p:nvPr/>
              </p:nvSpPr>
              <p:spPr bwMode="gray">
                <a:xfrm>
                  <a:off x="2046" y="2800"/>
                  <a:ext cx="1703" cy="434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38100" algn="ctr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Oval 52" descr="Bouquet">
                  <a:hlinkClick r:id="rId4" action="ppaction://hlinkpres?slideindex=1&amp;slidetitle="/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46" y="2800"/>
                  <a:ext cx="1703" cy="434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38100" algn="ctr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Oval 53" descr="Bouquet"/>
                <p:cNvSpPr>
                  <a:spLocks noChangeArrowheads="1"/>
                </p:cNvSpPr>
                <p:nvPr/>
              </p:nvSpPr>
              <p:spPr bwMode="gray">
                <a:xfrm>
                  <a:off x="2038" y="2070"/>
                  <a:ext cx="1703" cy="1105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38100" algn="ctr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 rot="10800000" vert="eaVert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Oval 54" descr="Bouquet"/>
                <p:cNvSpPr>
                  <a:spLocks noChangeArrowheads="1"/>
                </p:cNvSpPr>
                <p:nvPr/>
              </p:nvSpPr>
              <p:spPr bwMode="gray">
                <a:xfrm>
                  <a:off x="2042" y="2087"/>
                  <a:ext cx="1703" cy="1105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38100" algn="ctr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 rot="10800000" vert="eaVert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4" name="WordArt 55">
                <a:hlinkClick r:id="rId4" action="ppaction://hlinkpres?slideindex=1&amp;slidetitle=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470" y="1852"/>
                <a:ext cx="206" cy="282"/>
              </a:xfrm>
              <a:prstGeom prst="rect">
                <a:avLst/>
              </a:prstGeom>
            </p:spPr>
            <p:txBody>
              <a:bodyPr wrap="none" fromWordArt="1">
                <a:prstTxWarp prst="textSlantUp">
                  <a:avLst>
                    <a:gd name="adj" fmla="val 29167"/>
                  </a:avLst>
                </a:prstTxWarp>
              </a:bodyPr>
              <a:lstStyle/>
              <a:p>
                <a:pPr algn="ctr"/>
                <a:r>
                  <a:rPr lang="vi-VN" sz="3600" kern="10">
                    <a:ln w="9525">
                      <a:solidFill>
                        <a:srgbClr val="009900"/>
                      </a:solidFill>
                      <a:round/>
                      <a:headEnd/>
                      <a:tailEnd/>
                    </a:ln>
                    <a:solidFill>
                      <a:srgbClr val="FF3300"/>
                    </a:solidFill>
                    <a:effectLst>
                      <a:outerShdw dist="53882" dir="2700000" algn="ctr" rotWithShape="0">
                        <a:srgbClr val="9999FF">
                          <a:alpha val="79999"/>
                        </a:srgbClr>
                      </a:outerShdw>
                    </a:effectLst>
                    <a:latin typeface="time new roman"/>
                  </a:rPr>
                  <a:t>2</a:t>
                </a:r>
              </a:p>
            </p:txBody>
          </p:sp>
        </p:grpSp>
        <p:sp>
          <p:nvSpPr>
            <p:cNvPr id="32" name="Rectangle 41" descr="Recycled paper"/>
            <p:cNvSpPr>
              <a:spLocks noChangeArrowheads="1"/>
            </p:cNvSpPr>
            <p:nvPr/>
          </p:nvSpPr>
          <p:spPr bwMode="auto">
            <a:xfrm>
              <a:off x="1067" y="1920"/>
              <a:ext cx="1621" cy="288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 w="25400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9pPr>
            </a:lstStyle>
            <a:p>
              <a:pPr eaLnBrk="1" hangingPunct="1"/>
              <a:r>
                <a:rPr lang="en-US" altLang="vi-VN" sz="2800" b="1" err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Tạo</a:t>
              </a:r>
              <a:r>
                <a:rPr lang="en-US" altLang="vi-VN" sz="2800" b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vi-VN" sz="2800" b="1" err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và</a:t>
              </a:r>
              <a:r>
                <a:rPr lang="en-US" altLang="vi-VN" sz="2800" b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vi-VN" sz="2800" b="1" err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sử</a:t>
              </a:r>
              <a:r>
                <a:rPr lang="en-US" altLang="vi-VN" sz="2800" b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vi-VN" sz="2800" b="1" err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dụng</a:t>
              </a:r>
              <a:r>
                <a:rPr lang="en-US" altLang="vi-VN" sz="2800" b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vi-VN" sz="2800" b="1" err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bảng</a:t>
              </a:r>
              <a:endPara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6" name="Group 28"/>
          <p:cNvGrpSpPr>
            <a:grpSpLocks/>
          </p:cNvGrpSpPr>
          <p:nvPr/>
        </p:nvGrpSpPr>
        <p:grpSpPr bwMode="auto">
          <a:xfrm>
            <a:off x="1314998" y="2001746"/>
            <a:ext cx="5806758" cy="1297123"/>
            <a:chOff x="539" y="1827"/>
            <a:chExt cx="2149" cy="482"/>
          </a:xfrm>
        </p:grpSpPr>
        <p:grpSp>
          <p:nvGrpSpPr>
            <p:cNvPr id="47" name="Group 44"/>
            <p:cNvGrpSpPr>
              <a:grpSpLocks/>
            </p:cNvGrpSpPr>
            <p:nvPr/>
          </p:nvGrpSpPr>
          <p:grpSpPr bwMode="auto">
            <a:xfrm>
              <a:off x="539" y="1827"/>
              <a:ext cx="399" cy="482"/>
              <a:chOff x="3259" y="1701"/>
              <a:chExt cx="679" cy="623"/>
            </a:xfrm>
          </p:grpSpPr>
          <p:grpSp>
            <p:nvGrpSpPr>
              <p:cNvPr id="49" name="Group 45"/>
              <p:cNvGrpSpPr>
                <a:grpSpLocks/>
              </p:cNvGrpSpPr>
              <p:nvPr/>
            </p:nvGrpSpPr>
            <p:grpSpPr bwMode="auto">
              <a:xfrm rot="5400000">
                <a:off x="3287" y="1673"/>
                <a:ext cx="623" cy="679"/>
                <a:chOff x="1871" y="1520"/>
                <a:chExt cx="2007" cy="2111"/>
              </a:xfrm>
            </p:grpSpPr>
            <p:sp>
              <p:nvSpPr>
                <p:cNvPr id="51" name="AutoShape 46" descr="Bouquet"/>
                <p:cNvSpPr>
                  <a:spLocks noChangeArrowheads="1"/>
                </p:cNvSpPr>
                <p:nvPr/>
              </p:nvSpPr>
              <p:spPr bwMode="gray">
                <a:xfrm rot="16200000" flipH="1">
                  <a:off x="1818" y="2512"/>
                  <a:ext cx="311" cy="206"/>
                </a:xfrm>
                <a:prstGeom prst="upArrow">
                  <a:avLst>
                    <a:gd name="adj1" fmla="val 51676"/>
                    <a:gd name="adj2" fmla="val 100000"/>
                  </a:avLst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9525" algn="ctr">
                  <a:solidFill>
                    <a:srgbClr val="0099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2" name="AutoShape 47" descr="Bouquet"/>
                <p:cNvSpPr>
                  <a:spLocks noChangeArrowheads="1"/>
                </p:cNvSpPr>
                <p:nvPr/>
              </p:nvSpPr>
              <p:spPr bwMode="gray">
                <a:xfrm rot="5400000" flipH="1">
                  <a:off x="3621" y="2498"/>
                  <a:ext cx="311" cy="203"/>
                </a:xfrm>
                <a:prstGeom prst="upArrow">
                  <a:avLst>
                    <a:gd name="adj1" fmla="val 51676"/>
                    <a:gd name="adj2" fmla="val 100000"/>
                  </a:avLst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9525" algn="ctr">
                  <a:solidFill>
                    <a:srgbClr val="0099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3" name="AutoShape 48" descr="Bouquet"/>
                <p:cNvSpPr>
                  <a:spLocks noChangeArrowheads="1"/>
                </p:cNvSpPr>
                <p:nvPr/>
              </p:nvSpPr>
              <p:spPr bwMode="gray">
                <a:xfrm rot="10800000" flipH="1">
                  <a:off x="2718" y="3429"/>
                  <a:ext cx="303" cy="202"/>
                </a:xfrm>
                <a:prstGeom prst="upArrow">
                  <a:avLst>
                    <a:gd name="adj1" fmla="val 51676"/>
                    <a:gd name="adj2" fmla="val 100000"/>
                  </a:avLst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9525" algn="ctr">
                  <a:solidFill>
                    <a:srgbClr val="009900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4" name="Oval 49" descr="Bouquet"/>
                <p:cNvSpPr>
                  <a:spLocks noChangeArrowheads="1"/>
                </p:cNvSpPr>
                <p:nvPr/>
              </p:nvSpPr>
              <p:spPr bwMode="gray">
                <a:xfrm>
                  <a:off x="2078" y="1520"/>
                  <a:ext cx="1615" cy="1919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57150" algn="ctr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" name="Oval 50" descr="Bouquet"/>
                <p:cNvSpPr>
                  <a:spLocks noChangeArrowheads="1"/>
                </p:cNvSpPr>
                <p:nvPr/>
              </p:nvSpPr>
              <p:spPr bwMode="gray">
                <a:xfrm>
                  <a:off x="2170" y="1915"/>
                  <a:ext cx="1430" cy="1430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9525" algn="ctr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" name="Oval 51" descr="Bouquet"/>
                <p:cNvSpPr>
                  <a:spLocks noChangeArrowheads="1"/>
                </p:cNvSpPr>
                <p:nvPr/>
              </p:nvSpPr>
              <p:spPr bwMode="gray">
                <a:xfrm>
                  <a:off x="2046" y="2800"/>
                  <a:ext cx="1703" cy="434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38100" algn="ctr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Oval 52" descr="Bouquet">
                  <a:hlinkClick r:id="rId4" action="ppaction://hlinkpres?slideindex=1&amp;slidetitle="/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46" y="2800"/>
                  <a:ext cx="1703" cy="434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38100" algn="ctr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Oval 53" descr="Bouquet"/>
                <p:cNvSpPr>
                  <a:spLocks noChangeArrowheads="1"/>
                </p:cNvSpPr>
                <p:nvPr/>
              </p:nvSpPr>
              <p:spPr bwMode="gray">
                <a:xfrm>
                  <a:off x="2038" y="2070"/>
                  <a:ext cx="1703" cy="1105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38100" algn="ctr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 rot="10800000" vert="eaVert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Oval 54" descr="Bouquet"/>
                <p:cNvSpPr>
                  <a:spLocks noChangeArrowheads="1"/>
                </p:cNvSpPr>
                <p:nvPr/>
              </p:nvSpPr>
              <p:spPr bwMode="gray">
                <a:xfrm>
                  <a:off x="2042" y="2087"/>
                  <a:ext cx="1703" cy="1105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tile tx="0" ty="0" sx="100000" sy="100000" flip="none" algn="tl"/>
                </a:blipFill>
                <a:ln w="38100" algn="ctr">
                  <a:solidFill>
                    <a:srgbClr val="009900"/>
                  </a:solidFill>
                  <a:round/>
                  <a:headEnd/>
                  <a:tailEnd/>
                </a:ln>
              </p:spPr>
              <p:txBody>
                <a:bodyPr rot="10800000" vert="eaVert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w Cen MT" panose="020B0602020104020603" pitchFamily="34" charset="0"/>
                    </a:defRPr>
                  </a:lvl9pPr>
                </a:lstStyle>
                <a:p>
                  <a:endParaRPr lang="vi-VN" altLang="vi-VN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0" name="WordArt 55">
                <a:hlinkClick r:id="rId4" action="ppaction://hlinkpres?slideindex=1&amp;slidetitle="/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470" y="1852"/>
                <a:ext cx="206" cy="282"/>
              </a:xfrm>
              <a:prstGeom prst="rect">
                <a:avLst/>
              </a:prstGeom>
            </p:spPr>
            <p:txBody>
              <a:bodyPr wrap="none" fromWordArt="1">
                <a:prstTxWarp prst="textSlantUp">
                  <a:avLst>
                    <a:gd name="adj" fmla="val 29167"/>
                  </a:avLst>
                </a:prstTxWarp>
              </a:bodyPr>
              <a:lstStyle/>
              <a:p>
                <a:pPr algn="ctr"/>
                <a:r>
                  <a:rPr lang="vi-VN" sz="3600" kern="10" smtClean="0">
                    <a:ln w="9525">
                      <a:solidFill>
                        <a:srgbClr val="009900"/>
                      </a:solidFill>
                      <a:round/>
                      <a:headEnd/>
                      <a:tailEnd/>
                    </a:ln>
                    <a:solidFill>
                      <a:srgbClr val="FF3300"/>
                    </a:solidFill>
                    <a:effectLst>
                      <a:outerShdw dist="53882" dir="2700000" algn="ctr" rotWithShape="0">
                        <a:srgbClr val="9999FF">
                          <a:alpha val="79999"/>
                        </a:srgbClr>
                      </a:outerShdw>
                    </a:effectLst>
                    <a:latin typeface="time new roman"/>
                  </a:rPr>
                  <a:t>1</a:t>
                </a:r>
                <a:endParaRPr lang="vi-VN" sz="3600" kern="10">
                  <a:ln w="9525">
                    <a:solidFill>
                      <a:srgbClr val="0099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effectLst>
                    <a:outerShdw dist="53882" dir="2700000" algn="ctr" rotWithShape="0">
                      <a:srgbClr val="9999FF">
                        <a:alpha val="79999"/>
                      </a:srgbClr>
                    </a:outerShdw>
                  </a:effectLst>
                  <a:latin typeface="time new roman"/>
                </a:endParaRPr>
              </a:p>
            </p:txBody>
          </p:sp>
        </p:grpSp>
        <p:sp>
          <p:nvSpPr>
            <p:cNvPr id="48" name="Rectangle 41" descr="Recycled paper"/>
            <p:cNvSpPr>
              <a:spLocks noChangeArrowheads="1"/>
            </p:cNvSpPr>
            <p:nvPr/>
          </p:nvSpPr>
          <p:spPr bwMode="auto">
            <a:xfrm>
              <a:off x="1067" y="1920"/>
              <a:ext cx="1621" cy="288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 w="25400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0"/>
                </a:defRPr>
              </a:lvl9pPr>
            </a:lstStyle>
            <a:p>
              <a:pPr eaLnBrk="1" hangingPunct="1"/>
              <a:r>
                <a:rPr lang="en-US" altLang="vi-VN" sz="2800" b="1" err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Tìm</a:t>
              </a:r>
              <a:r>
                <a:rPr lang="en-US" altLang="vi-VN" sz="2800" b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vi-VN" sz="2800" b="1" err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hiểu</a:t>
              </a:r>
              <a:r>
                <a:rPr lang="en-US" altLang="vi-VN" sz="2800" b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vi-VN" sz="2800" b="1" err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về</a:t>
              </a:r>
              <a:r>
                <a:rPr lang="en-US" altLang="vi-VN" sz="2800" b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vi-VN" sz="2800" b="1" err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công</a:t>
              </a:r>
              <a:r>
                <a:rPr lang="en-US" altLang="vi-VN" sz="2800" b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vi-VN" sz="2800" b="1" err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cụ</a:t>
              </a:r>
              <a:r>
                <a:rPr lang="en-US" altLang="vi-VN" sz="2800" b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vi-VN" sz="2800" b="1" err="1" smtClean="0">
                  <a:solidFill>
                    <a:srgbClr val="0000FF"/>
                  </a:solidFill>
                  <a:latin typeface="Times New Roman" panose="02020603050405020304" pitchFamily="18" charset="0"/>
                </a:rPr>
                <a:t>bảng</a:t>
              </a:r>
              <a:endPara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3792635" y="657881"/>
            <a:ext cx="14477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sz="2800" u="sng">
                <a:solidFill>
                  <a:srgbClr val="0070C0"/>
                </a:solidFill>
                <a:latin typeface="HP001 4 hàng" panose="020B0603050302020204" pitchFamily="34" charset="-93"/>
              </a:rPr>
              <a:t>Tin </a:t>
            </a:r>
            <a:r>
              <a:rPr lang="en-US" altLang="it-IT" sz="2800" u="sng" smtClean="0">
                <a:solidFill>
                  <a:srgbClr val="0070C0"/>
                </a:solidFill>
                <a:latin typeface="HP001 4 hàng" panose="020B0603050302020204" pitchFamily="34" charset="-93"/>
              </a:rPr>
              <a:t>học</a:t>
            </a:r>
            <a:endParaRPr lang="en-US" altLang="it-IT" sz="2800" u="sng">
              <a:solidFill>
                <a:srgbClr val="0070C0"/>
              </a:solidFill>
              <a:latin typeface="HP001 4 hàng" panose="020B0603050302020204" pitchFamily="34" charset="-93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1039091" y="150091"/>
            <a:ext cx="6954838" cy="523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sz="2800" err="1">
                <a:solidFill>
                  <a:srgbClr val="0070C0"/>
                </a:solidFill>
                <a:latin typeface="HP001 4 hàng" panose="020B0603050302020204" pitchFamily="34" charset="-93"/>
              </a:rPr>
              <a:t>Thứ</a:t>
            </a:r>
            <a:r>
              <a:rPr lang="en-US" altLang="it-IT" sz="2800">
                <a:solidFill>
                  <a:srgbClr val="0070C0"/>
                </a:solidFill>
                <a:latin typeface="HP001 4 hàng" panose="020B0603050302020204" pitchFamily="34" charset="-93"/>
              </a:rPr>
              <a:t> </a:t>
            </a:r>
            <a:r>
              <a:rPr lang="en-US" altLang="it-IT" sz="2800" err="1" smtClean="0">
                <a:solidFill>
                  <a:srgbClr val="0070C0"/>
                </a:solidFill>
                <a:latin typeface="HP001 4 hàng" panose="020B0603050302020204" pitchFamily="34" charset="-93"/>
              </a:rPr>
              <a:t>Năm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, </a:t>
            </a:r>
            <a:r>
              <a:rPr lang="en-US" altLang="it-IT" sz="2800" err="1" smtClean="0">
                <a:solidFill>
                  <a:srgbClr val="0070C0"/>
                </a:solidFill>
                <a:latin typeface="HP001 4 hàng" panose="020B0603050302020204" pitchFamily="34" charset="-93"/>
              </a:rPr>
              <a:t>ngày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 15 </a:t>
            </a:r>
            <a:r>
              <a:rPr lang="en-US" altLang="it-IT" sz="2800" err="1" smtClean="0">
                <a:solidFill>
                  <a:srgbClr val="0070C0"/>
                </a:solidFill>
                <a:latin typeface="HP001 4 hàng" panose="020B0603050302020204" pitchFamily="34" charset="-93"/>
              </a:rPr>
              <a:t>tháng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 03 </a:t>
            </a:r>
            <a:r>
              <a:rPr lang="en-US" altLang="it-IT" sz="2800">
                <a:solidFill>
                  <a:srgbClr val="0070C0"/>
                </a:solidFill>
                <a:latin typeface="HP001 4 hàng" panose="020B0603050302020204" pitchFamily="34" charset="-93"/>
              </a:rPr>
              <a:t>năm 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2018</a:t>
            </a:r>
            <a:endParaRPr lang="en-US" altLang="it-IT" sz="2800">
              <a:solidFill>
                <a:srgbClr val="0070C0"/>
              </a:solidFill>
              <a:latin typeface="HP001 4 hàng" panose="020B0603050302020204" pitchFamily="34" charset="-93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9712" y="1052444"/>
            <a:ext cx="5510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27-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vi-VN" sz="3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2123727" y="1844824"/>
            <a:ext cx="6105873" cy="24482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40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bảng</a:t>
            </a:r>
            <a:r>
              <a:rPr lang="en-US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US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hằng</a:t>
            </a:r>
            <a:r>
              <a:rPr lang="en-US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vi-VN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2794" y="4725144"/>
            <a:ext cx="7567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err="1" smtClean="0">
                <a:solidFill>
                  <a:srgbClr val="00B0F0"/>
                </a:solidFill>
              </a:rPr>
              <a:t>Xem</a:t>
            </a:r>
            <a:r>
              <a:rPr lang="en-US" sz="2800" b="1" smtClean="0">
                <a:solidFill>
                  <a:srgbClr val="00B0F0"/>
                </a:solidFill>
              </a:rPr>
              <a:t> </a:t>
            </a:r>
            <a:r>
              <a:rPr lang="en-US" sz="2800" b="1" err="1" smtClean="0">
                <a:solidFill>
                  <a:srgbClr val="00B0F0"/>
                </a:solidFill>
              </a:rPr>
              <a:t>thời</a:t>
            </a:r>
            <a:r>
              <a:rPr lang="en-US" sz="2800" b="1" smtClean="0">
                <a:solidFill>
                  <a:srgbClr val="00B0F0"/>
                </a:solidFill>
              </a:rPr>
              <a:t> </a:t>
            </a:r>
            <a:r>
              <a:rPr lang="en-US" sz="2800" b="1" err="1" smtClean="0">
                <a:solidFill>
                  <a:srgbClr val="00B0F0"/>
                </a:solidFill>
              </a:rPr>
              <a:t>khóa</a:t>
            </a:r>
            <a:r>
              <a:rPr lang="en-US" sz="2800" b="1" smtClean="0">
                <a:solidFill>
                  <a:srgbClr val="00B0F0"/>
                </a:solidFill>
              </a:rPr>
              <a:t> </a:t>
            </a:r>
            <a:r>
              <a:rPr lang="en-US" sz="2800" b="1" err="1" smtClean="0">
                <a:solidFill>
                  <a:srgbClr val="00B0F0"/>
                </a:solidFill>
              </a:rPr>
              <a:t>biểu</a:t>
            </a:r>
            <a:r>
              <a:rPr lang="en-US" sz="2800" b="1" smtClean="0">
                <a:solidFill>
                  <a:srgbClr val="00B0F0"/>
                </a:solidFill>
              </a:rPr>
              <a:t>, </a:t>
            </a:r>
            <a:r>
              <a:rPr lang="en-US" sz="2800" b="1" err="1" smtClean="0">
                <a:solidFill>
                  <a:srgbClr val="00B0F0"/>
                </a:solidFill>
              </a:rPr>
              <a:t>xem</a:t>
            </a:r>
            <a:r>
              <a:rPr lang="en-US" sz="2800" b="1" smtClean="0">
                <a:solidFill>
                  <a:srgbClr val="00B0F0"/>
                </a:solidFill>
              </a:rPr>
              <a:t> </a:t>
            </a:r>
            <a:r>
              <a:rPr lang="en-US" sz="2800" b="1" err="1" smtClean="0">
                <a:solidFill>
                  <a:srgbClr val="00B0F0"/>
                </a:solidFill>
              </a:rPr>
              <a:t>danh</a:t>
            </a:r>
            <a:r>
              <a:rPr lang="en-US" sz="2800" b="1" smtClean="0">
                <a:solidFill>
                  <a:srgbClr val="00B0F0"/>
                </a:solidFill>
              </a:rPr>
              <a:t> </a:t>
            </a:r>
            <a:r>
              <a:rPr lang="en-US" sz="2800" b="1" err="1" smtClean="0">
                <a:solidFill>
                  <a:srgbClr val="00B0F0"/>
                </a:solidFill>
              </a:rPr>
              <a:t>sách</a:t>
            </a:r>
            <a:r>
              <a:rPr lang="en-US" sz="2800" b="1" smtClean="0">
                <a:solidFill>
                  <a:srgbClr val="00B0F0"/>
                </a:solidFill>
              </a:rPr>
              <a:t> ,…</a:t>
            </a:r>
            <a:endParaRPr lang="vi-VN" sz="2800" b="1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43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39552" y="3429000"/>
            <a:ext cx="8136904" cy="2232248"/>
            <a:chOff x="612705" y="2878121"/>
            <a:chExt cx="8136904" cy="2232248"/>
          </a:xfrm>
        </p:grpSpPr>
        <p:sp>
          <p:nvSpPr>
            <p:cNvPr id="2" name="Cloud 1">
              <a:hlinkClick r:id="rId2" action="ppaction://hlinksldjump"/>
            </p:cNvPr>
            <p:cNvSpPr/>
            <p:nvPr/>
          </p:nvSpPr>
          <p:spPr>
            <a:xfrm>
              <a:off x="612705" y="2878121"/>
              <a:ext cx="8136904" cy="2232248"/>
            </a:xfrm>
            <a:prstGeom prst="cloud">
              <a:avLst/>
            </a:prstGeom>
            <a:solidFill>
              <a:srgbClr val="FF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12805" y="3632494"/>
              <a:ext cx="6336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err="1" smtClean="0">
                  <a:solidFill>
                    <a:srgbClr val="FF0000"/>
                  </a:solidFill>
                </a:rPr>
                <a:t>Bảng</a:t>
              </a:r>
              <a:r>
                <a:rPr lang="en-US" sz="2800" smtClean="0">
                  <a:solidFill>
                    <a:srgbClr val="FF0000"/>
                  </a:solidFill>
                </a:rPr>
                <a:t> </a:t>
              </a:r>
              <a:r>
                <a:rPr lang="en-US" sz="2800" err="1" smtClean="0">
                  <a:solidFill>
                    <a:srgbClr val="FF0000"/>
                  </a:solidFill>
                </a:rPr>
                <a:t>được</a:t>
              </a:r>
              <a:r>
                <a:rPr lang="en-US" sz="2800" smtClean="0">
                  <a:solidFill>
                    <a:srgbClr val="FF0000"/>
                  </a:solidFill>
                </a:rPr>
                <a:t> </a:t>
              </a:r>
              <a:r>
                <a:rPr lang="en-US" sz="2800" err="1" smtClean="0">
                  <a:solidFill>
                    <a:srgbClr val="FF0000"/>
                  </a:solidFill>
                </a:rPr>
                <a:t>tạo</a:t>
              </a:r>
              <a:r>
                <a:rPr lang="en-US" sz="2800" smtClean="0">
                  <a:solidFill>
                    <a:srgbClr val="FF0000"/>
                  </a:solidFill>
                </a:rPr>
                <a:t> </a:t>
              </a:r>
              <a:r>
                <a:rPr lang="en-US" sz="2800" err="1" smtClean="0">
                  <a:solidFill>
                    <a:srgbClr val="FF0000"/>
                  </a:solidFill>
                </a:rPr>
                <a:t>nên</a:t>
              </a:r>
              <a:r>
                <a:rPr lang="en-US" sz="2800" smtClean="0">
                  <a:solidFill>
                    <a:srgbClr val="FF0000"/>
                  </a:solidFill>
                </a:rPr>
                <a:t> </a:t>
              </a:r>
              <a:r>
                <a:rPr lang="en-US" sz="2800" err="1" smtClean="0">
                  <a:solidFill>
                    <a:srgbClr val="FF0000"/>
                  </a:solidFill>
                </a:rPr>
                <a:t>từ</a:t>
              </a:r>
              <a:r>
                <a:rPr lang="en-US" sz="2800" smtClean="0">
                  <a:solidFill>
                    <a:srgbClr val="FF0000"/>
                  </a:solidFill>
                </a:rPr>
                <a:t> </a:t>
              </a:r>
              <a:r>
                <a:rPr lang="en-US" sz="2800" err="1" smtClean="0">
                  <a:solidFill>
                    <a:srgbClr val="FF0000"/>
                  </a:solidFill>
                </a:rPr>
                <a:t>những</a:t>
              </a:r>
              <a:r>
                <a:rPr lang="en-US" sz="2800" smtClean="0">
                  <a:solidFill>
                    <a:srgbClr val="FF0000"/>
                  </a:solidFill>
                </a:rPr>
                <a:t> </a:t>
              </a:r>
              <a:r>
                <a:rPr lang="en-US" sz="2800" err="1" smtClean="0">
                  <a:solidFill>
                    <a:srgbClr val="FF0000"/>
                  </a:solidFill>
                </a:rPr>
                <a:t>gì</a:t>
              </a:r>
              <a:r>
                <a:rPr lang="en-US" sz="2800" smtClean="0">
                  <a:solidFill>
                    <a:srgbClr val="FF0000"/>
                  </a:solidFill>
                </a:rPr>
                <a:t>?</a:t>
              </a:r>
              <a:endParaRPr lang="vi-VN" sz="2800">
                <a:solidFill>
                  <a:srgbClr val="FF0000"/>
                </a:solidFill>
              </a:endParaRPr>
            </a:p>
          </p:txBody>
        </p:sp>
      </p:grpSp>
      <p:sp>
        <p:nvSpPr>
          <p:cNvPr id="47" name="Rectangle 41" descr="Recycled paper"/>
          <p:cNvSpPr>
            <a:spLocks noChangeArrowheads="1"/>
          </p:cNvSpPr>
          <p:nvPr/>
        </p:nvSpPr>
        <p:spPr bwMode="auto">
          <a:xfrm>
            <a:off x="683568" y="943276"/>
            <a:ext cx="4824536" cy="504056"/>
          </a:xfrm>
          <a:prstGeom prst="rect">
            <a:avLst/>
          </a:prstGeom>
          <a:gradFill>
            <a:gsLst>
              <a:gs pos="0">
                <a:srgbClr val="59E1A3"/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ln w="25400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1.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Tìm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hiểu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về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công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cụ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bảng</a:t>
            </a:r>
            <a:endParaRPr lang="en-US" altLang="vi-V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91680" y="-36705"/>
            <a:ext cx="5510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27-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vi-VN" sz="3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968330"/>
              </p:ext>
            </p:extLst>
          </p:nvPr>
        </p:nvGraphicFramePr>
        <p:xfrm>
          <a:off x="1115616" y="1746042"/>
          <a:ext cx="6264696" cy="1097280"/>
        </p:xfrm>
        <a:graphic>
          <a:graphicData uri="http://schemas.openxmlformats.org/drawingml/2006/table">
            <a:tbl>
              <a:tblPr firstRow="1" firstCol="1" bandRow="1"/>
              <a:tblGrid>
                <a:gridCol w="693504">
                  <a:extLst>
                    <a:ext uri="{9D8B030D-6E8A-4147-A177-3AD203B41FA5}">
                      <a16:colId xmlns:a16="http://schemas.microsoft.com/office/drawing/2014/main" xmlns="" val="103570053"/>
                    </a:ext>
                  </a:extLst>
                </a:gridCol>
                <a:gridCol w="2088934">
                  <a:extLst>
                    <a:ext uri="{9D8B030D-6E8A-4147-A177-3AD203B41FA5}">
                      <a16:colId xmlns:a16="http://schemas.microsoft.com/office/drawing/2014/main" xmlns="" val="3322356580"/>
                    </a:ext>
                  </a:extLst>
                </a:gridCol>
                <a:gridCol w="895658">
                  <a:extLst>
                    <a:ext uri="{9D8B030D-6E8A-4147-A177-3AD203B41FA5}">
                      <a16:colId xmlns:a16="http://schemas.microsoft.com/office/drawing/2014/main" xmlns="" val="3035598981"/>
                    </a:ext>
                  </a:extLst>
                </a:gridCol>
                <a:gridCol w="1094304">
                  <a:extLst>
                    <a:ext uri="{9D8B030D-6E8A-4147-A177-3AD203B41FA5}">
                      <a16:colId xmlns:a16="http://schemas.microsoft.com/office/drawing/2014/main" xmlns="" val="4277624045"/>
                    </a:ext>
                  </a:extLst>
                </a:gridCol>
                <a:gridCol w="1492296">
                  <a:extLst>
                    <a:ext uri="{9D8B030D-6E8A-4147-A177-3AD203B41FA5}">
                      <a16:colId xmlns:a16="http://schemas.microsoft.com/office/drawing/2014/main" xmlns="" val="23280700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TT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Họ</a:t>
                      </a: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tên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Nữ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Lớp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Ngày sinh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94241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Nguyễn Minh Hà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Bốn A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27/06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6545664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Lê Ngọc Long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Bốn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B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20/04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797809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……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3666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76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594332" y="4077072"/>
            <a:ext cx="7704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(trình bày 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chữ, phông chữ) ?</a:t>
            </a:r>
            <a:endParaRPr lang="vi-VN" sz="2800" b="1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1" descr="Recycled paper"/>
          <p:cNvSpPr>
            <a:spLocks noChangeArrowheads="1"/>
          </p:cNvSpPr>
          <p:nvPr/>
        </p:nvSpPr>
        <p:spPr bwMode="auto">
          <a:xfrm>
            <a:off x="611560" y="764704"/>
            <a:ext cx="4824536" cy="50405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1.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Tìm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hiểu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về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công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cụ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bảng</a:t>
            </a:r>
            <a:endParaRPr lang="en-US" altLang="vi-V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-36705"/>
            <a:ext cx="5510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27-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vi-VN" sz="3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699183"/>
              </p:ext>
            </p:extLst>
          </p:nvPr>
        </p:nvGraphicFramePr>
        <p:xfrm>
          <a:off x="1386641" y="1617738"/>
          <a:ext cx="6425719" cy="1811264"/>
        </p:xfrm>
        <a:graphic>
          <a:graphicData uri="http://schemas.openxmlformats.org/drawingml/2006/table">
            <a:tbl>
              <a:tblPr firstRow="1" firstCol="1" bandRow="1"/>
              <a:tblGrid>
                <a:gridCol w="711329">
                  <a:extLst>
                    <a:ext uri="{9D8B030D-6E8A-4147-A177-3AD203B41FA5}">
                      <a16:colId xmlns:a16="http://schemas.microsoft.com/office/drawing/2014/main" xmlns="" val="1601804085"/>
                    </a:ext>
                  </a:extLst>
                </a:gridCol>
                <a:gridCol w="2142626">
                  <a:extLst>
                    <a:ext uri="{9D8B030D-6E8A-4147-A177-3AD203B41FA5}">
                      <a16:colId xmlns:a16="http://schemas.microsoft.com/office/drawing/2014/main" xmlns="" val="1685927154"/>
                    </a:ext>
                  </a:extLst>
                </a:gridCol>
                <a:gridCol w="918680">
                  <a:extLst>
                    <a:ext uri="{9D8B030D-6E8A-4147-A177-3AD203B41FA5}">
                      <a16:colId xmlns:a16="http://schemas.microsoft.com/office/drawing/2014/main" xmlns="" val="2299206393"/>
                    </a:ext>
                  </a:extLst>
                </a:gridCol>
                <a:gridCol w="1122431">
                  <a:extLst>
                    <a:ext uri="{9D8B030D-6E8A-4147-A177-3AD203B41FA5}">
                      <a16:colId xmlns:a16="http://schemas.microsoft.com/office/drawing/2014/main" xmlns="" val="2900382545"/>
                    </a:ext>
                  </a:extLst>
                </a:gridCol>
                <a:gridCol w="1530653">
                  <a:extLst>
                    <a:ext uri="{9D8B030D-6E8A-4147-A177-3AD203B41FA5}">
                      <a16:colId xmlns:a16="http://schemas.microsoft.com/office/drawing/2014/main" xmlns="" val="1894350091"/>
                    </a:ext>
                  </a:extLst>
                </a:gridCol>
              </a:tblGrid>
              <a:tr h="4528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TT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Họ</a:t>
                      </a: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tên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Nữ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Lớp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Ngày</a:t>
                      </a: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sinh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9905731"/>
                  </a:ext>
                </a:extLst>
              </a:tr>
              <a:tr h="4528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i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Nguyễn</a:t>
                      </a:r>
                      <a:r>
                        <a:rPr lang="en-US" sz="1800" i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Minh </a:t>
                      </a:r>
                      <a:r>
                        <a:rPr lang="en-US" sz="1800" i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Hà</a:t>
                      </a:r>
                      <a:endParaRPr lang="vi-VN" sz="1400" i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Bốn A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27/06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6779789"/>
                  </a:ext>
                </a:extLst>
              </a:tr>
              <a:tr h="4528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Lê Ngọc Long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Bốn B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20/04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96474917"/>
                  </a:ext>
                </a:extLst>
              </a:tr>
              <a:tr h="4528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……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54169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4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19572" y="3500961"/>
            <a:ext cx="8244916" cy="1343465"/>
            <a:chOff x="-360613" y="5282800"/>
            <a:chExt cx="8712968" cy="1343465"/>
          </a:xfrm>
        </p:grpSpPr>
        <p:sp>
          <p:nvSpPr>
            <p:cNvPr id="14" name="Rounded Rectangle 13">
              <a:hlinkClick r:id="rId3" action="ppaction://hlinksldjump"/>
            </p:cNvPr>
            <p:cNvSpPr/>
            <p:nvPr/>
          </p:nvSpPr>
          <p:spPr>
            <a:xfrm>
              <a:off x="0" y="5282800"/>
              <a:ext cx="7991742" cy="134346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-360613" y="5651685"/>
              <a:ext cx="87129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err="1" smtClean="0">
                  <a:solidFill>
                    <a:srgbClr val="FF0066"/>
                  </a:solidFill>
                </a:rPr>
                <a:t>Em</a:t>
              </a:r>
              <a:r>
                <a:rPr lang="en-US" sz="2400" smtClean="0">
                  <a:solidFill>
                    <a:srgbClr val="FF0066"/>
                  </a:solidFill>
                </a:rPr>
                <a:t> </a:t>
              </a:r>
              <a:r>
                <a:rPr lang="en-US" sz="2400" err="1" smtClean="0">
                  <a:solidFill>
                    <a:srgbClr val="FF0066"/>
                  </a:solidFill>
                </a:rPr>
                <a:t>dùng</a:t>
              </a:r>
              <a:r>
                <a:rPr lang="en-US" sz="2400" smtClean="0">
                  <a:solidFill>
                    <a:srgbClr val="FF0066"/>
                  </a:solidFill>
                </a:rPr>
                <a:t> </a:t>
              </a:r>
              <a:r>
                <a:rPr lang="en-US" sz="2400" err="1" smtClean="0">
                  <a:solidFill>
                    <a:srgbClr val="FF0066"/>
                  </a:solidFill>
                </a:rPr>
                <a:t>bảng</a:t>
              </a:r>
              <a:r>
                <a:rPr lang="en-US" sz="2400" smtClean="0">
                  <a:solidFill>
                    <a:srgbClr val="FF0066"/>
                  </a:solidFill>
                </a:rPr>
                <a:t> </a:t>
              </a:r>
              <a:r>
                <a:rPr lang="en-US" sz="2400" err="1" smtClean="0">
                  <a:solidFill>
                    <a:srgbClr val="FF0066"/>
                  </a:solidFill>
                </a:rPr>
                <a:t>thực</a:t>
              </a:r>
              <a:r>
                <a:rPr lang="en-US" sz="2400" smtClean="0">
                  <a:solidFill>
                    <a:srgbClr val="FF0066"/>
                  </a:solidFill>
                </a:rPr>
                <a:t> </a:t>
              </a:r>
              <a:r>
                <a:rPr lang="en-US" sz="2400" err="1" smtClean="0">
                  <a:solidFill>
                    <a:srgbClr val="FF0066"/>
                  </a:solidFill>
                </a:rPr>
                <a:t>hiện</a:t>
              </a:r>
              <a:r>
                <a:rPr lang="en-US" sz="2400" smtClean="0">
                  <a:solidFill>
                    <a:srgbClr val="FF0066"/>
                  </a:solidFill>
                </a:rPr>
                <a:t> </a:t>
              </a:r>
              <a:r>
                <a:rPr lang="en-US" sz="2400" err="1" smtClean="0">
                  <a:solidFill>
                    <a:srgbClr val="FF0066"/>
                  </a:solidFill>
                </a:rPr>
                <a:t>những</a:t>
              </a:r>
              <a:r>
                <a:rPr lang="en-US" sz="2400" smtClean="0">
                  <a:solidFill>
                    <a:srgbClr val="FF0066"/>
                  </a:solidFill>
                </a:rPr>
                <a:t> ý </a:t>
              </a:r>
              <a:r>
                <a:rPr lang="en-US" sz="2400" err="1" smtClean="0">
                  <a:solidFill>
                    <a:srgbClr val="FF0066"/>
                  </a:solidFill>
                </a:rPr>
                <a:t>tưởng</a:t>
              </a:r>
              <a:r>
                <a:rPr lang="en-US" sz="2400" smtClean="0">
                  <a:solidFill>
                    <a:srgbClr val="FF0066"/>
                  </a:solidFill>
                </a:rPr>
                <a:t> </a:t>
              </a:r>
              <a:r>
                <a:rPr lang="en-US" sz="2400" err="1" smtClean="0">
                  <a:solidFill>
                    <a:srgbClr val="FF0066"/>
                  </a:solidFill>
                </a:rPr>
                <a:t>sáng</a:t>
              </a:r>
              <a:r>
                <a:rPr lang="en-US" sz="2400" smtClean="0">
                  <a:solidFill>
                    <a:srgbClr val="FF0066"/>
                  </a:solidFill>
                </a:rPr>
                <a:t> </a:t>
              </a:r>
              <a:r>
                <a:rPr lang="en-US" sz="2400" err="1" smtClean="0">
                  <a:solidFill>
                    <a:srgbClr val="FF0066"/>
                  </a:solidFill>
                </a:rPr>
                <a:t>tạo</a:t>
              </a:r>
              <a:r>
                <a:rPr lang="en-US" sz="2400" smtClean="0">
                  <a:solidFill>
                    <a:srgbClr val="FF0066"/>
                  </a:solidFill>
                </a:rPr>
                <a:t> </a:t>
              </a:r>
              <a:r>
                <a:rPr lang="en-US" sz="2400" err="1" smtClean="0">
                  <a:solidFill>
                    <a:srgbClr val="FF0066"/>
                  </a:solidFill>
                </a:rPr>
                <a:t>nào</a:t>
              </a:r>
              <a:r>
                <a:rPr lang="en-US" sz="2400" smtClean="0">
                  <a:solidFill>
                    <a:srgbClr val="FF0066"/>
                  </a:solidFill>
                </a:rPr>
                <a:t>? </a:t>
              </a:r>
              <a:endParaRPr lang="vi-VN" sz="2400">
                <a:solidFill>
                  <a:srgbClr val="FF0066"/>
                </a:solidFill>
              </a:endParaRPr>
            </a:p>
          </p:txBody>
        </p:sp>
      </p:grpSp>
      <p:sp>
        <p:nvSpPr>
          <p:cNvPr id="47" name="Rectangle 41" descr="Recycled paper"/>
          <p:cNvSpPr>
            <a:spLocks noChangeArrowheads="1"/>
          </p:cNvSpPr>
          <p:nvPr/>
        </p:nvSpPr>
        <p:spPr bwMode="auto">
          <a:xfrm>
            <a:off x="251520" y="836712"/>
            <a:ext cx="4824536" cy="50405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1.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Tìm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hiểu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về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công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cụ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bảng</a:t>
            </a:r>
            <a:endParaRPr lang="en-US" altLang="vi-V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39294"/>
            <a:ext cx="766883" cy="10668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060612"/>
              </p:ext>
            </p:extLst>
          </p:nvPr>
        </p:nvGraphicFramePr>
        <p:xfrm>
          <a:off x="1442667" y="1750363"/>
          <a:ext cx="6297684" cy="1460356"/>
        </p:xfrm>
        <a:graphic>
          <a:graphicData uri="http://schemas.openxmlformats.org/drawingml/2006/table">
            <a:tbl>
              <a:tblPr firstRow="1" firstCol="1" bandRow="1"/>
              <a:tblGrid>
                <a:gridCol w="697155">
                  <a:extLst>
                    <a:ext uri="{9D8B030D-6E8A-4147-A177-3AD203B41FA5}">
                      <a16:colId xmlns:a16="http://schemas.microsoft.com/office/drawing/2014/main" xmlns="" val="2737618403"/>
                    </a:ext>
                  </a:extLst>
                </a:gridCol>
                <a:gridCol w="2099934">
                  <a:extLst>
                    <a:ext uri="{9D8B030D-6E8A-4147-A177-3AD203B41FA5}">
                      <a16:colId xmlns:a16="http://schemas.microsoft.com/office/drawing/2014/main" xmlns="" val="659121215"/>
                    </a:ext>
                  </a:extLst>
                </a:gridCol>
                <a:gridCol w="900375">
                  <a:extLst>
                    <a:ext uri="{9D8B030D-6E8A-4147-A177-3AD203B41FA5}">
                      <a16:colId xmlns:a16="http://schemas.microsoft.com/office/drawing/2014/main" xmlns="" val="3797191280"/>
                    </a:ext>
                  </a:extLst>
                </a:gridCol>
                <a:gridCol w="1100066">
                  <a:extLst>
                    <a:ext uri="{9D8B030D-6E8A-4147-A177-3AD203B41FA5}">
                      <a16:colId xmlns:a16="http://schemas.microsoft.com/office/drawing/2014/main" xmlns="" val="1563868267"/>
                    </a:ext>
                  </a:extLst>
                </a:gridCol>
                <a:gridCol w="1500154">
                  <a:extLst>
                    <a:ext uri="{9D8B030D-6E8A-4147-A177-3AD203B41FA5}">
                      <a16:colId xmlns:a16="http://schemas.microsoft.com/office/drawing/2014/main" xmlns="" val="2315295577"/>
                    </a:ext>
                  </a:extLst>
                </a:gridCol>
              </a:tblGrid>
              <a:tr h="365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TT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Họ và tên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Nữ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Lớp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Ngày sinh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7785020"/>
                  </a:ext>
                </a:extLst>
              </a:tr>
              <a:tr h="365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Nguyễn Minh Hà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Bốn A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27/06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36072860"/>
                  </a:ext>
                </a:extLst>
              </a:tr>
              <a:tr h="365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Lê Ngọc Long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Bốn B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20/04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40832457"/>
                  </a:ext>
                </a:extLst>
              </a:tr>
              <a:tr h="365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……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vi-VN" sz="18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8687002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691680" y="-36705"/>
            <a:ext cx="5510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27-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vi-VN" sz="3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4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>
            <p:custDataLst>
              <p:tags r:id="rId1"/>
            </p:custDataLst>
          </p:nvPr>
        </p:nvSpPr>
        <p:spPr>
          <a:xfrm>
            <a:off x="566" y="1413389"/>
            <a:ext cx="8838682" cy="522920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b="1"/>
          </a:p>
        </p:txBody>
      </p:sp>
      <p:sp>
        <p:nvSpPr>
          <p:cNvPr id="3" name="Rectangle 2"/>
          <p:cNvSpPr/>
          <p:nvPr>
            <p:custDataLst>
              <p:tags r:id="rId2"/>
            </p:custDataLst>
          </p:nvPr>
        </p:nvSpPr>
        <p:spPr>
          <a:xfrm>
            <a:off x="3491880" y="1521033"/>
            <a:ext cx="2592289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err="1" smtClean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Kết</a:t>
            </a:r>
            <a:r>
              <a:rPr lang="en-US" sz="3600" b="1" smtClean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600" b="1" err="1" smtClean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luận</a:t>
            </a:r>
            <a:endParaRPr lang="en-US" sz="3600" b="1">
              <a:ln w="1905"/>
              <a:solidFill>
                <a:srgbClr val="FF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7704" y="9180"/>
            <a:ext cx="5510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27-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vi-VN" sz="3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41" descr="Recycled paper"/>
          <p:cNvSpPr>
            <a:spLocks noChangeArrowheads="1"/>
          </p:cNvSpPr>
          <p:nvPr/>
        </p:nvSpPr>
        <p:spPr bwMode="auto">
          <a:xfrm>
            <a:off x="197814" y="805149"/>
            <a:ext cx="4824536" cy="50405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1.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Tìm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hiểu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về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công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cụ</a:t>
            </a:r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>
                <a:solidFill>
                  <a:srgbClr val="0000FF"/>
                </a:solidFill>
                <a:latin typeface="Times New Roman" panose="02020603050405020304" pitchFamily="18" charset="0"/>
              </a:rPr>
              <a:t>bảng</a:t>
            </a:r>
            <a:endParaRPr lang="en-US" altLang="vi-V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hlinkClick r:id="rId5" action="ppaction://hlinksldjump"/>
          </p:cNvPr>
          <p:cNvSpPr txBox="1"/>
          <p:nvPr/>
        </p:nvSpPr>
        <p:spPr>
          <a:xfrm>
            <a:off x="486320" y="2271548"/>
            <a:ext cx="82054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80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hlinkClick r:id="rId6" action="ppaction://hlinksldjump"/>
          </p:cNvPr>
          <p:cNvSpPr txBox="1"/>
          <p:nvPr/>
        </p:nvSpPr>
        <p:spPr>
          <a:xfrm>
            <a:off x="486320" y="3362521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canh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lề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80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6320" y="4453494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kiểu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canh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lề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00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70151" y="1270501"/>
            <a:ext cx="5510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27-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vi-VN" sz="3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36321" y="2798613"/>
            <a:ext cx="6377819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3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32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3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32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endParaRPr lang="vi-VN" sz="3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10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25152" y="-162272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sz="2800" err="1">
                <a:solidFill>
                  <a:srgbClr val="0070C0"/>
                </a:solidFill>
                <a:latin typeface="HP001 4 hàng" panose="020B0603050302020204" pitchFamily="34" charset="-93"/>
              </a:rPr>
              <a:t>Thứ</a:t>
            </a:r>
            <a:r>
              <a:rPr lang="en-US" altLang="it-IT" sz="2800">
                <a:solidFill>
                  <a:srgbClr val="0070C0"/>
                </a:solidFill>
                <a:latin typeface="HP001 4 hàng" panose="020B0603050302020204" pitchFamily="34" charset="-93"/>
              </a:rPr>
              <a:t> </a:t>
            </a:r>
            <a:r>
              <a:rPr lang="en-US" altLang="it-IT" sz="2800" err="1" smtClean="0">
                <a:solidFill>
                  <a:srgbClr val="0070C0"/>
                </a:solidFill>
                <a:latin typeface="HP001 4 hàng" panose="020B0603050302020204" pitchFamily="34" charset="-93"/>
              </a:rPr>
              <a:t>Năm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, </a:t>
            </a:r>
            <a:r>
              <a:rPr lang="en-US" altLang="it-IT" sz="2800" err="1" smtClean="0">
                <a:solidFill>
                  <a:srgbClr val="0070C0"/>
                </a:solidFill>
                <a:latin typeface="HP001 4 hàng" panose="020B0603050302020204" pitchFamily="34" charset="-93"/>
              </a:rPr>
              <a:t>ngày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 15 </a:t>
            </a:r>
            <a:r>
              <a:rPr lang="en-US" altLang="it-IT" sz="2800" err="1" smtClean="0">
                <a:solidFill>
                  <a:srgbClr val="0070C0"/>
                </a:solidFill>
                <a:latin typeface="HP001 4 hàng" panose="020B0603050302020204" pitchFamily="34" charset="-93"/>
              </a:rPr>
              <a:t>tháng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 03 </a:t>
            </a:r>
            <a:r>
              <a:rPr lang="en-US" altLang="it-IT" sz="2800">
                <a:solidFill>
                  <a:srgbClr val="0070C0"/>
                </a:solidFill>
                <a:latin typeface="HP001 4 hàng" panose="020B0603050302020204" pitchFamily="34" charset="-93"/>
              </a:rPr>
              <a:t>năm 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2018</a:t>
            </a:r>
            <a:endParaRPr lang="en-US" altLang="it-IT" sz="2800">
              <a:solidFill>
                <a:srgbClr val="0070C0"/>
              </a:solidFill>
              <a:latin typeface="HP001 4 hàng" panose="020B0603050302020204" pitchFamily="34" charset="-93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3707904" y="745540"/>
            <a:ext cx="14477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sz="2800" u="sng">
                <a:solidFill>
                  <a:srgbClr val="0070C0"/>
                </a:solidFill>
                <a:latin typeface="HP001 4 hàng" panose="020B0603050302020204" pitchFamily="34" charset="-93"/>
              </a:rPr>
              <a:t>Tin </a:t>
            </a:r>
            <a:r>
              <a:rPr lang="en-US" altLang="it-IT" sz="2800" u="sng" smtClean="0">
                <a:solidFill>
                  <a:srgbClr val="0070C0"/>
                </a:solidFill>
                <a:latin typeface="HP001 4 hàng" panose="020B0603050302020204" pitchFamily="34" charset="-93"/>
              </a:rPr>
              <a:t>học</a:t>
            </a:r>
            <a:endParaRPr lang="en-US" altLang="it-IT" sz="2800" u="sng">
              <a:solidFill>
                <a:srgbClr val="0070C0"/>
              </a:solidFill>
              <a:latin typeface="HP001 4 hàng" panose="020B0603050302020204" pitchFamily="34" charset="-93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225879"/>
              </p:ext>
            </p:extLst>
          </p:nvPr>
        </p:nvGraphicFramePr>
        <p:xfrm>
          <a:off x="1374889" y="3990022"/>
          <a:ext cx="6113780" cy="1614051"/>
        </p:xfrm>
        <a:graphic>
          <a:graphicData uri="http://schemas.openxmlformats.org/drawingml/2006/table">
            <a:tbl>
              <a:tblPr firstRow="1" firstCol="1" bandRow="1"/>
              <a:tblGrid>
                <a:gridCol w="2037715">
                  <a:extLst>
                    <a:ext uri="{9D8B030D-6E8A-4147-A177-3AD203B41FA5}">
                      <a16:colId xmlns:a16="http://schemas.microsoft.com/office/drawing/2014/main" xmlns="" val="1714572564"/>
                    </a:ext>
                  </a:extLst>
                </a:gridCol>
                <a:gridCol w="2037715">
                  <a:extLst>
                    <a:ext uri="{9D8B030D-6E8A-4147-A177-3AD203B41FA5}">
                      <a16:colId xmlns:a16="http://schemas.microsoft.com/office/drawing/2014/main" xmlns="" val="1594753739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xmlns="" val="1853665551"/>
                    </a:ext>
                  </a:extLst>
                </a:gridCol>
              </a:tblGrid>
              <a:tr h="5380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vi-VN" sz="14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vi-VN" sz="14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vi-VN" sz="14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92494282"/>
                  </a:ext>
                </a:extLst>
              </a:tr>
              <a:tr h="5380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vi-VN" sz="14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vi-VN" sz="14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vi-VN" sz="14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15951938"/>
                  </a:ext>
                </a:extLst>
              </a:tr>
              <a:tr h="5380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vi-VN" sz="14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vi-VN" sz="14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vi-VN" sz="14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05769479"/>
                  </a:ext>
                </a:extLst>
              </a:tr>
            </a:tbl>
          </a:graphicData>
        </a:graphic>
      </p:graphicFrame>
      <p:sp>
        <p:nvSpPr>
          <p:cNvPr id="10" name="Rectangle 41" descr="Recycled paper"/>
          <p:cNvSpPr>
            <a:spLocks noChangeArrowheads="1"/>
          </p:cNvSpPr>
          <p:nvPr/>
        </p:nvSpPr>
        <p:spPr bwMode="auto">
          <a:xfrm>
            <a:off x="403568" y="1954577"/>
            <a:ext cx="4824536" cy="50405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.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Tạo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sử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dụng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bảng</a:t>
            </a:r>
            <a:endParaRPr lang="en-US" altLang="vi-V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4" name="Picture 2" descr="075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7" y="260648"/>
            <a:ext cx="976362" cy="84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85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Single Corner Rectangle 5"/>
          <p:cNvSpPr/>
          <p:nvPr/>
        </p:nvSpPr>
        <p:spPr>
          <a:xfrm>
            <a:off x="258267" y="1700778"/>
            <a:ext cx="8640960" cy="4924643"/>
          </a:xfrm>
          <a:prstGeom prst="snip1Rect">
            <a:avLst/>
          </a:prstGeom>
          <a:solidFill>
            <a:srgbClr val="4538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7" name="Rectangle 41" descr="Recycled paper"/>
          <p:cNvSpPr>
            <a:spLocks noChangeArrowheads="1"/>
          </p:cNvSpPr>
          <p:nvPr/>
        </p:nvSpPr>
        <p:spPr bwMode="auto">
          <a:xfrm>
            <a:off x="288682" y="690694"/>
            <a:ext cx="4824536" cy="50405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.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Tạo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sử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dụng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bảng</a:t>
            </a:r>
            <a:endParaRPr lang="en-US" altLang="vi-V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209045" y="-99265"/>
            <a:ext cx="5510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27-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vi-VN" sz="3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00950" y="1137339"/>
            <a:ext cx="3488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b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vi-VN" sz="2800" b="1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1824" y="2501162"/>
            <a:ext cx="5834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Nhấp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Insert.</a:t>
            </a:r>
            <a:endParaRPr lang="vi-VN" sz="2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4111" y="2974269"/>
            <a:ext cx="6906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Nhấp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nút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Table .</a:t>
            </a:r>
            <a:endParaRPr lang="vi-VN" sz="2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81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982" y="2976544"/>
            <a:ext cx="434827" cy="39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1072" y="3466517"/>
            <a:ext cx="7822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Lướt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1824" y="2029428"/>
            <a:ext cx="7061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1824" y="4894078"/>
            <a:ext cx="7936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Nhấp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chèn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lang="vi-VN" sz="2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6966" y="3918386"/>
            <a:ext cx="1451298" cy="98559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5173435" y="5365812"/>
            <a:ext cx="1314450" cy="1024710"/>
            <a:chOff x="5173435" y="5365812"/>
            <a:chExt cx="1314450" cy="102471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3435" y="5365812"/>
              <a:ext cx="1314450" cy="985599"/>
            </a:xfrm>
            <a:prstGeom prst="rect">
              <a:avLst/>
            </a:prstGeom>
          </p:spPr>
        </p:pic>
        <p:sp>
          <p:nvSpPr>
            <p:cNvPr id="8" name="Up Arrow 7"/>
            <p:cNvSpPr/>
            <p:nvPr/>
          </p:nvSpPr>
          <p:spPr>
            <a:xfrm rot="19501240">
              <a:off x="5615628" y="6002810"/>
              <a:ext cx="430063" cy="38771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pic>
        <p:nvPicPr>
          <p:cNvPr id="19" name="Picture 2" descr="075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96" y="96210"/>
            <a:ext cx="714617" cy="615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33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WordArt 8"/>
          <p:cNvSpPr>
            <a:spLocks noChangeArrowheads="1" noChangeShapeType="1" noTextEdit="1"/>
          </p:cNvSpPr>
          <p:nvPr/>
        </p:nvSpPr>
        <p:spPr bwMode="auto">
          <a:xfrm>
            <a:off x="2843808" y="312057"/>
            <a:ext cx="4248472" cy="87791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Thực hành</a:t>
            </a:r>
            <a:endParaRPr lang="vi-VN" sz="3600" b="1" kern="1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036121"/>
              </p:ext>
            </p:extLst>
          </p:nvPr>
        </p:nvGraphicFramePr>
        <p:xfrm>
          <a:off x="1187624" y="2924944"/>
          <a:ext cx="7004794" cy="2078795"/>
        </p:xfrm>
        <a:graphic>
          <a:graphicData uri="http://schemas.openxmlformats.org/drawingml/2006/table">
            <a:tbl>
              <a:tblPr/>
              <a:tblGrid>
                <a:gridCol w="1604194">
                  <a:extLst>
                    <a:ext uri="{9D8B030D-6E8A-4147-A177-3AD203B41FA5}">
                      <a16:colId xmlns:a16="http://schemas.microsoft.com/office/drawing/2014/main" xmlns="" val="26397347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407445102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865153627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3588583637"/>
                    </a:ext>
                  </a:extLst>
                </a:gridCol>
              </a:tblGrid>
              <a:tr h="4807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94723485"/>
                  </a:ext>
                </a:extLst>
              </a:tr>
              <a:tr h="4807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46472368"/>
                  </a:ext>
                </a:extLst>
              </a:tr>
              <a:tr h="5243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64193196"/>
                  </a:ext>
                </a:extLst>
              </a:tr>
              <a:tr h="4807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940179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28180" y="1534235"/>
            <a:ext cx="50641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vi-VN" sz="2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075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976362" cy="84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97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20888"/>
            <a:ext cx="6912767" cy="265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3699" name="AutoShape 35"/>
          <p:cNvSpPr>
            <a:spLocks noChangeArrowheads="1"/>
          </p:cNvSpPr>
          <p:nvPr/>
        </p:nvSpPr>
        <p:spPr bwMode="auto">
          <a:xfrm>
            <a:off x="3419872" y="3714749"/>
            <a:ext cx="3257550" cy="742950"/>
          </a:xfrm>
          <a:prstGeom prst="wedgeEllipseCallout">
            <a:avLst>
              <a:gd name="adj1" fmla="val -26972"/>
              <a:gd name="adj2" fmla="val -90065"/>
            </a:avLst>
          </a:prstGeom>
          <a:solidFill>
            <a:schemeClr val="accent1"/>
          </a:solidFill>
          <a:ln w="9525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/>
            <a:endParaRPr lang="vi-VN" altLang="vi-VN">
              <a:latin typeface="Arial" panose="020B0604020202020204" pitchFamily="34" charset="0"/>
            </a:endParaRPr>
          </a:p>
        </p:txBody>
      </p:sp>
      <p:sp>
        <p:nvSpPr>
          <p:cNvPr id="113700" name="Text Box 36"/>
          <p:cNvSpPr txBox="1">
            <a:spLocks noChangeArrowheads="1"/>
          </p:cNvSpPr>
          <p:nvPr/>
        </p:nvSpPr>
        <p:spPr bwMode="auto">
          <a:xfrm>
            <a:off x="3789760" y="3924642"/>
            <a:ext cx="2686050" cy="32316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vi-VN" sz="1500" b="1">
                <a:solidFill>
                  <a:srgbClr val="FFFF00"/>
                </a:solidFill>
                <a:latin typeface="VNI-Times" pitchFamily="2" charset="0"/>
              </a:rPr>
              <a:t>Ta </a:t>
            </a:r>
            <a:r>
              <a:rPr lang="en-US" altLang="vi-VN" sz="1500" b="1" err="1">
                <a:solidFill>
                  <a:srgbClr val="FFFF00"/>
                </a:solidFill>
                <a:latin typeface="VNI-Times" pitchFamily="2" charset="0"/>
              </a:rPr>
              <a:t>coù</a:t>
            </a:r>
            <a:r>
              <a:rPr lang="en-US" altLang="vi-VN" sz="1500" b="1">
                <a:solidFill>
                  <a:srgbClr val="FFFF00"/>
                </a:solidFill>
                <a:latin typeface="VNI-Times" pitchFamily="2" charset="0"/>
              </a:rPr>
              <a:t> </a:t>
            </a:r>
            <a:r>
              <a:rPr lang="en-US" altLang="vi-VN" sz="1500" b="1" err="1">
                <a:solidFill>
                  <a:srgbClr val="FFFF00"/>
                </a:solidFill>
                <a:latin typeface="VNI-Times" pitchFamily="2" charset="0"/>
              </a:rPr>
              <a:t>theå</a:t>
            </a:r>
            <a:r>
              <a:rPr lang="en-US" altLang="vi-VN" sz="1500" b="1">
                <a:solidFill>
                  <a:srgbClr val="FFFF00"/>
                </a:solidFill>
                <a:latin typeface="VNI-Times" pitchFamily="2" charset="0"/>
              </a:rPr>
              <a:t> </a:t>
            </a:r>
            <a:r>
              <a:rPr lang="en-US" altLang="vi-VN" sz="1500" b="1" err="1">
                <a:solidFill>
                  <a:srgbClr val="FFFF00"/>
                </a:solidFill>
                <a:latin typeface="VNI-Times" pitchFamily="2" charset="0"/>
              </a:rPr>
              <a:t>nhaäp</a:t>
            </a:r>
            <a:r>
              <a:rPr lang="en-US" altLang="vi-VN" sz="1500" b="1">
                <a:solidFill>
                  <a:srgbClr val="FFFF00"/>
                </a:solidFill>
                <a:latin typeface="VNI-Times" pitchFamily="2" charset="0"/>
              </a:rPr>
              <a:t> </a:t>
            </a:r>
            <a:r>
              <a:rPr lang="en-US" altLang="vi-VN" sz="1500" b="1" err="1">
                <a:solidFill>
                  <a:srgbClr val="FFFF00"/>
                </a:solidFill>
                <a:latin typeface="VNI-Times" pitchFamily="2" charset="0"/>
              </a:rPr>
              <a:t>vaên</a:t>
            </a:r>
            <a:r>
              <a:rPr lang="en-US" altLang="vi-VN" sz="1500" b="1">
                <a:solidFill>
                  <a:srgbClr val="FFFF00"/>
                </a:solidFill>
                <a:latin typeface="VNI-Times" pitchFamily="2" charset="0"/>
              </a:rPr>
              <a:t> </a:t>
            </a:r>
            <a:r>
              <a:rPr lang="en-US" altLang="vi-VN" sz="1500" b="1" err="1">
                <a:solidFill>
                  <a:srgbClr val="FFFF00"/>
                </a:solidFill>
                <a:latin typeface="VNI-Times" pitchFamily="2" charset="0"/>
              </a:rPr>
              <a:t>baûn</a:t>
            </a:r>
            <a:r>
              <a:rPr lang="en-US" altLang="vi-VN" sz="1500" b="1">
                <a:solidFill>
                  <a:srgbClr val="FFFF00"/>
                </a:solidFill>
                <a:latin typeface="VNI-Times" pitchFamily="2" charset="0"/>
              </a:rPr>
              <a:t> </a:t>
            </a:r>
            <a:r>
              <a:rPr lang="en-US" altLang="vi-VN" sz="1500" b="1" err="1">
                <a:solidFill>
                  <a:srgbClr val="FFFF00"/>
                </a:solidFill>
                <a:latin typeface="VNI-Times" pitchFamily="2" charset="0"/>
              </a:rPr>
              <a:t>vaøo</a:t>
            </a:r>
            <a:r>
              <a:rPr lang="en-US" altLang="vi-VN" sz="1500" b="1">
                <a:solidFill>
                  <a:srgbClr val="FFFF00"/>
                </a:solidFill>
                <a:latin typeface="VNI-Times" pitchFamily="2" charset="0"/>
              </a:rPr>
              <a:t> </a:t>
            </a:r>
            <a:r>
              <a:rPr lang="en-US" altLang="vi-VN" sz="1500" b="1" err="1">
                <a:solidFill>
                  <a:srgbClr val="FFFF00"/>
                </a:solidFill>
                <a:latin typeface="VNI-Times" pitchFamily="2" charset="0"/>
              </a:rPr>
              <a:t>oâ</a:t>
            </a:r>
            <a:endParaRPr lang="en-US" altLang="vi-VN" sz="1500" b="1">
              <a:solidFill>
                <a:srgbClr val="FFFF00"/>
              </a:solidFill>
              <a:latin typeface="VNI-Times" pitchFamily="2" charset="0"/>
            </a:endParaRPr>
          </a:p>
        </p:txBody>
      </p:sp>
      <p:sp>
        <p:nvSpPr>
          <p:cNvPr id="113701" name="Text Box 37"/>
          <p:cNvSpPr txBox="1">
            <a:spLocks noChangeArrowheads="1"/>
          </p:cNvSpPr>
          <p:nvPr/>
        </p:nvSpPr>
        <p:spPr bwMode="auto">
          <a:xfrm>
            <a:off x="1259632" y="5498203"/>
            <a:ext cx="720079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vi-VN" sz="2400" b="1" i="1" u="sng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altLang="vi-VN" sz="2400" b="1" i="1" u="sng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ý: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trỏ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400" b="1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altLang="vi-V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3792635" y="657881"/>
            <a:ext cx="14477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sz="2800" u="sng">
                <a:solidFill>
                  <a:srgbClr val="0070C0"/>
                </a:solidFill>
                <a:latin typeface="HP001 4 hàng" panose="020B0603050302020204" pitchFamily="34" charset="-93"/>
              </a:rPr>
              <a:t>Tin </a:t>
            </a:r>
            <a:r>
              <a:rPr lang="en-US" altLang="it-IT" sz="2800" u="sng" smtClean="0">
                <a:solidFill>
                  <a:srgbClr val="0070C0"/>
                </a:solidFill>
                <a:latin typeface="HP001 4 hàng" panose="020B0603050302020204" pitchFamily="34" charset="-93"/>
              </a:rPr>
              <a:t>học</a:t>
            </a:r>
            <a:endParaRPr lang="en-US" altLang="it-IT" sz="2800" u="sng">
              <a:solidFill>
                <a:srgbClr val="0070C0"/>
              </a:solidFill>
              <a:latin typeface="HP001 4 hàng" panose="020B0603050302020204" pitchFamily="34" charset="-93"/>
            </a:endParaRPr>
          </a:p>
        </p:txBody>
      </p: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1039091" y="150091"/>
            <a:ext cx="6954838" cy="523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sz="2800" err="1">
                <a:solidFill>
                  <a:srgbClr val="0070C0"/>
                </a:solidFill>
                <a:latin typeface="HP001 4 hàng" panose="020B0603050302020204" pitchFamily="34" charset="-93"/>
              </a:rPr>
              <a:t>Thứ</a:t>
            </a:r>
            <a:r>
              <a:rPr lang="en-US" altLang="it-IT" sz="2800">
                <a:solidFill>
                  <a:srgbClr val="0070C0"/>
                </a:solidFill>
                <a:latin typeface="HP001 4 hàng" panose="020B0603050302020204" pitchFamily="34" charset="-93"/>
              </a:rPr>
              <a:t> </a:t>
            </a:r>
            <a:r>
              <a:rPr lang="en-US" altLang="it-IT" sz="2800" err="1" smtClean="0">
                <a:solidFill>
                  <a:srgbClr val="0070C0"/>
                </a:solidFill>
                <a:latin typeface="HP001 4 hàng" panose="020B0603050302020204" pitchFamily="34" charset="-93"/>
              </a:rPr>
              <a:t>Năm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, </a:t>
            </a:r>
            <a:r>
              <a:rPr lang="en-US" altLang="it-IT" sz="2800" err="1" smtClean="0">
                <a:solidFill>
                  <a:srgbClr val="0070C0"/>
                </a:solidFill>
                <a:latin typeface="HP001 4 hàng" panose="020B0603050302020204" pitchFamily="34" charset="-93"/>
              </a:rPr>
              <a:t>ngày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 15 </a:t>
            </a:r>
            <a:r>
              <a:rPr lang="en-US" altLang="it-IT" sz="2800" err="1" smtClean="0">
                <a:solidFill>
                  <a:srgbClr val="0070C0"/>
                </a:solidFill>
                <a:latin typeface="HP001 4 hàng" panose="020B0603050302020204" pitchFamily="34" charset="-93"/>
              </a:rPr>
              <a:t>tháng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 03 </a:t>
            </a:r>
            <a:r>
              <a:rPr lang="en-US" altLang="it-IT" sz="2800">
                <a:solidFill>
                  <a:srgbClr val="0070C0"/>
                </a:solidFill>
                <a:latin typeface="HP001 4 hàng" panose="020B0603050302020204" pitchFamily="34" charset="-93"/>
              </a:rPr>
              <a:t>năm </a:t>
            </a:r>
            <a:r>
              <a:rPr lang="en-US" altLang="it-IT" sz="2800" smtClean="0">
                <a:solidFill>
                  <a:srgbClr val="0070C0"/>
                </a:solidFill>
                <a:latin typeface="HP001 4 hàng" panose="020B0603050302020204" pitchFamily="34" charset="-93"/>
              </a:rPr>
              <a:t>2018</a:t>
            </a:r>
            <a:endParaRPr lang="en-US" altLang="it-IT" sz="2800">
              <a:solidFill>
                <a:srgbClr val="0070C0"/>
              </a:solidFill>
              <a:latin typeface="HP001 4 hàng" panose="020B0603050302020204" pitchFamily="34" charset="-93"/>
            </a:endParaRPr>
          </a:p>
        </p:txBody>
      </p:sp>
      <p:sp>
        <p:nvSpPr>
          <p:cNvPr id="25" name="Rectangle 41" descr="Recycled paper"/>
          <p:cNvSpPr>
            <a:spLocks noChangeArrowheads="1"/>
          </p:cNvSpPr>
          <p:nvPr/>
        </p:nvSpPr>
        <p:spPr bwMode="auto">
          <a:xfrm>
            <a:off x="755576" y="1811886"/>
            <a:ext cx="4824536" cy="50405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/>
            <a:r>
              <a:rPr lang="en-US" altLang="vi-VN" sz="2800" b="1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.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Tạo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sử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dụng</a:t>
            </a:r>
            <a:r>
              <a:rPr lang="en-US" altLang="vi-VN" sz="2800" b="1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bảng</a:t>
            </a:r>
            <a:endParaRPr lang="en-US" altLang="vi-VN" sz="28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61429" y="1034007"/>
            <a:ext cx="5510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27-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vi-VN" sz="3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6" descr="Kết quả hình ảnh cho chú 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32" y="5445925"/>
            <a:ext cx="1055688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075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9" y="150091"/>
            <a:ext cx="976362" cy="84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201006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3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3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1137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1137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37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3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3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113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3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3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99" grpId="0" animBg="1"/>
      <p:bldP spid="113700" grpId="0" animBg="1"/>
      <p:bldP spid="11370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WordArt 8"/>
          <p:cNvSpPr>
            <a:spLocks noChangeArrowheads="1" noChangeShapeType="1" noTextEdit="1"/>
          </p:cNvSpPr>
          <p:nvPr/>
        </p:nvSpPr>
        <p:spPr bwMode="auto">
          <a:xfrm>
            <a:off x="2843808" y="312057"/>
            <a:ext cx="4248472" cy="87791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Thực hành</a:t>
            </a:r>
            <a:endParaRPr lang="vi-VN" sz="3600" b="1" kern="1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390837"/>
              </p:ext>
            </p:extLst>
          </p:nvPr>
        </p:nvGraphicFramePr>
        <p:xfrm>
          <a:off x="591542" y="2771789"/>
          <a:ext cx="8153400" cy="2119630"/>
        </p:xfrm>
        <a:graphic>
          <a:graphicData uri="http://schemas.openxmlformats.org/drawingml/2006/table">
            <a:tbl>
              <a:tblPr/>
              <a:tblGrid>
                <a:gridCol w="977900">
                  <a:extLst>
                    <a:ext uri="{9D8B030D-6E8A-4147-A177-3AD203B41FA5}">
                      <a16:colId xmlns:a16="http://schemas.microsoft.com/office/drawing/2014/main" xmlns="" val="26397347"/>
                    </a:ext>
                  </a:extLst>
                </a:gridCol>
                <a:gridCol w="3343275">
                  <a:extLst>
                    <a:ext uri="{9D8B030D-6E8A-4147-A177-3AD203B41FA5}">
                      <a16:colId xmlns:a16="http://schemas.microsoft.com/office/drawing/2014/main" xmlns="" val="4074451020"/>
                    </a:ext>
                  </a:extLst>
                </a:gridCol>
                <a:gridCol w="1793875">
                  <a:extLst>
                    <a:ext uri="{9D8B030D-6E8A-4147-A177-3AD203B41FA5}">
                      <a16:colId xmlns:a16="http://schemas.microsoft.com/office/drawing/2014/main" xmlns="" val="865153627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xmlns="" val="3588583637"/>
                    </a:ext>
                  </a:extLst>
                </a:gridCol>
              </a:tblGrid>
              <a:tr h="5159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TT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Hä</a:t>
                      </a: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 vµ </a:t>
                      </a:r>
                      <a:r>
                        <a:rPr kumimoji="0" lang="en-US" altLang="vi-VN" sz="28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tªn</a:t>
                      </a: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N¨m</a:t>
                      </a: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 </a:t>
                      </a:r>
                      <a:r>
                        <a:rPr kumimoji="0" lang="en-US" altLang="vi-VN" sz="28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sinh</a:t>
                      </a: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Líp</a:t>
                      </a: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94723485"/>
                  </a:ext>
                </a:extLst>
              </a:tr>
              <a:tr h="5159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NguyÔn</a:t>
                      </a: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 </a:t>
                      </a:r>
                      <a:r>
                        <a:rPr kumimoji="0" lang="en-US" altLang="vi-VN" sz="28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V¨n</a:t>
                      </a: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 </a:t>
                      </a:r>
                      <a:r>
                        <a:rPr kumimoji="0" lang="en-US" altLang="vi-VN" sz="28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Anh</a:t>
                      </a: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46472368"/>
                  </a:ext>
                </a:extLst>
              </a:tr>
              <a:tr h="5651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§</a:t>
                      </a:r>
                      <a:r>
                        <a:rPr kumimoji="0" lang="en-US" altLang="vi-VN" sz="28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inh</a:t>
                      </a: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 </a:t>
                      </a:r>
                      <a:r>
                        <a:rPr kumimoji="0" lang="en-US" altLang="vi-VN" sz="28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Quèc</a:t>
                      </a: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 </a:t>
                      </a:r>
                      <a:r>
                        <a:rPr kumimoji="0" lang="en-US" altLang="vi-VN" sz="28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B¶o</a:t>
                      </a:r>
                      <a:endParaRPr kumimoji="0" lang="en-US" altLang="vi-VN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.VnTime" panose="020B7200000000000000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64193196"/>
                  </a:ext>
                </a:extLst>
              </a:tr>
              <a:tr h="5159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NguyÔn</a:t>
                      </a: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.VnTime" panose="020B7200000000000000" pitchFamily="34" charset="0"/>
                        </a:rPr>
                        <a:t> L©m Chi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vi-V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940179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1719268"/>
            <a:ext cx="9036496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vi-VN" sz="2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075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10" y="188640"/>
            <a:ext cx="836863" cy="720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64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WordArt 8">
            <a:hlinkClick r:id="rId2" action="ppaction://hlinkfile"/>
          </p:cNvPr>
          <p:cNvSpPr>
            <a:spLocks noChangeArrowheads="1" noChangeShapeType="1" noTextEdit="1"/>
          </p:cNvSpPr>
          <p:nvPr/>
        </p:nvSpPr>
        <p:spPr bwMode="auto">
          <a:xfrm>
            <a:off x="2267744" y="1556792"/>
            <a:ext cx="5112568" cy="16699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b="1" kern="1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Củng cố</a:t>
            </a:r>
            <a:endParaRPr lang="vi-VN" sz="3600" b="1" kern="1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51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gradFill rotWithShape="0">
            <a:gsLst>
              <a:gs pos="0">
                <a:srgbClr val="FF4F53"/>
              </a:gs>
              <a:gs pos="50000">
                <a:srgbClr val="FFEEEF"/>
              </a:gs>
              <a:gs pos="100000">
                <a:srgbClr val="FF4F53"/>
              </a:gs>
            </a:gsLst>
            <a:lin ang="5400000" scaled="1"/>
          </a:gradFill>
          <a:ln w="57150" cmpd="thinThick">
            <a:pattFill prst="pct90">
              <a:fgClr>
                <a:srgbClr val="993300"/>
              </a:fgClr>
              <a:bgClr>
                <a:srgbClr val="FFFFFF"/>
              </a:bgClr>
            </a:patt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vi-VN" sz="3600" b="1">
                <a:solidFill>
                  <a:srgbClr val="000099"/>
                </a:solidFill>
                <a:latin typeface=".VnTimeH" panose="020B7200000000000000" pitchFamily="34" charset="0"/>
              </a:rPr>
              <a:t> </a:t>
            </a:r>
          </a:p>
        </p:txBody>
      </p:sp>
      <p:sp>
        <p:nvSpPr>
          <p:cNvPr id="21507" name="WordArt 3"/>
          <p:cNvSpPr>
            <a:spLocks noChangeArrowheads="1" noChangeShapeType="1" noTextEdit="1"/>
          </p:cNvSpPr>
          <p:nvPr/>
        </p:nvSpPr>
        <p:spPr bwMode="auto">
          <a:xfrm>
            <a:off x="400050" y="2324100"/>
            <a:ext cx="200025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+mn-lt"/>
                <a:ea typeface="+mn-lt"/>
                <a:cs typeface="+mn-lt"/>
              </a:rPr>
              <a:t>Dặn dò</a:t>
            </a:r>
          </a:p>
        </p:txBody>
      </p:sp>
      <p:pic>
        <p:nvPicPr>
          <p:cNvPr id="21508" name="Picture 4" descr="khung anh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838200"/>
            <a:ext cx="64770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238500" y="2887663"/>
            <a:ext cx="533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vi-VN" sz="2800" b="1" smtClean="0">
                <a:solidFill>
                  <a:srgbClr val="C50B75"/>
                </a:solidFill>
                <a:latin typeface="Verdana" panose="020B0604030504040204" pitchFamily="34" charset="0"/>
              </a:rPr>
              <a:t>Cách chỉnh </a:t>
            </a:r>
            <a:r>
              <a:rPr lang="en-US" altLang="vi-VN" sz="2800" b="1" err="1" smtClean="0">
                <a:solidFill>
                  <a:srgbClr val="C50B75"/>
                </a:solidFill>
                <a:latin typeface="Verdana" panose="020B0604030504040204" pitchFamily="34" charset="0"/>
              </a:rPr>
              <a:t>sửa</a:t>
            </a:r>
            <a:r>
              <a:rPr lang="en-US" altLang="vi-VN" sz="2800" b="1" smtClean="0">
                <a:solidFill>
                  <a:srgbClr val="C50B75"/>
                </a:solidFill>
                <a:latin typeface="Verdana" panose="020B0604030504040204" pitchFamily="34" charset="0"/>
              </a:rPr>
              <a:t> </a:t>
            </a:r>
            <a:r>
              <a:rPr lang="en-US" altLang="vi-VN" sz="2800" b="1" err="1" smtClean="0">
                <a:solidFill>
                  <a:srgbClr val="C50B75"/>
                </a:solidFill>
                <a:latin typeface="Verdana" panose="020B0604030504040204" pitchFamily="34" charset="0"/>
              </a:rPr>
              <a:t>bảng</a:t>
            </a:r>
            <a:endParaRPr lang="en-US" altLang="vi-VN" sz="2800" b="1">
              <a:solidFill>
                <a:srgbClr val="C50B75"/>
              </a:solidFill>
              <a:latin typeface="Verdana" panose="020B0604030504040204" pitchFamily="34" charset="0"/>
            </a:endParaRPr>
          </a:p>
        </p:txBody>
      </p:sp>
      <p:grpSp>
        <p:nvGrpSpPr>
          <p:cNvPr id="21510" name="Group 6"/>
          <p:cNvGrpSpPr>
            <a:grpSpLocks/>
          </p:cNvGrpSpPr>
          <p:nvPr/>
        </p:nvGrpSpPr>
        <p:grpSpPr bwMode="auto">
          <a:xfrm>
            <a:off x="0" y="76200"/>
            <a:ext cx="1219200" cy="661988"/>
            <a:chOff x="2016" y="1920"/>
            <a:chExt cx="1680" cy="1680"/>
          </a:xfrm>
        </p:grpSpPr>
        <p:sp>
          <p:nvSpPr>
            <p:cNvPr id="2" name="Oval 7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63529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2000">
                  <a:solidFill>
                    <a:schemeClr val="bg1"/>
                  </a:solidFill>
                  <a:latin typeface="VNI-Times" pitchFamily="2" charset="0"/>
                </a:rPr>
                <a:t>Tin Học</a:t>
              </a:r>
            </a:p>
          </p:txBody>
        </p:sp>
        <p:sp>
          <p:nvSpPr>
            <p:cNvPr id="21513" name="Freeform 8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034 w 1321"/>
                <a:gd name="T1" fmla="*/ 100 h 712"/>
                <a:gd name="T2" fmla="*/ 1047 w 1321"/>
                <a:gd name="T3" fmla="*/ 110 h 712"/>
                <a:gd name="T4" fmla="*/ 1050 w 1321"/>
                <a:gd name="T5" fmla="*/ 119 h 712"/>
                <a:gd name="T6" fmla="*/ 1045 w 1321"/>
                <a:gd name="T7" fmla="*/ 128 h 712"/>
                <a:gd name="T8" fmla="*/ 1032 w 1321"/>
                <a:gd name="T9" fmla="*/ 135 h 712"/>
                <a:gd name="T10" fmla="*/ 1011 w 1321"/>
                <a:gd name="T11" fmla="*/ 144 h 712"/>
                <a:gd name="T12" fmla="*/ 985 w 1321"/>
                <a:gd name="T13" fmla="*/ 150 h 712"/>
                <a:gd name="T14" fmla="*/ 951 w 1321"/>
                <a:gd name="T15" fmla="*/ 156 h 712"/>
                <a:gd name="T16" fmla="*/ 912 w 1321"/>
                <a:gd name="T17" fmla="*/ 162 h 712"/>
                <a:gd name="T18" fmla="*/ 868 w 1321"/>
                <a:gd name="T19" fmla="*/ 166 h 712"/>
                <a:gd name="T20" fmla="*/ 820 w 1321"/>
                <a:gd name="T21" fmla="*/ 170 h 712"/>
                <a:gd name="T22" fmla="*/ 769 w 1321"/>
                <a:gd name="T23" fmla="*/ 171 h 712"/>
                <a:gd name="T24" fmla="*/ 712 w 1321"/>
                <a:gd name="T25" fmla="*/ 175 h 712"/>
                <a:gd name="T26" fmla="*/ 655 w 1321"/>
                <a:gd name="T27" fmla="*/ 176 h 712"/>
                <a:gd name="T28" fmla="*/ 633 w 1321"/>
                <a:gd name="T29" fmla="*/ 177 h 712"/>
                <a:gd name="T30" fmla="*/ 379 w 1321"/>
                <a:gd name="T31" fmla="*/ 177 h 712"/>
                <a:gd name="T32" fmla="*/ 375 w 1321"/>
                <a:gd name="T33" fmla="*/ 177 h 712"/>
                <a:gd name="T34" fmla="*/ 325 w 1321"/>
                <a:gd name="T35" fmla="*/ 176 h 712"/>
                <a:gd name="T36" fmla="*/ 277 w 1321"/>
                <a:gd name="T37" fmla="*/ 175 h 712"/>
                <a:gd name="T38" fmla="*/ 231 w 1321"/>
                <a:gd name="T39" fmla="*/ 173 h 712"/>
                <a:gd name="T40" fmla="*/ 187 w 1321"/>
                <a:gd name="T41" fmla="*/ 170 h 712"/>
                <a:gd name="T42" fmla="*/ 149 w 1321"/>
                <a:gd name="T43" fmla="*/ 168 h 712"/>
                <a:gd name="T44" fmla="*/ 114 w 1321"/>
                <a:gd name="T45" fmla="*/ 164 h 712"/>
                <a:gd name="T46" fmla="*/ 78 w 1321"/>
                <a:gd name="T47" fmla="*/ 161 h 712"/>
                <a:gd name="T48" fmla="*/ 55 w 1321"/>
                <a:gd name="T49" fmla="*/ 157 h 712"/>
                <a:gd name="T50" fmla="*/ 27 w 1321"/>
                <a:gd name="T51" fmla="*/ 151 h 712"/>
                <a:gd name="T52" fmla="*/ 18 w 1321"/>
                <a:gd name="T53" fmla="*/ 145 h 712"/>
                <a:gd name="T54" fmla="*/ 6 w 1321"/>
                <a:gd name="T55" fmla="*/ 138 h 712"/>
                <a:gd name="T56" fmla="*/ 0 w 1321"/>
                <a:gd name="T57" fmla="*/ 130 h 712"/>
                <a:gd name="T58" fmla="*/ 0 w 1321"/>
                <a:gd name="T59" fmla="*/ 129 h 712"/>
                <a:gd name="T60" fmla="*/ 4 w 1321"/>
                <a:gd name="T61" fmla="*/ 119 h 712"/>
                <a:gd name="T62" fmla="*/ 16 w 1321"/>
                <a:gd name="T63" fmla="*/ 111 h 712"/>
                <a:gd name="T64" fmla="*/ 39 w 1321"/>
                <a:gd name="T65" fmla="*/ 92 h 712"/>
                <a:gd name="T66" fmla="*/ 74 w 1321"/>
                <a:gd name="T67" fmla="*/ 74 h 712"/>
                <a:gd name="T68" fmla="*/ 118 w 1321"/>
                <a:gd name="T69" fmla="*/ 59 h 712"/>
                <a:gd name="T70" fmla="*/ 163 w 1321"/>
                <a:gd name="T71" fmla="*/ 43 h 712"/>
                <a:gd name="T72" fmla="*/ 215 w 1321"/>
                <a:gd name="T73" fmla="*/ 30 h 712"/>
                <a:gd name="T74" fmla="*/ 272 w 1321"/>
                <a:gd name="T75" fmla="*/ 20 h 712"/>
                <a:gd name="T76" fmla="*/ 330 w 1321"/>
                <a:gd name="T77" fmla="*/ 11 h 712"/>
                <a:gd name="T78" fmla="*/ 395 w 1321"/>
                <a:gd name="T79" fmla="*/ 5 h 712"/>
                <a:gd name="T80" fmla="*/ 462 w 1321"/>
                <a:gd name="T81" fmla="*/ 4 h 712"/>
                <a:gd name="T82" fmla="*/ 531 w 1321"/>
                <a:gd name="T83" fmla="*/ 0 h 712"/>
                <a:gd name="T84" fmla="*/ 531 w 1321"/>
                <a:gd name="T85" fmla="*/ 0 h 712"/>
                <a:gd name="T86" fmla="*/ 603 w 1321"/>
                <a:gd name="T87" fmla="*/ 4 h 712"/>
                <a:gd name="T88" fmla="*/ 674 w 1321"/>
                <a:gd name="T89" fmla="*/ 5 h 712"/>
                <a:gd name="T90" fmla="*/ 741 w 1321"/>
                <a:gd name="T91" fmla="*/ 12 h 712"/>
                <a:gd name="T92" fmla="*/ 804 w 1321"/>
                <a:gd name="T93" fmla="*/ 22 h 712"/>
                <a:gd name="T94" fmla="*/ 860 w 1321"/>
                <a:gd name="T95" fmla="*/ 34 h 712"/>
                <a:gd name="T96" fmla="*/ 913 w 1321"/>
                <a:gd name="T97" fmla="*/ 48 h 712"/>
                <a:gd name="T98" fmla="*/ 960 w 1321"/>
                <a:gd name="T99" fmla="*/ 63 h 712"/>
                <a:gd name="T100" fmla="*/ 1001 w 1321"/>
                <a:gd name="T101" fmla="*/ 81 h 712"/>
                <a:gd name="T102" fmla="*/ 1034 w 1321"/>
                <a:gd name="T103" fmla="*/ 100 h 712"/>
                <a:gd name="T104" fmla="*/ 1034 w 1321"/>
                <a:gd name="T105" fmla="*/ 100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vi-VN"/>
            </a:p>
          </p:txBody>
        </p:sp>
      </p:grpSp>
      <p:pic>
        <p:nvPicPr>
          <p:cNvPr id="21511" name="Picture 10" descr="j019538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8207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61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ml003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04800" y="2060848"/>
            <a:ext cx="8534400" cy="1640951"/>
          </a:xfrm>
          <a:prstGeom prst="rect">
            <a:avLst/>
          </a:prstGeom>
          <a:noFill/>
        </p:spPr>
        <p:txBody>
          <a:bodyPr wrap="none">
            <a:prstTxWarp prst="textChevron">
              <a:avLst>
                <a:gd name="adj" fmla="val 45743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540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Kính</a:t>
            </a:r>
            <a:r>
              <a:rPr lang="en-US" sz="540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chúc</a:t>
            </a:r>
            <a:r>
              <a:rPr lang="en-US" sz="540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các</a:t>
            </a:r>
            <a:r>
              <a:rPr lang="en-US" sz="540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thầy</a:t>
            </a:r>
            <a:r>
              <a:rPr lang="en-US" sz="540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cô</a:t>
            </a:r>
            <a:r>
              <a:rPr lang="en-US" sz="540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giáo</a:t>
            </a:r>
            <a:r>
              <a:rPr lang="en-US" sz="540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mạnh</a:t>
            </a:r>
            <a:r>
              <a:rPr lang="en-US" sz="540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khỏe</a:t>
            </a:r>
            <a:endParaRPr lang="en-US" sz="540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6470" y="4833156"/>
            <a:ext cx="8534400" cy="1640951"/>
          </a:xfrm>
          <a:prstGeom prst="rect">
            <a:avLst/>
          </a:prstGeom>
          <a:noFill/>
        </p:spPr>
        <p:txBody>
          <a:bodyPr wrap="none">
            <a:prstTxWarp prst="textChevron">
              <a:avLst>
                <a:gd name="adj" fmla="val 0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5400" err="1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Chúc</a:t>
            </a:r>
            <a:r>
              <a:rPr lang="en-US" sz="540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các</a:t>
            </a:r>
            <a:r>
              <a:rPr lang="en-US" sz="540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em</a:t>
            </a:r>
            <a:r>
              <a:rPr lang="en-US" sz="540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chăm</a:t>
            </a:r>
            <a:r>
              <a:rPr lang="en-US" sz="540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ngoan</a:t>
            </a:r>
            <a:r>
              <a:rPr lang="en-US" sz="540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học</a:t>
            </a:r>
            <a:r>
              <a:rPr lang="en-US" sz="540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5400" err="1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tốt</a:t>
            </a:r>
            <a:r>
              <a:rPr lang="en-US" sz="540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pitchFamily="18" charset="0"/>
              </a:rPr>
              <a:t>! </a:t>
            </a:r>
          </a:p>
        </p:txBody>
      </p:sp>
      <p:pic>
        <p:nvPicPr>
          <p:cNvPr id="5" name="Picture 14" descr="kt"/>
          <p:cNvPicPr>
            <a:picLocks noChangeAspect="1" noChangeArrowheads="1" noCrop="1"/>
          </p:cNvPicPr>
          <p:nvPr/>
        </p:nvPicPr>
        <p:blipFill>
          <a:blip r:embed="rId6">
            <a:lum contrast="36000"/>
          </a:blip>
          <a:srcRect/>
          <a:stretch>
            <a:fillRect/>
          </a:stretch>
        </p:blipFill>
        <p:spPr bwMode="auto">
          <a:xfrm>
            <a:off x="1705494" y="70946"/>
            <a:ext cx="6477000" cy="866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15" descr="FF1E1E57665942E3A74FF221CEBC4268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7584" y="931499"/>
            <a:ext cx="6858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FF1E1E57665942E3A74FF221CEBC4268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82494" y="881247"/>
            <a:ext cx="6858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EmTapToMauBeat-V.A-383848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80312" y="45263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00607"/>
      </p:ext>
    </p:extLst>
  </p:cSld>
  <p:clrMapOvr>
    <a:masterClrMapping/>
  </p:clrMapOvr>
  <p:transition spd="slow">
    <p:checker/>
    <p:sndAc>
      <p:stSnd>
        <p:snd r:embed="rId4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51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315&quot;/&gt;&lt;/object&gt;&lt;object type=&quot;3&quot; unique_id=&quot;10007&quot;&gt;&lt;property id=&quot;20148&quot; value=&quot;5&quot;/&gt;&lt;property id=&quot;20300&quot; value=&quot;Slide 5&quot;/&gt;&lt;property id=&quot;20307&quot; value=&quot;322&quot;/&gt;&lt;/object&gt;&lt;object type=&quot;3&quot; unique_id=&quot;10008&quot;&gt;&lt;property id=&quot;20148&quot; value=&quot;5&quot;/&gt;&lt;property id=&quot;20300&quot; value=&quot;Slide 7&quot;/&gt;&lt;property id=&quot;20307&quot; value=&quot;300&quot;/&gt;&lt;/object&gt;&lt;object type=&quot;3&quot; unique_id=&quot;10014&quot;&gt;&lt;property id=&quot;20148&quot; value=&quot;5&quot;/&gt;&lt;property id=&quot;20300&quot; value=&quot;Slide 17&quot;/&gt;&lt;property id=&quot;20307&quot; value=&quot;328&quot;/&gt;&lt;/object&gt;&lt;object type=&quot;3&quot; unique_id=&quot;10019&quot;&gt;&lt;property id=&quot;20148&quot; value=&quot;5&quot;/&gt;&lt;property id=&quot;20300&quot; value=&quot;Slide 18&quot;/&gt;&lt;property id=&quot;20307&quot; value=&quot;343&quot;/&gt;&lt;/object&gt;&lt;object type=&quot;3&quot; unique_id=&quot;10101&quot;&gt;&lt;property id=&quot;20148&quot; value=&quot;5&quot;/&gt;&lt;property id=&quot;20300&quot; value=&quot;Slide 2&quot;/&gt;&lt;property id=&quot;20307&quot; value=&quot;347&quot;/&gt;&lt;/object&gt;&lt;object type=&quot;3&quot; unique_id=&quot;10277&quot;&gt;&lt;property id=&quot;20148&quot; value=&quot;5&quot;/&gt;&lt;property id=&quot;20300&quot; value=&quot;Slide 4&quot;/&gt;&lt;property id=&quot;20307&quot; value=&quot;348&quot;/&gt;&lt;/object&gt;&lt;object type=&quot;3&quot; unique_id=&quot;10420&quot;&gt;&lt;property id=&quot;20148&quot; value=&quot;5&quot;/&gt;&lt;property id=&quot;20300&quot; value=&quot;Slide 9&quot;/&gt;&lt;property id=&quot;20307&quot; value=&quot;349&quot;/&gt;&lt;/object&gt;&lt;object type=&quot;3&quot; unique_id=&quot;35300&quot;&gt;&lt;property id=&quot;20148&quot; value=&quot;5&quot;/&gt;&lt;property id=&quot;20300&quot; value=&quot;Slide 6&quot;/&gt;&lt;property id=&quot;20307&quot; value=&quot;352&quot;/&gt;&lt;/object&gt;&lt;object type=&quot;3&quot; unique_id=&quot;35420&quot;&gt;&lt;property id=&quot;20148&quot; value=&quot;5&quot;/&gt;&lt;property id=&quot;20300&quot; value=&quot;Slide 8&quot;/&gt;&lt;property id=&quot;20307&quot; value=&quot;353&quot;/&gt;&lt;/object&gt;&lt;object type=&quot;3&quot; unique_id=&quot;35637&quot;&gt;&lt;property id=&quot;20148&quot; value=&quot;5&quot;/&gt;&lt;property id=&quot;20300&quot; value=&quot;Slide 12&quot;/&gt;&lt;property id=&quot;20307&quot; value=&quot;354&quot;/&gt;&lt;/object&gt;&lt;object type=&quot;3&quot; unique_id=&quot;35713&quot;&gt;&lt;property id=&quot;20148&quot; value=&quot;5&quot;/&gt;&lt;property id=&quot;20300&quot; value=&quot;Slide 14&quot;/&gt;&lt;property id=&quot;20307&quot; value=&quot;357&quot;/&gt;&lt;/object&gt;&lt;object type=&quot;3&quot; unique_id=&quot;36117&quot;&gt;&lt;property id=&quot;20148&quot; value=&quot;5&quot;/&gt;&lt;property id=&quot;20300&quot; value=&quot;Slide 16&quot;/&gt;&lt;property id=&quot;20307&quot; value=&quot;360&quot;/&gt;&lt;/object&gt;&lt;object type=&quot;3&quot; unique_id=&quot;36240&quot;&gt;&lt;property id=&quot;20148&quot; value=&quot;5&quot;/&gt;&lt;property id=&quot;20300&quot; value=&quot;Slide 3&quot;/&gt;&lt;property id=&quot;20307&quot; value=&quot;361&quot;/&gt;&lt;/object&gt;&lt;object type=&quot;3&quot; unique_id=&quot;36369&quot;&gt;&lt;property id=&quot;20148&quot; value=&quot;5&quot;/&gt;&lt;property id=&quot;20300&quot; value=&quot;Slide 10&quot;/&gt;&lt;property id=&quot;20307&quot; value=&quot;363&quot;/&gt;&lt;/object&gt;&lt;object type=&quot;3&quot; unique_id=&quot;36370&quot;&gt;&lt;property id=&quot;20148&quot; value=&quot;5&quot;/&gt;&lt;property id=&quot;20300&quot; value=&quot;Slide 11&quot;/&gt;&lt;property id=&quot;20307&quot; value=&quot;364&quot;/&gt;&lt;/object&gt;&lt;object type=&quot;3&quot; unique_id=&quot;37095&quot;&gt;&lt;property id=&quot;20148&quot; value=&quot;5&quot;/&gt;&lt;property id=&quot;20300&quot; value=&quot;Slide 13 - &amp;quot;Thứ Năm, ngày 15 tháng 03 năm 2018&amp;quot;&quot;/&gt;&lt;property id=&quot;20307&quot; value=&quot;367&quot;/&gt;&lt;/object&gt;&lt;object type=&quot;3&quot; unique_id=&quot;37604&quot;&gt;&lt;property id=&quot;20148&quot; value=&quot;5&quot;/&gt;&lt;property id=&quot;20300&quot; value=&quot;Slide 20&quot;/&gt;&lt;property id=&quot;20307&quot; value=&quot;368&quot;/&gt;&lt;/object&gt;&lt;object type=&quot;3&quot; unique_id=&quot;38235&quot;&gt;&lt;property id=&quot;20148&quot; value=&quot;5&quot;/&gt;&lt;property id=&quot;20300&quot; value=&quot;Slide 19&quot;/&gt;&lt;property id=&quot;20307&quot; value=&quot;369&quot;/&gt;&lt;/object&gt;&lt;object type=&quot;3&quot; unique_id=&quot;39143&quot;&gt;&lt;property id=&quot;20148&quot; value=&quot;5&quot;/&gt;&lt;property id=&quot;20300&quot; value=&quot;Slide 15&quot;/&gt;&lt;property id=&quot;20307&quot; value=&quot;370&quot;/&gt;&lt;/object&gt;&lt;/object&gt;&lt;object type=&quot;8&quot; unique_id=&quot;10040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1176ED1-735F-42EA-AA60-CF9EDFEC740B}&quot;/&gt;&lt;isInvalidForFieldText val=&quot;0&quot;/&gt;&lt;Image&gt;&lt;filename val=&quot;C:\Users\WINDOW~1\AppData\Local\Temp\PR\data\asimages\{D1176ED1-735F-42EA-AA60-CF9EDFEC740B}_9.png&quot;/&gt;&lt;left val=&quot;244&quot;/&gt;&lt;top val=&quot;-10&quot;/&gt;&lt;width val=&quot;506&quot;/&gt;&lt;height val=&quot;102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1176ED1-735F-42EA-AA60-CF9EDFEC740B}&quot;/&gt;&lt;isInvalidForFieldText val=&quot;0&quot;/&gt;&lt;Image&gt;&lt;filename val=&quot;C:\Users\WINDOW~1\AppData\Local\Temp\PR\data\asimages\{D1176ED1-735F-42EA-AA60-CF9EDFEC740B}_9.png&quot;/&gt;&lt;left val=&quot;244&quot;/&gt;&lt;top val=&quot;-10&quot;/&gt;&lt;width val=&quot;506&quot;/&gt;&lt;height val=&quot;102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2318</TotalTime>
  <Words>793</Words>
  <Application>Microsoft Office PowerPoint</Application>
  <PresentationFormat>On-screen Show (4:3)</PresentationFormat>
  <Paragraphs>219</Paragraphs>
  <Slides>20</Slides>
  <Notes>2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Thứ Năm, ngày 15 tháng 03 năm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ANHTHONG</dc:creator>
  <cp:lastModifiedBy>Admin</cp:lastModifiedBy>
  <cp:revision>422</cp:revision>
  <cp:lastPrinted>2018-01-17T14:09:16Z</cp:lastPrinted>
  <dcterms:created xsi:type="dcterms:W3CDTF">2017-10-30T16:23:50Z</dcterms:created>
  <dcterms:modified xsi:type="dcterms:W3CDTF">2018-10-09T08:25:26Z</dcterms:modified>
</cp:coreProperties>
</file>