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31" r:id="rId2"/>
    <p:sldId id="332" r:id="rId3"/>
    <p:sldId id="333" r:id="rId4"/>
    <p:sldId id="289" r:id="rId5"/>
    <p:sldId id="280" r:id="rId6"/>
    <p:sldId id="334" r:id="rId7"/>
    <p:sldId id="316" r:id="rId8"/>
    <p:sldId id="328" r:id="rId9"/>
    <p:sldId id="326" r:id="rId10"/>
    <p:sldId id="327" r:id="rId11"/>
    <p:sldId id="329" r:id="rId12"/>
    <p:sldId id="335" r:id="rId13"/>
    <p:sldId id="294" r:id="rId14"/>
    <p:sldId id="313" r:id="rId15"/>
    <p:sldId id="325" r:id="rId16"/>
    <p:sldId id="266" r:id="rId17"/>
    <p:sldId id="319" r:id="rId18"/>
    <p:sldId id="320" r:id="rId19"/>
    <p:sldId id="321" r:id="rId20"/>
    <p:sldId id="322" r:id="rId21"/>
    <p:sldId id="323" r:id="rId22"/>
    <p:sldId id="324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99"/>
    <a:srgbClr val="660066"/>
    <a:srgbClr val="FF0000"/>
    <a:srgbClr val="FFFF99"/>
    <a:srgbClr val="99CCFF"/>
    <a:srgbClr val="3333FF"/>
    <a:srgbClr val="008000"/>
    <a:srgbClr val="CCFF33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>
      <p:cViewPr varScale="1">
        <p:scale>
          <a:sx n="42" d="100"/>
          <a:sy n="42" d="100"/>
        </p:scale>
        <p:origin x="-7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9ED64-33DC-4408-B4E5-CCA3353D9B2B}" type="datetimeFigureOut">
              <a:rPr lang="en-US" smtClean="0"/>
              <a:t>19/10/2018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1175C-0F59-4B95-81DA-16C7F91E1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0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E83A4F-73AA-4436-A193-FC2D1513F320}" type="slidenum">
              <a:rPr lang="en-US" altLang="en-US" smtClean="0"/>
              <a:pPr/>
              <a:t>22</a:t>
            </a:fld>
            <a:endParaRPr lang="en-US" alt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827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8AA4D-D589-4638-B4F8-31D9404A0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6175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68615-6B47-48F2-ABEB-CF1728550E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54959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4EB7A-BEEA-44BB-A4D8-6DCC57620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43500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10228-4578-4282-A361-8BF77D6941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17163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054BD-4ABD-4739-8D8D-72AA0F085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46052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6C2D8-A751-4EDF-81FA-8CFA0E2E5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01289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DE097-B951-448B-8480-98893AF1EE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65834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FC25E-BDC0-435C-B6E4-55B0E87906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026396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4A35A-A706-46FA-A0EC-6CC241832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99081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9DF8D-3688-4C5C-90C9-CC5AAE73E6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8257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5420F-5252-40DE-A41F-996E184B4E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30224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bg1"/>
            </a:gs>
            <a:gs pos="100000">
              <a:schemeClr val="bg1"/>
            </a:gs>
            <a:gs pos="100000">
              <a:srgbClr val="CC009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3B195B6-6E42-4878-AB9B-5A269E613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 u="none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0" i="0" u="none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2819400" y="485775"/>
            <a:ext cx="3505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2800" b="1" u="sng">
                <a:solidFill>
                  <a:srgbClr val="002060"/>
                </a:solidFill>
                <a:latin typeface="Times New Roman" pitchFamily="18" charset="0"/>
              </a:rPr>
              <a:t>Môn:</a:t>
            </a:r>
            <a:r>
              <a:rPr lang="en-US" sz="2800" b="1">
                <a:solidFill>
                  <a:srgbClr val="002060"/>
                </a:solidFill>
                <a:latin typeface="Times New Roman" pitchFamily="18" charset="0"/>
              </a:rPr>
              <a:t> Tin học</a:t>
            </a:r>
          </a:p>
        </p:txBody>
      </p: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576263" y="1352550"/>
            <a:ext cx="3709987" cy="1039813"/>
            <a:chOff x="192" y="873"/>
            <a:chExt cx="2630" cy="655"/>
          </a:xfrm>
        </p:grpSpPr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86" y="873"/>
              <a:ext cx="2626" cy="655"/>
              <a:chOff x="2160" y="1678"/>
              <a:chExt cx="1303" cy="1134"/>
            </a:xfrm>
          </p:grpSpPr>
          <p:sp>
            <p:nvSpPr>
              <p:cNvPr id="9" name="Oval 56"/>
              <p:cNvSpPr>
                <a:spLocks noChangeArrowheads="1"/>
              </p:cNvSpPr>
              <p:nvPr/>
            </p:nvSpPr>
            <p:spPr bwMode="gray">
              <a:xfrm>
                <a:off x="2781" y="1981"/>
                <a:ext cx="64" cy="52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FCDF06"/>
                  </a:gs>
                  <a:gs pos="100000">
                    <a:srgbClr val="FFFFFF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0" name="Oval 57"/>
              <p:cNvSpPr>
                <a:spLocks noChangeArrowheads="1"/>
              </p:cNvSpPr>
              <p:nvPr/>
            </p:nvSpPr>
            <p:spPr bwMode="gray">
              <a:xfrm>
                <a:off x="2783" y="1981"/>
                <a:ext cx="64" cy="524"/>
              </a:xfrm>
              <a:prstGeom prst="ellipse">
                <a:avLst/>
              </a:prstGeom>
              <a:solidFill>
                <a:srgbClr val="00FF00">
                  <a:alpha val="32156"/>
                </a:srgbClr>
              </a:solidFill>
              <a:ln w="38100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1" name="Oval 58"/>
              <p:cNvSpPr>
                <a:spLocks noChangeArrowheads="1"/>
              </p:cNvSpPr>
              <p:nvPr/>
            </p:nvSpPr>
            <p:spPr bwMode="gray">
              <a:xfrm>
                <a:off x="2163" y="1983"/>
                <a:ext cx="1300" cy="524"/>
              </a:xfrm>
              <a:prstGeom prst="ellipse">
                <a:avLst/>
              </a:prstGeom>
              <a:gradFill rotWithShape="1">
                <a:gsLst>
                  <a:gs pos="0">
                    <a:srgbClr val="887903"/>
                  </a:gs>
                  <a:gs pos="50000">
                    <a:srgbClr val="FCDF06"/>
                  </a:gs>
                  <a:gs pos="100000">
                    <a:srgbClr val="887903"/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2" name="Oval 59"/>
              <p:cNvSpPr>
                <a:spLocks noChangeArrowheads="1"/>
              </p:cNvSpPr>
              <p:nvPr/>
            </p:nvSpPr>
            <p:spPr bwMode="gray">
              <a:xfrm>
                <a:off x="2160" y="1948"/>
                <a:ext cx="1300" cy="566"/>
              </a:xfrm>
              <a:prstGeom prst="ellipse">
                <a:avLst/>
              </a:prstGeom>
              <a:solidFill>
                <a:srgbClr val="FF00FF">
                  <a:alpha val="0"/>
                </a:srgbClr>
              </a:solidFill>
              <a:ln w="38100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3" name="Oval 60"/>
              <p:cNvSpPr>
                <a:spLocks noChangeArrowheads="1"/>
              </p:cNvSpPr>
              <p:nvPr/>
            </p:nvSpPr>
            <p:spPr bwMode="gray">
              <a:xfrm>
                <a:off x="2228" y="1983"/>
                <a:ext cx="1170" cy="524"/>
              </a:xfrm>
              <a:prstGeom prst="ellipse">
                <a:avLst/>
              </a:prstGeom>
              <a:solidFill>
                <a:srgbClr val="FF00FF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4" name="Oval 61"/>
              <p:cNvSpPr>
                <a:spLocks noChangeArrowheads="1"/>
              </p:cNvSpPr>
              <p:nvPr/>
            </p:nvSpPr>
            <p:spPr bwMode="gray">
              <a:xfrm>
                <a:off x="2246" y="1678"/>
                <a:ext cx="1134" cy="1134"/>
              </a:xfrm>
              <a:prstGeom prst="ellipse">
                <a:avLst/>
              </a:prstGeom>
              <a:gradFill rotWithShape="1">
                <a:gsLst>
                  <a:gs pos="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5" name="Oval 62"/>
              <p:cNvSpPr>
                <a:spLocks noChangeArrowheads="1"/>
              </p:cNvSpPr>
              <p:nvPr/>
            </p:nvSpPr>
            <p:spPr bwMode="gray">
              <a:xfrm>
                <a:off x="2261" y="1685"/>
                <a:ext cx="1105" cy="110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E9E9E9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6" name="Oval 63"/>
              <p:cNvSpPr>
                <a:spLocks noChangeArrowheads="1"/>
              </p:cNvSpPr>
              <p:nvPr/>
            </p:nvSpPr>
            <p:spPr bwMode="gray">
              <a:xfrm>
                <a:off x="2273" y="1696"/>
                <a:ext cx="1052" cy="1032"/>
              </a:xfrm>
              <a:prstGeom prst="ellipse">
                <a:avLst/>
              </a:prstGeom>
              <a:solidFill>
                <a:schemeClr val="bg1">
                  <a:alpha val="47842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7" name="Oval 64"/>
              <p:cNvSpPr>
                <a:spLocks noChangeArrowheads="1"/>
              </p:cNvSpPr>
              <p:nvPr/>
            </p:nvSpPr>
            <p:spPr bwMode="gray">
              <a:xfrm>
                <a:off x="2334" y="1725"/>
                <a:ext cx="936" cy="83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C0C0C0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en-US"/>
              </a:p>
            </p:txBody>
          </p:sp>
        </p:grpSp>
        <p:sp>
          <p:nvSpPr>
            <p:cNvPr id="8" name="Text Box 65"/>
            <p:cNvSpPr txBox="1">
              <a:spLocks noChangeArrowheads="1"/>
            </p:cNvSpPr>
            <p:nvPr/>
          </p:nvSpPr>
          <p:spPr bwMode="auto">
            <a:xfrm>
              <a:off x="557" y="1008"/>
              <a:ext cx="1843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600" b="1" u="sng" dirty="0" err="1" smtClean="0">
                  <a:solidFill>
                    <a:srgbClr val="3333FF"/>
                  </a:solidFill>
                  <a:latin typeface="Times New Roman" pitchFamily="18" charset="0"/>
                </a:rPr>
                <a:t>Khởi</a:t>
              </a:r>
              <a:r>
                <a:rPr lang="en-US" sz="2600" b="1" u="sng" dirty="0" smtClean="0">
                  <a:solidFill>
                    <a:srgbClr val="3333FF"/>
                  </a:solidFill>
                  <a:latin typeface="Times New Roman" pitchFamily="18" charset="0"/>
                </a:rPr>
                <a:t> </a:t>
              </a:r>
              <a:r>
                <a:rPr lang="en-US" sz="2600" b="1" u="sng" dirty="0" err="1" smtClean="0">
                  <a:solidFill>
                    <a:srgbClr val="3333FF"/>
                  </a:solidFill>
                  <a:latin typeface="Times New Roman" pitchFamily="18" charset="0"/>
                </a:rPr>
                <a:t>động</a:t>
              </a:r>
              <a:endParaRPr lang="en-US" sz="2600" b="1" u="sng" dirty="0">
                <a:solidFill>
                  <a:srgbClr val="3333FF"/>
                </a:solidFill>
                <a:latin typeface="Times New Roman" pitchFamily="18" charset="0"/>
              </a:endParaRPr>
            </a:p>
          </p:txBody>
        </p:sp>
      </p:grpSp>
      <p:pic>
        <p:nvPicPr>
          <p:cNvPr id="32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60356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10575" y="6145213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31750" y="2479412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600" b="1" u="sng" dirty="0" err="1" smtClean="0">
                <a:latin typeface="Times New Roman" pitchFamily="18" charset="0"/>
              </a:rPr>
              <a:t>Câu</a:t>
            </a:r>
            <a:r>
              <a:rPr lang="en-US" sz="2600" b="1" u="sng" dirty="0" smtClean="0">
                <a:latin typeface="Times New Roman" pitchFamily="18" charset="0"/>
              </a:rPr>
              <a:t> 1</a:t>
            </a:r>
            <a:r>
              <a:rPr lang="en-US" sz="2600" b="1" dirty="0" smtClean="0">
                <a:latin typeface="Times New Roman" pitchFamily="18" charset="0"/>
              </a:rPr>
              <a:t>: </a:t>
            </a:r>
            <a:r>
              <a:rPr lang="en-US" sz="2600" b="1" dirty="0" err="1" smtClean="0">
                <a:latin typeface="Times New Roman" pitchFamily="18" charset="0"/>
              </a:rPr>
              <a:t>Để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truy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cập</a:t>
            </a:r>
            <a:r>
              <a:rPr lang="en-US" sz="2600" b="1" dirty="0" smtClean="0">
                <a:latin typeface="Times New Roman" pitchFamily="18" charset="0"/>
              </a:rPr>
              <a:t> Internet </a:t>
            </a:r>
            <a:r>
              <a:rPr lang="en-US" sz="2600" b="1" dirty="0" err="1" smtClean="0">
                <a:latin typeface="Times New Roman" pitchFamily="18" charset="0"/>
              </a:rPr>
              <a:t>trên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máy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tính</a:t>
            </a:r>
            <a:r>
              <a:rPr lang="en-US" sz="2600" b="1" dirty="0" smtClean="0">
                <a:latin typeface="Times New Roman" pitchFamily="18" charset="0"/>
              </a:rPr>
              <a:t>, </a:t>
            </a:r>
            <a:r>
              <a:rPr lang="en-US" sz="2600" b="1" dirty="0" err="1" smtClean="0">
                <a:latin typeface="Times New Roman" pitchFamily="18" charset="0"/>
              </a:rPr>
              <a:t>bạn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dùng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cách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nào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sau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đây</a:t>
            </a:r>
            <a:r>
              <a:rPr lang="en-US" sz="2600" b="1" dirty="0" smtClean="0">
                <a:latin typeface="Times New Roman" pitchFamily="18" charset="0"/>
              </a:rPr>
              <a:t>?</a:t>
            </a:r>
            <a:endParaRPr lang="en-US" sz="2600" b="1" dirty="0">
              <a:latin typeface="Times New Roman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825500" y="3712414"/>
            <a:ext cx="492443" cy="4924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893812" y="3411254"/>
            <a:ext cx="6192787" cy="839874"/>
            <a:chOff x="893812" y="3411254"/>
            <a:chExt cx="6192787" cy="839874"/>
          </a:xfrm>
        </p:grpSpPr>
        <p:sp>
          <p:nvSpPr>
            <p:cNvPr id="37" name="Text Box 20"/>
            <p:cNvSpPr txBox="1">
              <a:spLocks noChangeArrowheads="1"/>
            </p:cNvSpPr>
            <p:nvPr/>
          </p:nvSpPr>
          <p:spPr bwMode="auto">
            <a:xfrm>
              <a:off x="893812" y="3658571"/>
              <a:ext cx="619278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600" dirty="0" smtClean="0">
                  <a:latin typeface="Times New Roman" pitchFamily="18" charset="0"/>
                </a:rPr>
                <a:t>a. </a:t>
              </a:r>
              <a:r>
                <a:rPr lang="en-US" sz="2600" dirty="0" err="1" smtClean="0">
                  <a:latin typeface="Times New Roman" pitchFamily="18" charset="0"/>
                </a:rPr>
                <a:t>Nháy</a:t>
              </a:r>
              <a:r>
                <a:rPr lang="en-US" sz="2600" dirty="0" smtClean="0">
                  <a:latin typeface="Times New Roman" pitchFamily="18" charset="0"/>
                </a:rPr>
                <a:t> </a:t>
              </a:r>
              <a:r>
                <a:rPr lang="en-US" sz="2600" dirty="0" err="1" smtClean="0">
                  <a:latin typeface="Times New Roman" pitchFamily="18" charset="0"/>
                </a:rPr>
                <a:t>đúp</a:t>
              </a:r>
              <a:r>
                <a:rPr lang="en-US" sz="2600" dirty="0" smtClean="0">
                  <a:latin typeface="Times New Roman" pitchFamily="18" charset="0"/>
                </a:rPr>
                <a:t> </a:t>
              </a:r>
              <a:r>
                <a:rPr lang="en-US" sz="2600" dirty="0" err="1" smtClean="0">
                  <a:latin typeface="Times New Roman" pitchFamily="18" charset="0"/>
                </a:rPr>
                <a:t>chuột</a:t>
              </a:r>
              <a:r>
                <a:rPr lang="en-US" sz="2600" dirty="0" smtClean="0">
                  <a:latin typeface="Times New Roman" pitchFamily="18" charset="0"/>
                </a:rPr>
                <a:t> </a:t>
              </a:r>
              <a:r>
                <a:rPr lang="en-US" sz="2600" dirty="0" err="1" smtClean="0">
                  <a:latin typeface="Times New Roman" pitchFamily="18" charset="0"/>
                </a:rPr>
                <a:t>vào</a:t>
              </a:r>
              <a:r>
                <a:rPr lang="en-US" sz="2600" dirty="0" smtClean="0">
                  <a:latin typeface="Times New Roman" pitchFamily="18" charset="0"/>
                </a:rPr>
                <a:t> </a:t>
              </a:r>
              <a:r>
                <a:rPr lang="en-US" sz="2600" dirty="0" err="1" smtClean="0">
                  <a:latin typeface="Times New Roman" pitchFamily="18" charset="0"/>
                </a:rPr>
                <a:t>biểu</a:t>
              </a:r>
              <a:r>
                <a:rPr lang="en-US" sz="2600" dirty="0" smtClean="0">
                  <a:latin typeface="Times New Roman" pitchFamily="18" charset="0"/>
                </a:rPr>
                <a:t> </a:t>
              </a:r>
              <a:r>
                <a:rPr lang="en-US" sz="2600" dirty="0" err="1" smtClean="0">
                  <a:latin typeface="Times New Roman" pitchFamily="18" charset="0"/>
                </a:rPr>
                <a:t>tượng</a:t>
              </a:r>
              <a:endParaRPr lang="en-US" sz="2600" dirty="0" smtClean="0">
                <a:latin typeface="Times New Roman" pitchFamily="18" charset="0"/>
              </a:endParaRPr>
            </a:p>
          </p:txBody>
        </p:sp>
        <p:pic>
          <p:nvPicPr>
            <p:cNvPr id="26" name="Hình ảnh 14">
              <a:extLst>
                <a:ext uri="{FF2B5EF4-FFF2-40B4-BE49-F238E27FC236}">
                  <a16:creationId xmlns="" xmlns:a16="http://schemas.microsoft.com/office/drawing/2014/main" id="{DDF59971-CC15-417A-821F-CB4E62F44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08" b="89790" l="10000" r="90000">
                          <a14:foregroundMark x1="53333" y1="40841" x2="48167" y2="43844"/>
                          <a14:foregroundMark x1="40667" y1="43844" x2="48833" y2="66967"/>
                          <a14:foregroundMark x1="48833" y1="66967" x2="59000" y2="47447"/>
                          <a14:foregroundMark x1="59000" y1="47447" x2="54833" y2="49850"/>
                          <a14:foregroundMark x1="45167" y1="47447" x2="45500" y2="69369"/>
                          <a14:foregroundMark x1="45500" y1="69369" x2="51000" y2="84384"/>
                          <a14:foregroundMark x1="45833" y1="88889" x2="47333" y2="89790"/>
                          <a14:foregroundMark x1="42833" y1="9910" x2="45833" y2="750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1348" y="3411254"/>
              <a:ext cx="1476902" cy="839874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939785" y="4646807"/>
            <a:ext cx="5601791" cy="922324"/>
            <a:chOff x="939785" y="4646807"/>
            <a:chExt cx="5601791" cy="922324"/>
          </a:xfrm>
        </p:grpSpPr>
        <p:sp>
          <p:nvSpPr>
            <p:cNvPr id="38" name="Text Box 20"/>
            <p:cNvSpPr txBox="1">
              <a:spLocks noChangeArrowheads="1"/>
            </p:cNvSpPr>
            <p:nvPr/>
          </p:nvSpPr>
          <p:spPr bwMode="auto">
            <a:xfrm>
              <a:off x="939785" y="4773605"/>
              <a:ext cx="5125987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600" dirty="0" smtClean="0">
                  <a:latin typeface="Times New Roman" pitchFamily="18" charset="0"/>
                </a:rPr>
                <a:t>b. </a:t>
              </a:r>
              <a:r>
                <a:rPr lang="en-US" sz="2600" dirty="0" err="1" smtClean="0">
                  <a:latin typeface="Times New Roman" pitchFamily="18" charset="0"/>
                </a:rPr>
                <a:t>Nháy</a:t>
              </a:r>
              <a:r>
                <a:rPr lang="en-US" sz="2600" dirty="0" smtClean="0">
                  <a:latin typeface="Times New Roman" pitchFamily="18" charset="0"/>
                </a:rPr>
                <a:t> </a:t>
              </a:r>
              <a:r>
                <a:rPr lang="en-US" sz="2600" dirty="0" err="1" smtClean="0">
                  <a:latin typeface="Times New Roman" pitchFamily="18" charset="0"/>
                </a:rPr>
                <a:t>đúp</a:t>
              </a:r>
              <a:r>
                <a:rPr lang="en-US" sz="2600" dirty="0" smtClean="0">
                  <a:latin typeface="Times New Roman" pitchFamily="18" charset="0"/>
                </a:rPr>
                <a:t> </a:t>
              </a:r>
              <a:r>
                <a:rPr lang="en-US" sz="2600" dirty="0" err="1" smtClean="0">
                  <a:latin typeface="Times New Roman" pitchFamily="18" charset="0"/>
                </a:rPr>
                <a:t>chuột</a:t>
              </a:r>
              <a:r>
                <a:rPr lang="en-US" sz="2600" dirty="0" smtClean="0">
                  <a:latin typeface="Times New Roman" pitchFamily="18" charset="0"/>
                </a:rPr>
                <a:t> </a:t>
              </a:r>
              <a:r>
                <a:rPr lang="en-US" sz="2600" dirty="0" err="1" smtClean="0">
                  <a:latin typeface="Times New Roman" pitchFamily="18" charset="0"/>
                </a:rPr>
                <a:t>vào</a:t>
              </a:r>
              <a:r>
                <a:rPr lang="en-US" sz="2600" dirty="0" smtClean="0">
                  <a:latin typeface="Times New Roman" pitchFamily="18" charset="0"/>
                </a:rPr>
                <a:t> </a:t>
              </a:r>
              <a:r>
                <a:rPr lang="en-US" sz="2600" dirty="0" err="1" smtClean="0">
                  <a:latin typeface="Times New Roman" pitchFamily="18" charset="0"/>
                </a:rPr>
                <a:t>biểu</a:t>
              </a:r>
              <a:r>
                <a:rPr lang="en-US" sz="2600" dirty="0" smtClean="0">
                  <a:latin typeface="Times New Roman" pitchFamily="18" charset="0"/>
                </a:rPr>
                <a:t> </a:t>
              </a:r>
              <a:r>
                <a:rPr lang="en-US" sz="2600" dirty="0" err="1" smtClean="0">
                  <a:latin typeface="Times New Roman" pitchFamily="18" charset="0"/>
                </a:rPr>
                <a:t>tượng</a:t>
              </a:r>
              <a:endParaRPr lang="en-US" sz="2600" dirty="0" smtClean="0">
                <a:latin typeface="Times New Roman" pitchFamily="18" charset="0"/>
              </a:endParaRPr>
            </a:p>
          </p:txBody>
        </p:sp>
        <p:pic>
          <p:nvPicPr>
            <p:cNvPr id="27" name="Hình ảnh 22">
              <a:extLst>
                <a:ext uri="{FF2B5EF4-FFF2-40B4-BE49-F238E27FC236}">
                  <a16:creationId xmlns="" xmlns:a16="http://schemas.microsoft.com/office/drawing/2014/main" id="{AE2D7674-BE57-4591-9606-4AC69D27B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9967" y="4646807"/>
              <a:ext cx="951609" cy="922324"/>
            </a:xfrm>
            <a:prstGeom prst="rect">
              <a:avLst/>
            </a:prstGeom>
          </p:spPr>
        </p:pic>
      </p:grpSp>
      <p:sp>
        <p:nvSpPr>
          <p:cNvPr id="39" name="Text Box 20"/>
          <p:cNvSpPr txBox="1">
            <a:spLocks noChangeArrowheads="1"/>
          </p:cNvSpPr>
          <p:nvPr/>
        </p:nvSpPr>
        <p:spPr bwMode="auto">
          <a:xfrm>
            <a:off x="939785" y="5898991"/>
            <a:ext cx="6192787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600" dirty="0" smtClean="0">
                <a:latin typeface="Times New Roman" pitchFamily="18" charset="0"/>
              </a:rPr>
              <a:t>c. </a:t>
            </a:r>
            <a:r>
              <a:rPr lang="en-US" sz="2600" dirty="0" err="1" smtClean="0">
                <a:latin typeface="Times New Roman" pitchFamily="18" charset="0"/>
              </a:rPr>
              <a:t>Nháy</a:t>
            </a:r>
            <a:r>
              <a:rPr lang="en-US" sz="2600" dirty="0" smtClean="0">
                <a:latin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</a:rPr>
              <a:t>chuột</a:t>
            </a:r>
            <a:r>
              <a:rPr lang="en-US" sz="2600" dirty="0" smtClean="0">
                <a:latin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</a:rPr>
              <a:t>vào</a:t>
            </a:r>
            <a:r>
              <a:rPr lang="en-US" sz="2600" dirty="0" smtClean="0">
                <a:latin typeface="Times New Roman" pitchFamily="18" charset="0"/>
              </a:rPr>
              <a:t> </a:t>
            </a:r>
            <a:r>
              <a:rPr lang="en-US" sz="2600" err="1" smtClean="0">
                <a:latin typeface="Times New Roman" pitchFamily="18" charset="0"/>
              </a:rPr>
              <a:t>biểu</a:t>
            </a:r>
            <a:r>
              <a:rPr lang="en-US" sz="2600" smtClean="0">
                <a:latin typeface="Times New Roman" pitchFamily="18" charset="0"/>
              </a:rPr>
              <a:t> </a:t>
            </a:r>
            <a:r>
              <a:rPr lang="en-US" sz="2600" smtClean="0">
                <a:latin typeface="Times New Roman" pitchFamily="18" charset="0"/>
              </a:rPr>
              <a:t>tượng              </a:t>
            </a:r>
            <a:endParaRPr lang="en-US" sz="2600" dirty="0" smtClean="0">
              <a:latin typeface="Times New Roman" pitchFamily="18" charset="0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967" y="5645150"/>
            <a:ext cx="747712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15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2819400" y="485775"/>
            <a:ext cx="3505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2800" b="1" u="sng">
                <a:solidFill>
                  <a:srgbClr val="002060"/>
                </a:solidFill>
                <a:latin typeface="Times New Roman" pitchFamily="18" charset="0"/>
              </a:rPr>
              <a:t>Môn:</a:t>
            </a:r>
            <a:r>
              <a:rPr lang="en-US" sz="2800" b="1">
                <a:solidFill>
                  <a:srgbClr val="002060"/>
                </a:solidFill>
                <a:latin typeface="Times New Roman" pitchFamily="18" charset="0"/>
              </a:rPr>
              <a:t> Tin học</a:t>
            </a:r>
          </a:p>
        </p:txBody>
      </p: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576263" y="1352550"/>
            <a:ext cx="3709987" cy="1039813"/>
            <a:chOff x="192" y="873"/>
            <a:chExt cx="2630" cy="655"/>
          </a:xfrm>
        </p:grpSpPr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86" y="873"/>
              <a:ext cx="2626" cy="655"/>
              <a:chOff x="2160" y="1678"/>
              <a:chExt cx="1303" cy="1134"/>
            </a:xfrm>
          </p:grpSpPr>
          <p:sp>
            <p:nvSpPr>
              <p:cNvPr id="9" name="Oval 56"/>
              <p:cNvSpPr>
                <a:spLocks noChangeArrowheads="1"/>
              </p:cNvSpPr>
              <p:nvPr/>
            </p:nvSpPr>
            <p:spPr bwMode="gray">
              <a:xfrm>
                <a:off x="2781" y="1981"/>
                <a:ext cx="64" cy="52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FCDF06"/>
                  </a:gs>
                  <a:gs pos="100000">
                    <a:srgbClr val="FFFFFF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0" name="Oval 57"/>
              <p:cNvSpPr>
                <a:spLocks noChangeArrowheads="1"/>
              </p:cNvSpPr>
              <p:nvPr/>
            </p:nvSpPr>
            <p:spPr bwMode="gray">
              <a:xfrm>
                <a:off x="2783" y="1981"/>
                <a:ext cx="64" cy="524"/>
              </a:xfrm>
              <a:prstGeom prst="ellipse">
                <a:avLst/>
              </a:prstGeom>
              <a:solidFill>
                <a:srgbClr val="00FF00">
                  <a:alpha val="32156"/>
                </a:srgbClr>
              </a:solidFill>
              <a:ln w="38100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1" name="Oval 58"/>
              <p:cNvSpPr>
                <a:spLocks noChangeArrowheads="1"/>
              </p:cNvSpPr>
              <p:nvPr/>
            </p:nvSpPr>
            <p:spPr bwMode="gray">
              <a:xfrm>
                <a:off x="2163" y="1983"/>
                <a:ext cx="1300" cy="524"/>
              </a:xfrm>
              <a:prstGeom prst="ellipse">
                <a:avLst/>
              </a:prstGeom>
              <a:gradFill rotWithShape="1">
                <a:gsLst>
                  <a:gs pos="0">
                    <a:srgbClr val="887903"/>
                  </a:gs>
                  <a:gs pos="50000">
                    <a:srgbClr val="FCDF06"/>
                  </a:gs>
                  <a:gs pos="100000">
                    <a:srgbClr val="887903"/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2" name="Oval 59"/>
              <p:cNvSpPr>
                <a:spLocks noChangeArrowheads="1"/>
              </p:cNvSpPr>
              <p:nvPr/>
            </p:nvSpPr>
            <p:spPr bwMode="gray">
              <a:xfrm>
                <a:off x="2160" y="1948"/>
                <a:ext cx="1300" cy="566"/>
              </a:xfrm>
              <a:prstGeom prst="ellipse">
                <a:avLst/>
              </a:prstGeom>
              <a:solidFill>
                <a:srgbClr val="FF00FF">
                  <a:alpha val="0"/>
                </a:srgbClr>
              </a:solidFill>
              <a:ln w="38100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3" name="Oval 60"/>
              <p:cNvSpPr>
                <a:spLocks noChangeArrowheads="1"/>
              </p:cNvSpPr>
              <p:nvPr/>
            </p:nvSpPr>
            <p:spPr bwMode="gray">
              <a:xfrm>
                <a:off x="2228" y="1983"/>
                <a:ext cx="1170" cy="524"/>
              </a:xfrm>
              <a:prstGeom prst="ellipse">
                <a:avLst/>
              </a:prstGeom>
              <a:solidFill>
                <a:srgbClr val="FF00FF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4" name="Oval 61"/>
              <p:cNvSpPr>
                <a:spLocks noChangeArrowheads="1"/>
              </p:cNvSpPr>
              <p:nvPr/>
            </p:nvSpPr>
            <p:spPr bwMode="gray">
              <a:xfrm>
                <a:off x="2246" y="1678"/>
                <a:ext cx="1134" cy="1134"/>
              </a:xfrm>
              <a:prstGeom prst="ellipse">
                <a:avLst/>
              </a:prstGeom>
              <a:gradFill rotWithShape="1">
                <a:gsLst>
                  <a:gs pos="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5" name="Oval 62"/>
              <p:cNvSpPr>
                <a:spLocks noChangeArrowheads="1"/>
              </p:cNvSpPr>
              <p:nvPr/>
            </p:nvSpPr>
            <p:spPr bwMode="gray">
              <a:xfrm>
                <a:off x="2261" y="1685"/>
                <a:ext cx="1105" cy="110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E9E9E9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6" name="Oval 63"/>
              <p:cNvSpPr>
                <a:spLocks noChangeArrowheads="1"/>
              </p:cNvSpPr>
              <p:nvPr/>
            </p:nvSpPr>
            <p:spPr bwMode="gray">
              <a:xfrm>
                <a:off x="2273" y="1696"/>
                <a:ext cx="1052" cy="1032"/>
              </a:xfrm>
              <a:prstGeom prst="ellipse">
                <a:avLst/>
              </a:prstGeom>
              <a:solidFill>
                <a:schemeClr val="bg1">
                  <a:alpha val="47842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7" name="Oval 64"/>
              <p:cNvSpPr>
                <a:spLocks noChangeArrowheads="1"/>
              </p:cNvSpPr>
              <p:nvPr/>
            </p:nvSpPr>
            <p:spPr bwMode="gray">
              <a:xfrm>
                <a:off x="2334" y="1725"/>
                <a:ext cx="936" cy="83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C0C0C0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en-US"/>
              </a:p>
            </p:txBody>
          </p:sp>
        </p:grpSp>
        <p:sp>
          <p:nvSpPr>
            <p:cNvPr id="8" name="Text Box 65"/>
            <p:cNvSpPr txBox="1">
              <a:spLocks noChangeArrowheads="1"/>
            </p:cNvSpPr>
            <p:nvPr/>
          </p:nvSpPr>
          <p:spPr bwMode="auto">
            <a:xfrm>
              <a:off x="557" y="1008"/>
              <a:ext cx="1843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600" b="1" u="sng" dirty="0" err="1" smtClean="0">
                  <a:solidFill>
                    <a:srgbClr val="3333FF"/>
                  </a:solidFill>
                  <a:latin typeface="Times New Roman" pitchFamily="18" charset="0"/>
                </a:rPr>
                <a:t>Khởi</a:t>
              </a:r>
              <a:r>
                <a:rPr lang="en-US" sz="2600" b="1" u="sng" dirty="0" smtClean="0">
                  <a:solidFill>
                    <a:srgbClr val="3333FF"/>
                  </a:solidFill>
                  <a:latin typeface="Times New Roman" pitchFamily="18" charset="0"/>
                </a:rPr>
                <a:t> </a:t>
              </a:r>
              <a:r>
                <a:rPr lang="en-US" sz="2600" b="1" u="sng" dirty="0" err="1" smtClean="0">
                  <a:solidFill>
                    <a:srgbClr val="3333FF"/>
                  </a:solidFill>
                  <a:latin typeface="Times New Roman" pitchFamily="18" charset="0"/>
                </a:rPr>
                <a:t>động</a:t>
              </a:r>
              <a:endParaRPr lang="en-US" sz="2600" b="1" u="sng" dirty="0">
                <a:solidFill>
                  <a:srgbClr val="3333FF"/>
                </a:solidFill>
                <a:latin typeface="Times New Roman" pitchFamily="18" charset="0"/>
              </a:endParaRPr>
            </a:p>
          </p:txBody>
        </p:sp>
      </p:grpSp>
      <p:pic>
        <p:nvPicPr>
          <p:cNvPr id="32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60356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10575" y="6145213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31750" y="2479412"/>
            <a:ext cx="91440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600" b="1" u="sng" dirty="0" err="1" smtClean="0">
                <a:latin typeface="Times New Roman" pitchFamily="18" charset="0"/>
              </a:rPr>
              <a:t>Câu</a:t>
            </a:r>
            <a:r>
              <a:rPr lang="en-US" sz="2600" b="1" u="sng" dirty="0" smtClean="0">
                <a:latin typeface="Times New Roman" pitchFamily="18" charset="0"/>
              </a:rPr>
              <a:t> 2</a:t>
            </a:r>
            <a:r>
              <a:rPr lang="en-US" sz="2600" b="1" dirty="0" smtClean="0">
                <a:latin typeface="Times New Roman" pitchFamily="18" charset="0"/>
              </a:rPr>
              <a:t>: </a:t>
            </a:r>
            <a:r>
              <a:rPr lang="en-US" sz="2600" b="1" dirty="0" err="1" smtClean="0">
                <a:latin typeface="Times New Roman" pitchFamily="18" charset="0"/>
              </a:rPr>
              <a:t>Để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đổi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tên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tệp</a:t>
            </a:r>
            <a:r>
              <a:rPr lang="en-US" sz="2600" b="1" dirty="0" smtClean="0">
                <a:latin typeface="Times New Roman" pitchFamily="18" charset="0"/>
              </a:rPr>
              <a:t>, </a:t>
            </a:r>
            <a:r>
              <a:rPr lang="en-US" sz="2600" b="1" dirty="0" err="1" smtClean="0">
                <a:latin typeface="Times New Roman" pitchFamily="18" charset="0"/>
              </a:rPr>
              <a:t>bạn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cần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chọn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mục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nào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dưới</a:t>
            </a:r>
            <a:r>
              <a:rPr lang="en-US" sz="2600" b="1" dirty="0" smtClean="0">
                <a:latin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</a:rPr>
              <a:t>đây</a:t>
            </a:r>
            <a:r>
              <a:rPr lang="en-US" sz="2600" b="1" dirty="0" smtClean="0">
                <a:latin typeface="Times New Roman" pitchFamily="18" charset="0"/>
              </a:rPr>
              <a:t>?</a:t>
            </a:r>
            <a:endParaRPr lang="en-US" sz="2600" b="1" dirty="0">
              <a:latin typeface="Times New Roman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889051" y="4799352"/>
            <a:ext cx="492443" cy="4924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935465" y="3223632"/>
            <a:ext cx="207798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600" dirty="0" smtClean="0">
                <a:latin typeface="Times New Roman" pitchFamily="18" charset="0"/>
              </a:rPr>
              <a:t>a. Delete</a:t>
            </a:r>
          </a:p>
        </p:txBody>
      </p:sp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987756" y="3967852"/>
            <a:ext cx="187961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600" dirty="0" smtClean="0">
                <a:latin typeface="Times New Roman" pitchFamily="18" charset="0"/>
              </a:rPr>
              <a:t>b. Copy</a:t>
            </a:r>
          </a:p>
        </p:txBody>
      </p:sp>
      <p:sp>
        <p:nvSpPr>
          <p:cNvPr id="39" name="Text Box 20"/>
          <p:cNvSpPr txBox="1">
            <a:spLocks noChangeArrowheads="1"/>
          </p:cNvSpPr>
          <p:nvPr/>
        </p:nvSpPr>
        <p:spPr bwMode="auto">
          <a:xfrm>
            <a:off x="1001611" y="4771572"/>
            <a:ext cx="218441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600" dirty="0" smtClean="0">
                <a:latin typeface="Times New Roman" pitchFamily="18" charset="0"/>
              </a:rPr>
              <a:t>c. Rename</a:t>
            </a:r>
          </a:p>
        </p:txBody>
      </p:sp>
    </p:spTree>
    <p:extLst>
      <p:ext uri="{BB962C8B-B14F-4D97-AF65-F5344CB8AC3E}">
        <p14:creationId xmlns:p14="http://schemas.microsoft.com/office/powerpoint/2010/main" val="115367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" grpId="0" animBg="1"/>
      <p:bldP spid="37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2819400" y="485775"/>
            <a:ext cx="3505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2800" b="1" u="sng">
                <a:solidFill>
                  <a:srgbClr val="002060"/>
                </a:solidFill>
                <a:latin typeface="Times New Roman" pitchFamily="18" charset="0"/>
              </a:rPr>
              <a:t>Môn:</a:t>
            </a:r>
            <a:r>
              <a:rPr lang="en-US" sz="2800" b="1">
                <a:solidFill>
                  <a:srgbClr val="002060"/>
                </a:solidFill>
                <a:latin typeface="Times New Roman" pitchFamily="18" charset="0"/>
              </a:rPr>
              <a:t> Tin học</a:t>
            </a:r>
          </a:p>
        </p:txBody>
      </p: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576263" y="1352550"/>
            <a:ext cx="3709987" cy="1039813"/>
            <a:chOff x="192" y="873"/>
            <a:chExt cx="2630" cy="655"/>
          </a:xfrm>
        </p:grpSpPr>
        <p:grpSp>
          <p:nvGrpSpPr>
            <p:cNvPr id="6" name="Group 55"/>
            <p:cNvGrpSpPr>
              <a:grpSpLocks/>
            </p:cNvGrpSpPr>
            <p:nvPr/>
          </p:nvGrpSpPr>
          <p:grpSpPr bwMode="auto">
            <a:xfrm>
              <a:off x="186" y="873"/>
              <a:ext cx="2626" cy="655"/>
              <a:chOff x="2160" y="1678"/>
              <a:chExt cx="1303" cy="1134"/>
            </a:xfrm>
          </p:grpSpPr>
          <p:sp>
            <p:nvSpPr>
              <p:cNvPr id="8" name="Oval 56"/>
              <p:cNvSpPr>
                <a:spLocks noChangeArrowheads="1"/>
              </p:cNvSpPr>
              <p:nvPr/>
            </p:nvSpPr>
            <p:spPr bwMode="gray">
              <a:xfrm>
                <a:off x="2781" y="1981"/>
                <a:ext cx="64" cy="52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FCDF06"/>
                  </a:gs>
                  <a:gs pos="100000">
                    <a:srgbClr val="FFFFFF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9" name="Oval 57"/>
              <p:cNvSpPr>
                <a:spLocks noChangeArrowheads="1"/>
              </p:cNvSpPr>
              <p:nvPr/>
            </p:nvSpPr>
            <p:spPr bwMode="gray">
              <a:xfrm>
                <a:off x="2783" y="1981"/>
                <a:ext cx="64" cy="524"/>
              </a:xfrm>
              <a:prstGeom prst="ellipse">
                <a:avLst/>
              </a:prstGeom>
              <a:solidFill>
                <a:srgbClr val="00FF00">
                  <a:alpha val="32156"/>
                </a:srgbClr>
              </a:solidFill>
              <a:ln w="38100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0" name="Oval 58"/>
              <p:cNvSpPr>
                <a:spLocks noChangeArrowheads="1"/>
              </p:cNvSpPr>
              <p:nvPr/>
            </p:nvSpPr>
            <p:spPr bwMode="gray">
              <a:xfrm>
                <a:off x="2163" y="1983"/>
                <a:ext cx="1300" cy="524"/>
              </a:xfrm>
              <a:prstGeom prst="ellipse">
                <a:avLst/>
              </a:prstGeom>
              <a:gradFill rotWithShape="1">
                <a:gsLst>
                  <a:gs pos="0">
                    <a:srgbClr val="887903"/>
                  </a:gs>
                  <a:gs pos="50000">
                    <a:srgbClr val="FCDF06"/>
                  </a:gs>
                  <a:gs pos="100000">
                    <a:srgbClr val="887903"/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1" name="Oval 59"/>
              <p:cNvSpPr>
                <a:spLocks noChangeArrowheads="1"/>
              </p:cNvSpPr>
              <p:nvPr/>
            </p:nvSpPr>
            <p:spPr bwMode="gray">
              <a:xfrm>
                <a:off x="2160" y="1948"/>
                <a:ext cx="1300" cy="566"/>
              </a:xfrm>
              <a:prstGeom prst="ellipse">
                <a:avLst/>
              </a:prstGeom>
              <a:solidFill>
                <a:srgbClr val="FF00FF">
                  <a:alpha val="0"/>
                </a:srgbClr>
              </a:solidFill>
              <a:ln w="38100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2" name="Oval 60"/>
              <p:cNvSpPr>
                <a:spLocks noChangeArrowheads="1"/>
              </p:cNvSpPr>
              <p:nvPr/>
            </p:nvSpPr>
            <p:spPr bwMode="gray">
              <a:xfrm>
                <a:off x="2228" y="1983"/>
                <a:ext cx="1170" cy="524"/>
              </a:xfrm>
              <a:prstGeom prst="ellipse">
                <a:avLst/>
              </a:prstGeom>
              <a:solidFill>
                <a:srgbClr val="FF00FF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3" name="Oval 61"/>
              <p:cNvSpPr>
                <a:spLocks noChangeArrowheads="1"/>
              </p:cNvSpPr>
              <p:nvPr/>
            </p:nvSpPr>
            <p:spPr bwMode="gray">
              <a:xfrm>
                <a:off x="2246" y="1678"/>
                <a:ext cx="1134" cy="1134"/>
              </a:xfrm>
              <a:prstGeom prst="ellipse">
                <a:avLst/>
              </a:prstGeom>
              <a:gradFill rotWithShape="1">
                <a:gsLst>
                  <a:gs pos="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4" name="Oval 62"/>
              <p:cNvSpPr>
                <a:spLocks noChangeArrowheads="1"/>
              </p:cNvSpPr>
              <p:nvPr/>
            </p:nvSpPr>
            <p:spPr bwMode="gray">
              <a:xfrm>
                <a:off x="2261" y="1685"/>
                <a:ext cx="1105" cy="110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E9E9E9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5" name="Oval 63"/>
              <p:cNvSpPr>
                <a:spLocks noChangeArrowheads="1"/>
              </p:cNvSpPr>
              <p:nvPr/>
            </p:nvSpPr>
            <p:spPr bwMode="gray">
              <a:xfrm>
                <a:off x="2273" y="1696"/>
                <a:ext cx="1052" cy="1032"/>
              </a:xfrm>
              <a:prstGeom prst="ellipse">
                <a:avLst/>
              </a:prstGeom>
              <a:solidFill>
                <a:schemeClr val="bg1">
                  <a:alpha val="47842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16" name="Oval 64"/>
              <p:cNvSpPr>
                <a:spLocks noChangeArrowheads="1"/>
              </p:cNvSpPr>
              <p:nvPr/>
            </p:nvSpPr>
            <p:spPr bwMode="gray">
              <a:xfrm>
                <a:off x="2334" y="1725"/>
                <a:ext cx="936" cy="83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C0C0C0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en-US"/>
              </a:p>
            </p:txBody>
          </p:sp>
        </p:grpSp>
        <p:sp>
          <p:nvSpPr>
            <p:cNvPr id="7" name="Text Box 65"/>
            <p:cNvSpPr txBox="1">
              <a:spLocks noChangeArrowheads="1"/>
            </p:cNvSpPr>
            <p:nvPr/>
          </p:nvSpPr>
          <p:spPr bwMode="auto">
            <a:xfrm>
              <a:off x="557" y="1008"/>
              <a:ext cx="1843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600" b="1" u="sng" dirty="0" err="1" smtClean="0">
                  <a:solidFill>
                    <a:srgbClr val="3333FF"/>
                  </a:solidFill>
                  <a:latin typeface="Times New Roman" pitchFamily="18" charset="0"/>
                </a:rPr>
                <a:t>Khởi</a:t>
              </a:r>
              <a:r>
                <a:rPr lang="en-US" sz="2600" b="1" u="sng" dirty="0" smtClean="0">
                  <a:solidFill>
                    <a:srgbClr val="3333FF"/>
                  </a:solidFill>
                  <a:latin typeface="Times New Roman" pitchFamily="18" charset="0"/>
                </a:rPr>
                <a:t> </a:t>
              </a:r>
              <a:r>
                <a:rPr lang="en-US" sz="2600" b="1" u="sng" dirty="0" err="1" smtClean="0">
                  <a:solidFill>
                    <a:srgbClr val="3333FF"/>
                  </a:solidFill>
                  <a:latin typeface="Times New Roman" pitchFamily="18" charset="0"/>
                </a:rPr>
                <a:t>động</a:t>
              </a:r>
              <a:endParaRPr lang="en-US" sz="2600" b="1" u="sng" dirty="0">
                <a:solidFill>
                  <a:srgbClr val="3333FF"/>
                </a:solidFill>
                <a:latin typeface="Times New Roman" pitchFamily="18" charset="0"/>
              </a:endParaRPr>
            </a:p>
          </p:txBody>
        </p:sp>
      </p:grpSp>
      <p:pic>
        <p:nvPicPr>
          <p:cNvPr id="17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60356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10575" y="6145213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576328" y="2479412"/>
            <a:ext cx="811047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u="sng" dirty="0" err="1" smtClean="0">
                <a:latin typeface="Times New Roman" pitchFamily="18" charset="0"/>
              </a:rPr>
              <a:t>Câu</a:t>
            </a:r>
            <a:r>
              <a:rPr lang="en-US" sz="2800" b="1" u="sng" dirty="0" smtClean="0">
                <a:latin typeface="Times New Roman" pitchFamily="18" charset="0"/>
              </a:rPr>
              <a:t> 3</a:t>
            </a:r>
            <a:r>
              <a:rPr lang="en-US" sz="2800" b="1" dirty="0" smtClean="0">
                <a:latin typeface="Times New Roman" pitchFamily="18" charset="0"/>
              </a:rPr>
              <a:t>: </a:t>
            </a:r>
            <a:r>
              <a:rPr lang="en-US" sz="2800" b="1" dirty="0" err="1" smtClean="0">
                <a:latin typeface="Times New Roman" pitchFamily="18" charset="0"/>
              </a:rPr>
              <a:t>Các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thiết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bị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nào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sau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đây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được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gọi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là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thiết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bị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lưu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trữ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</a:rPr>
              <a:t>ngoài</a:t>
            </a:r>
            <a:r>
              <a:rPr lang="en-US" sz="2800" b="1" dirty="0" smtClean="0">
                <a:latin typeface="Times New Roman" pitchFamily="18" charset="0"/>
              </a:rPr>
              <a:t>?</a:t>
            </a: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927866" y="3634461"/>
            <a:ext cx="492443" cy="4924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2016638" y="3598417"/>
            <a:ext cx="537476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600" dirty="0" smtClean="0">
                <a:latin typeface="Times New Roman" pitchFamily="18" charset="0"/>
              </a:rPr>
              <a:t>a.  Ổ </a:t>
            </a:r>
            <a:r>
              <a:rPr lang="en-US" sz="2600" dirty="0" err="1" smtClean="0">
                <a:latin typeface="Times New Roman" pitchFamily="18" charset="0"/>
              </a:rPr>
              <a:t>cứng</a:t>
            </a:r>
            <a:r>
              <a:rPr lang="en-US" sz="2600" dirty="0" smtClean="0">
                <a:latin typeface="Times New Roman" pitchFamily="18" charset="0"/>
              </a:rPr>
              <a:t> di </a:t>
            </a:r>
            <a:r>
              <a:rPr lang="en-US" sz="2600" dirty="0" err="1" smtClean="0">
                <a:latin typeface="Times New Roman" pitchFamily="18" charset="0"/>
              </a:rPr>
              <a:t>động</a:t>
            </a:r>
            <a:r>
              <a:rPr lang="en-US" sz="2600" dirty="0" smtClean="0">
                <a:latin typeface="Times New Roman" pitchFamily="18" charset="0"/>
              </a:rPr>
              <a:t>, </a:t>
            </a:r>
            <a:r>
              <a:rPr lang="en-US" sz="2600" dirty="0" err="1" smtClean="0">
                <a:latin typeface="Times New Roman" pitchFamily="18" charset="0"/>
              </a:rPr>
              <a:t>đĩa</a:t>
            </a:r>
            <a:r>
              <a:rPr lang="en-US" sz="2600" dirty="0" smtClean="0">
                <a:latin typeface="Times New Roman" pitchFamily="18" charset="0"/>
              </a:rPr>
              <a:t> CD, USB.</a:t>
            </a:r>
          </a:p>
        </p:txBody>
      </p:sp>
      <p:sp>
        <p:nvSpPr>
          <p:cNvPr id="25" name="Text Box 20"/>
          <p:cNvSpPr txBox="1">
            <a:spLocks noChangeArrowheads="1"/>
          </p:cNvSpPr>
          <p:nvPr/>
        </p:nvSpPr>
        <p:spPr bwMode="auto">
          <a:xfrm>
            <a:off x="2068930" y="4342637"/>
            <a:ext cx="478907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600" dirty="0" smtClean="0">
                <a:latin typeface="Times New Roman" pitchFamily="18" charset="0"/>
              </a:rPr>
              <a:t>b. Ổ </a:t>
            </a:r>
            <a:r>
              <a:rPr lang="en-US" sz="2600" dirty="0" err="1" smtClean="0">
                <a:latin typeface="Times New Roman" pitchFamily="18" charset="0"/>
              </a:rPr>
              <a:t>cứng</a:t>
            </a:r>
            <a:r>
              <a:rPr lang="en-US" sz="2600" dirty="0" smtClean="0">
                <a:latin typeface="Times New Roman" pitchFamily="18" charset="0"/>
              </a:rPr>
              <a:t>, </a:t>
            </a:r>
            <a:r>
              <a:rPr lang="en-US" sz="2600" dirty="0" err="1" smtClean="0">
                <a:latin typeface="Times New Roman" pitchFamily="18" charset="0"/>
              </a:rPr>
              <a:t>chuột</a:t>
            </a:r>
            <a:r>
              <a:rPr lang="en-US" sz="2600" dirty="0" smtClean="0">
                <a:latin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</a:rPr>
              <a:t>máy</a:t>
            </a:r>
            <a:r>
              <a:rPr lang="en-US" sz="2600" dirty="0" smtClean="0">
                <a:latin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</a:rPr>
              <a:t>tính</a:t>
            </a:r>
            <a:r>
              <a:rPr lang="en-US" sz="2600" dirty="0" smtClean="0">
                <a:latin typeface="Times New Roman" pitchFamily="18" charset="0"/>
              </a:rPr>
              <a:t>.</a:t>
            </a: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2082785" y="5146357"/>
            <a:ext cx="561341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600" dirty="0" smtClean="0">
                <a:latin typeface="Times New Roman" pitchFamily="18" charset="0"/>
              </a:rPr>
              <a:t>c. </a:t>
            </a:r>
            <a:r>
              <a:rPr lang="en-US" sz="2600" dirty="0" err="1" smtClean="0">
                <a:latin typeface="Times New Roman" pitchFamily="18" charset="0"/>
              </a:rPr>
              <a:t>Đĩa</a:t>
            </a:r>
            <a:r>
              <a:rPr lang="en-US" sz="2600" dirty="0" smtClean="0">
                <a:latin typeface="Times New Roman" pitchFamily="18" charset="0"/>
              </a:rPr>
              <a:t> CD, USB, </a:t>
            </a:r>
            <a:r>
              <a:rPr lang="en-US" sz="2600" dirty="0" err="1" smtClean="0">
                <a:latin typeface="Times New Roman" pitchFamily="18" charset="0"/>
              </a:rPr>
              <a:t>bàn</a:t>
            </a:r>
            <a:r>
              <a:rPr lang="en-US" sz="2600" dirty="0" smtClean="0">
                <a:latin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</a:rPr>
              <a:t>phím</a:t>
            </a:r>
            <a:r>
              <a:rPr lang="en-US" sz="2600" dirty="0" smtClean="0">
                <a:latin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</a:rPr>
              <a:t>máy</a:t>
            </a:r>
            <a:r>
              <a:rPr lang="en-US" sz="2600" dirty="0" smtClean="0">
                <a:latin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</a:rPr>
              <a:t>tính</a:t>
            </a:r>
            <a:r>
              <a:rPr lang="en-US" sz="2600" dirty="0" smtClean="0"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85350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or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1" name="Group 9"/>
          <p:cNvGrpSpPr>
            <a:grpSpLocks/>
          </p:cNvGrpSpPr>
          <p:nvPr/>
        </p:nvGrpSpPr>
        <p:grpSpPr bwMode="auto">
          <a:xfrm>
            <a:off x="2517731" y="2703079"/>
            <a:ext cx="4175125" cy="1797050"/>
            <a:chOff x="191" y="846"/>
            <a:chExt cx="2630" cy="684"/>
          </a:xfrm>
        </p:grpSpPr>
        <p:grpSp>
          <p:nvGrpSpPr>
            <p:cNvPr id="17414" name="Group 10"/>
            <p:cNvGrpSpPr>
              <a:grpSpLocks/>
            </p:cNvGrpSpPr>
            <p:nvPr/>
          </p:nvGrpSpPr>
          <p:grpSpPr bwMode="auto">
            <a:xfrm>
              <a:off x="191" y="846"/>
              <a:ext cx="2630" cy="684"/>
              <a:chOff x="2160" y="1628"/>
              <a:chExt cx="1303" cy="1184"/>
            </a:xfrm>
          </p:grpSpPr>
          <p:sp>
            <p:nvSpPr>
              <p:cNvPr id="17416" name="Oval 11"/>
              <p:cNvSpPr>
                <a:spLocks noChangeArrowheads="1"/>
              </p:cNvSpPr>
              <p:nvPr/>
            </p:nvSpPr>
            <p:spPr bwMode="gray">
              <a:xfrm>
                <a:off x="2772" y="1961"/>
                <a:ext cx="81" cy="56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FCDF06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endParaRPr lang="en-US" sz="1800"/>
              </a:p>
            </p:txBody>
          </p:sp>
          <p:sp>
            <p:nvSpPr>
              <p:cNvPr id="17417" name="Oval 12"/>
              <p:cNvSpPr>
                <a:spLocks noChangeArrowheads="1"/>
              </p:cNvSpPr>
              <p:nvPr/>
            </p:nvSpPr>
            <p:spPr bwMode="gray">
              <a:xfrm>
                <a:off x="2774" y="1961"/>
                <a:ext cx="81" cy="566"/>
              </a:xfrm>
              <a:prstGeom prst="ellipse">
                <a:avLst/>
              </a:prstGeom>
              <a:solidFill>
                <a:srgbClr val="00FF00">
                  <a:alpha val="3215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endParaRPr lang="en-US" sz="1800"/>
              </a:p>
            </p:txBody>
          </p:sp>
          <p:sp>
            <p:nvSpPr>
              <p:cNvPr id="17418" name="Oval 13"/>
              <p:cNvSpPr>
                <a:spLocks noChangeArrowheads="1"/>
              </p:cNvSpPr>
              <p:nvPr/>
            </p:nvSpPr>
            <p:spPr bwMode="gray">
              <a:xfrm>
                <a:off x="2163" y="1961"/>
                <a:ext cx="1300" cy="566"/>
              </a:xfrm>
              <a:prstGeom prst="ellipse">
                <a:avLst/>
              </a:prstGeom>
              <a:gradFill rotWithShape="1">
                <a:gsLst>
                  <a:gs pos="0">
                    <a:srgbClr val="887903"/>
                  </a:gs>
                  <a:gs pos="50000">
                    <a:srgbClr val="FCDF06"/>
                  </a:gs>
                  <a:gs pos="100000">
                    <a:srgbClr val="887903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 eaLnBrk="1" hangingPunct="1"/>
                <a:endParaRPr lang="en-US" sz="1800"/>
              </a:p>
            </p:txBody>
          </p:sp>
          <p:sp>
            <p:nvSpPr>
              <p:cNvPr id="17419" name="Oval 14"/>
              <p:cNvSpPr>
                <a:spLocks noChangeArrowheads="1"/>
              </p:cNvSpPr>
              <p:nvPr/>
            </p:nvSpPr>
            <p:spPr bwMode="gray">
              <a:xfrm>
                <a:off x="2160" y="1949"/>
                <a:ext cx="1300" cy="566"/>
              </a:xfrm>
              <a:prstGeom prst="ellipse">
                <a:avLst/>
              </a:prstGeom>
              <a:solidFill>
                <a:srgbClr val="FF00FF">
                  <a:alpha val="0"/>
                </a:srgbClr>
              </a:solidFill>
              <a:ln w="38100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 eaLnBrk="1" hangingPunct="1"/>
                <a:endParaRPr lang="en-US" sz="1800"/>
              </a:p>
            </p:txBody>
          </p:sp>
          <p:sp>
            <p:nvSpPr>
              <p:cNvPr id="17420" name="Oval 15"/>
              <p:cNvSpPr>
                <a:spLocks noChangeArrowheads="1"/>
              </p:cNvSpPr>
              <p:nvPr/>
            </p:nvSpPr>
            <p:spPr bwMode="gray">
              <a:xfrm>
                <a:off x="2228" y="1961"/>
                <a:ext cx="1170" cy="566"/>
              </a:xfrm>
              <a:prstGeom prst="ellipse">
                <a:avLst/>
              </a:prstGeom>
              <a:solidFill>
                <a:srgbClr val="FF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 eaLnBrk="1" hangingPunct="1"/>
                <a:endParaRPr lang="en-US" sz="1800"/>
              </a:p>
            </p:txBody>
          </p:sp>
          <p:sp>
            <p:nvSpPr>
              <p:cNvPr id="17421" name="Oval 16"/>
              <p:cNvSpPr>
                <a:spLocks noChangeArrowheads="1"/>
              </p:cNvSpPr>
              <p:nvPr/>
            </p:nvSpPr>
            <p:spPr bwMode="gray">
              <a:xfrm>
                <a:off x="2246" y="1678"/>
                <a:ext cx="1134" cy="1134"/>
              </a:xfrm>
              <a:prstGeom prst="ellipse">
                <a:avLst/>
              </a:prstGeom>
              <a:gradFill rotWithShape="1">
                <a:gsLst>
                  <a:gs pos="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/>
              <a:p>
                <a:pPr algn="ctr" eaLnBrk="1" hangingPunct="1"/>
                <a:endParaRPr lang="en-US" sz="1800"/>
              </a:p>
            </p:txBody>
          </p:sp>
          <p:sp>
            <p:nvSpPr>
              <p:cNvPr id="17422" name="Oval 17"/>
              <p:cNvSpPr>
                <a:spLocks noChangeArrowheads="1"/>
              </p:cNvSpPr>
              <p:nvPr/>
            </p:nvSpPr>
            <p:spPr bwMode="gray">
              <a:xfrm>
                <a:off x="2262" y="1678"/>
                <a:ext cx="1105" cy="110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E9E9E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/>
              <a:p>
                <a:pPr algn="ctr" eaLnBrk="1" hangingPunct="1"/>
                <a:endParaRPr lang="en-US" sz="1800"/>
              </a:p>
            </p:txBody>
          </p:sp>
          <p:sp>
            <p:nvSpPr>
              <p:cNvPr id="17423" name="Oval 18"/>
              <p:cNvSpPr>
                <a:spLocks noChangeArrowheads="1"/>
              </p:cNvSpPr>
              <p:nvPr/>
            </p:nvSpPr>
            <p:spPr bwMode="gray">
              <a:xfrm>
                <a:off x="2315" y="1628"/>
                <a:ext cx="1052" cy="1032"/>
              </a:xfrm>
              <a:prstGeom prst="ellipse">
                <a:avLst/>
              </a:prstGeom>
              <a:solidFill>
                <a:schemeClr val="bg1">
                  <a:alpha val="47842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/>
              <a:p>
                <a:pPr algn="ctr" eaLnBrk="1" hangingPunct="1"/>
                <a:endParaRPr lang="en-US" sz="1800"/>
              </a:p>
            </p:txBody>
          </p:sp>
          <p:sp>
            <p:nvSpPr>
              <p:cNvPr id="17424" name="Oval 19"/>
              <p:cNvSpPr>
                <a:spLocks noChangeArrowheads="1"/>
              </p:cNvSpPr>
              <p:nvPr/>
            </p:nvSpPr>
            <p:spPr bwMode="gray">
              <a:xfrm>
                <a:off x="2334" y="1725"/>
                <a:ext cx="936" cy="83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C0C0C0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/>
              <a:p>
                <a:pPr algn="ctr" eaLnBrk="1" hangingPunct="1"/>
                <a:endParaRPr lang="en-US" sz="1800"/>
              </a:p>
            </p:txBody>
          </p:sp>
        </p:grpSp>
        <p:sp>
          <p:nvSpPr>
            <p:cNvPr id="17415" name="Text Box 20"/>
            <p:cNvSpPr txBox="1">
              <a:spLocks noChangeArrowheads="1"/>
            </p:cNvSpPr>
            <p:nvPr/>
          </p:nvSpPr>
          <p:spPr bwMode="auto">
            <a:xfrm>
              <a:off x="602" y="1057"/>
              <a:ext cx="1843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3000" b="1">
                  <a:solidFill>
                    <a:srgbClr val="FF0000"/>
                  </a:solidFill>
                </a:rPr>
                <a:t>Nhận xét</a:t>
              </a:r>
            </a:p>
          </p:txBody>
        </p:sp>
      </p:grpSp>
      <p:sp>
        <p:nvSpPr>
          <p:cNvPr id="17413" name="Text Box 11"/>
          <p:cNvSpPr txBox="1">
            <a:spLocks noChangeArrowheads="1"/>
          </p:cNvSpPr>
          <p:nvPr/>
        </p:nvSpPr>
        <p:spPr bwMode="auto">
          <a:xfrm>
            <a:off x="2857500" y="981075"/>
            <a:ext cx="35052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u="sng">
                <a:solidFill>
                  <a:srgbClr val="660066"/>
                </a:solidFill>
                <a:latin typeface="Times New Roman" pitchFamily="18" charset="0"/>
              </a:rPr>
              <a:t>Tin học</a:t>
            </a:r>
          </a:p>
        </p:txBody>
      </p:sp>
      <p:pic>
        <p:nvPicPr>
          <p:cNvPr id="17" name="Picture 2" descr="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73200"/>
            <a:ext cx="7674128" cy="434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155575" y="576263"/>
            <a:ext cx="91440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Thứ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</a:rPr>
              <a:t>Tư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err="1" smtClean="0">
                <a:solidFill>
                  <a:srgbClr val="0000FF"/>
                </a:solidFill>
                <a:latin typeface="Times New Roman" pitchFamily="18" charset="0"/>
              </a:rPr>
              <a:t>ngày</a:t>
            </a:r>
            <a:r>
              <a:rPr lang="en-US" sz="2600" b="1" smtClean="0">
                <a:solidFill>
                  <a:srgbClr val="0000FF"/>
                </a:solidFill>
                <a:latin typeface="Times New Roman" pitchFamily="18" charset="0"/>
              </a:rPr>
              <a:t> 19 </a:t>
            </a:r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tháng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10 </a:t>
            </a:r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năm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2018</a:t>
            </a:r>
            <a:endParaRPr lang="en-US" sz="2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2" name="Group 7"/>
          <p:cNvGrpSpPr>
            <a:grpSpLocks/>
          </p:cNvGrpSpPr>
          <p:nvPr/>
        </p:nvGrpSpPr>
        <p:grpSpPr bwMode="auto">
          <a:xfrm>
            <a:off x="810467" y="2351087"/>
            <a:ext cx="1554917" cy="2745403"/>
            <a:chOff x="350838" y="1876799"/>
            <a:chExt cx="1554162" cy="2746001"/>
          </a:xfrm>
        </p:grpSpPr>
        <p:grpSp>
          <p:nvGrpSpPr>
            <p:cNvPr id="19468" name="Group 7"/>
            <p:cNvGrpSpPr>
              <a:grpSpLocks/>
            </p:cNvGrpSpPr>
            <p:nvPr/>
          </p:nvGrpSpPr>
          <p:grpSpPr bwMode="auto">
            <a:xfrm>
              <a:off x="914400" y="2133600"/>
              <a:ext cx="914400" cy="152400"/>
              <a:chOff x="0" y="1896"/>
              <a:chExt cx="5760" cy="120"/>
            </a:xfrm>
          </p:grpSpPr>
          <p:sp>
            <p:nvSpPr>
              <p:cNvPr id="19490" name="Rectangle 8"/>
              <p:cNvSpPr>
                <a:spLocks noChangeArrowheads="1"/>
              </p:cNvSpPr>
              <p:nvPr/>
            </p:nvSpPr>
            <p:spPr bwMode="gray">
              <a:xfrm>
                <a:off x="0" y="1896"/>
                <a:ext cx="5760" cy="47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19491" name="Rectangle 9"/>
              <p:cNvSpPr>
                <a:spLocks noChangeArrowheads="1"/>
              </p:cNvSpPr>
              <p:nvPr/>
            </p:nvSpPr>
            <p:spPr bwMode="gray">
              <a:xfrm>
                <a:off x="0" y="1942"/>
                <a:ext cx="5760" cy="74"/>
              </a:xfrm>
              <a:prstGeom prst="rect">
                <a:avLst/>
              </a:prstGeom>
              <a:gradFill rotWithShape="1">
                <a:gsLst>
                  <a:gs pos="0">
                    <a:srgbClr val="CFCFCF"/>
                  </a:gs>
                  <a:gs pos="100000">
                    <a:srgbClr val="5F5F5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800">
                  <a:latin typeface="Times New Roman" pitchFamily="18" charset="0"/>
                </a:endParaRPr>
              </a:p>
            </p:txBody>
          </p:sp>
        </p:grpSp>
        <p:grpSp>
          <p:nvGrpSpPr>
            <p:cNvPr id="19469" name="Group 40"/>
            <p:cNvGrpSpPr>
              <a:grpSpLocks/>
            </p:cNvGrpSpPr>
            <p:nvPr/>
          </p:nvGrpSpPr>
          <p:grpSpPr bwMode="auto">
            <a:xfrm rot="5400000">
              <a:off x="-243681" y="3185319"/>
              <a:ext cx="1858962" cy="304800"/>
              <a:chOff x="0" y="1896"/>
              <a:chExt cx="5760" cy="120"/>
            </a:xfrm>
          </p:grpSpPr>
          <p:sp>
            <p:nvSpPr>
              <p:cNvPr id="19488" name="Rectangle 41"/>
              <p:cNvSpPr>
                <a:spLocks noChangeArrowheads="1"/>
              </p:cNvSpPr>
              <p:nvPr/>
            </p:nvSpPr>
            <p:spPr bwMode="gray">
              <a:xfrm>
                <a:off x="0" y="1896"/>
                <a:ext cx="5760" cy="47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pPr eaLnBrk="1" hangingPunct="1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19489" name="Rectangle 42"/>
              <p:cNvSpPr>
                <a:spLocks noChangeArrowheads="1"/>
              </p:cNvSpPr>
              <p:nvPr/>
            </p:nvSpPr>
            <p:spPr bwMode="gray">
              <a:xfrm>
                <a:off x="0" y="1942"/>
                <a:ext cx="5760" cy="74"/>
              </a:xfrm>
              <a:prstGeom prst="rect">
                <a:avLst/>
              </a:prstGeom>
              <a:gradFill rotWithShape="1">
                <a:gsLst>
                  <a:gs pos="0">
                    <a:srgbClr val="CFCFCF"/>
                  </a:gs>
                  <a:gs pos="100000">
                    <a:srgbClr val="5F5F5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pPr eaLnBrk="1" hangingPunct="1"/>
                <a:endParaRPr lang="en-US" sz="1800">
                  <a:latin typeface="Times New Roman" pitchFamily="18" charset="0"/>
                </a:endParaRPr>
              </a:p>
            </p:txBody>
          </p:sp>
        </p:grpSp>
        <p:grpSp>
          <p:nvGrpSpPr>
            <p:cNvPr id="19470" name="Group 14"/>
            <p:cNvGrpSpPr>
              <a:grpSpLocks/>
            </p:cNvGrpSpPr>
            <p:nvPr/>
          </p:nvGrpSpPr>
          <p:grpSpPr bwMode="auto">
            <a:xfrm rot="5400000">
              <a:off x="317342" y="1917439"/>
              <a:ext cx="717867" cy="636587"/>
              <a:chOff x="2078" y="1824"/>
              <a:chExt cx="1783" cy="1615"/>
            </a:xfrm>
          </p:grpSpPr>
          <p:sp>
            <p:nvSpPr>
              <p:cNvPr id="19483" name="AutoShape 16"/>
              <p:cNvSpPr>
                <a:spLocks noChangeArrowheads="1"/>
              </p:cNvSpPr>
              <p:nvPr/>
            </p:nvSpPr>
            <p:spPr bwMode="gray">
              <a:xfrm rot="5400000" flipH="1">
                <a:off x="3610" y="2514"/>
                <a:ext cx="309" cy="193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rgbClr val="F1FBF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/>
              <a:p>
                <a:pPr eaLnBrk="1" hangingPunct="1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19484" name="Oval 18"/>
              <p:cNvSpPr>
                <a:spLocks noChangeArrowheads="1"/>
              </p:cNvSpPr>
              <p:nvPr/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57150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eaLnBrk="1" hangingPunct="1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19485" name="Oval 19"/>
              <p:cNvSpPr>
                <a:spLocks noChangeArrowheads="1"/>
              </p:cNvSpPr>
              <p:nvPr/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pPr eaLnBrk="1" hangingPunct="1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87" name="Oval 22"/>
              <p:cNvSpPr>
                <a:spLocks noChangeArrowheads="1"/>
              </p:cNvSpPr>
              <p:nvPr/>
            </p:nvSpPr>
            <p:spPr bwMode="gray">
              <a:xfrm>
                <a:off x="2169" y="2099"/>
                <a:ext cx="1412" cy="1079"/>
              </a:xfrm>
              <a:prstGeom prst="ellipse">
                <a:avLst/>
              </a:prstGeom>
              <a:gradFill rotWithShape="1">
                <a:gsLst>
                  <a:gs pos="0">
                    <a:srgbClr val="7A7400"/>
                  </a:gs>
                  <a:gs pos="50000">
                    <a:schemeClr val="hlink"/>
                  </a:gs>
                  <a:gs pos="100000">
                    <a:srgbClr val="7A7400"/>
                  </a:gs>
                </a:gsLst>
                <a:lin ang="18900000" scaled="1"/>
              </a:gradFill>
              <a:ln>
                <a:noFill/>
              </a:ln>
              <a:extLst/>
            </p:spPr>
            <p:txBody>
              <a:bodyPr rot="10800000" vert="eaVert" anchor="ctr">
                <a:spAutoFit/>
              </a:bodyPr>
              <a:lstStyle/>
              <a:p>
                <a:pPr eaLnBrk="1" hangingPunct="1">
                  <a:defRPr/>
                </a:pPr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19487" name="Oval 23" descr="Pink tissue paper"/>
              <p:cNvSpPr>
                <a:spLocks noChangeArrowheads="1"/>
              </p:cNvSpPr>
              <p:nvPr/>
            </p:nvSpPr>
            <p:spPr bwMode="gray">
              <a:xfrm>
                <a:off x="2178" y="2085"/>
                <a:ext cx="1417" cy="1095"/>
              </a:xfrm>
              <a:prstGeom prst="ellipse">
                <a:avLst/>
              </a:prstGeom>
              <a:blipFill dpi="0" rotWithShape="1">
                <a:blip r:embed="rId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anchor="ctr">
                <a:spAutoFit/>
              </a:bodyPr>
              <a:lstStyle/>
              <a:p>
                <a:pPr eaLnBrk="1" hangingPunct="1"/>
                <a:endParaRPr lang="en-US" sz="1800">
                  <a:latin typeface="Times New Roman" pitchFamily="18" charset="0"/>
                </a:endParaRPr>
              </a:p>
            </p:txBody>
          </p:sp>
        </p:grpSp>
        <p:grpSp>
          <p:nvGrpSpPr>
            <p:cNvPr id="19471" name="Group 7"/>
            <p:cNvGrpSpPr>
              <a:grpSpLocks/>
            </p:cNvGrpSpPr>
            <p:nvPr/>
          </p:nvGrpSpPr>
          <p:grpSpPr bwMode="auto">
            <a:xfrm>
              <a:off x="990600" y="4191000"/>
              <a:ext cx="914400" cy="152400"/>
              <a:chOff x="0" y="1896"/>
              <a:chExt cx="5760" cy="120"/>
            </a:xfrm>
          </p:grpSpPr>
          <p:sp>
            <p:nvSpPr>
              <p:cNvPr id="19481" name="Rectangle 8"/>
              <p:cNvSpPr>
                <a:spLocks noChangeArrowheads="1"/>
              </p:cNvSpPr>
              <p:nvPr/>
            </p:nvSpPr>
            <p:spPr bwMode="gray">
              <a:xfrm>
                <a:off x="0" y="1896"/>
                <a:ext cx="5760" cy="47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19482" name="Rectangle 9"/>
              <p:cNvSpPr>
                <a:spLocks noChangeArrowheads="1"/>
              </p:cNvSpPr>
              <p:nvPr/>
            </p:nvSpPr>
            <p:spPr bwMode="gray">
              <a:xfrm>
                <a:off x="0" y="1942"/>
                <a:ext cx="5760" cy="74"/>
              </a:xfrm>
              <a:prstGeom prst="rect">
                <a:avLst/>
              </a:prstGeom>
              <a:gradFill rotWithShape="1">
                <a:gsLst>
                  <a:gs pos="0">
                    <a:srgbClr val="CFCFCF"/>
                  </a:gs>
                  <a:gs pos="100000">
                    <a:srgbClr val="5F5F5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800">
                  <a:latin typeface="Times New Roman" pitchFamily="18" charset="0"/>
                </a:endParaRPr>
              </a:p>
            </p:txBody>
          </p:sp>
        </p:grpSp>
        <p:grpSp>
          <p:nvGrpSpPr>
            <p:cNvPr id="19472" name="Group 14"/>
            <p:cNvGrpSpPr>
              <a:grpSpLocks/>
            </p:cNvGrpSpPr>
            <p:nvPr/>
          </p:nvGrpSpPr>
          <p:grpSpPr bwMode="auto">
            <a:xfrm rot="5400000">
              <a:off x="345281" y="3977482"/>
              <a:ext cx="650875" cy="639762"/>
              <a:chOff x="4142" y="1832"/>
              <a:chExt cx="1621" cy="1610"/>
            </a:xfrm>
          </p:grpSpPr>
          <p:sp>
            <p:nvSpPr>
              <p:cNvPr id="19479" name="Oval 18"/>
              <p:cNvSpPr>
                <a:spLocks noChangeArrowheads="1"/>
              </p:cNvSpPr>
              <p:nvPr/>
            </p:nvSpPr>
            <p:spPr bwMode="gray">
              <a:xfrm>
                <a:off x="4142" y="1832"/>
                <a:ext cx="1621" cy="1610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57150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eaLnBrk="1" hangingPunct="1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19480" name="Oval 23" descr="Pink tissue paper"/>
              <p:cNvSpPr>
                <a:spLocks noChangeArrowheads="1"/>
              </p:cNvSpPr>
              <p:nvPr/>
            </p:nvSpPr>
            <p:spPr bwMode="gray">
              <a:xfrm>
                <a:off x="4245" y="2090"/>
                <a:ext cx="1422" cy="1091"/>
              </a:xfrm>
              <a:prstGeom prst="ellipse">
                <a:avLst/>
              </a:prstGeom>
              <a:blipFill dpi="0" rotWithShape="1">
                <a:blip r:embed="rId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anchor="ctr">
                <a:spAutoFit/>
              </a:bodyPr>
              <a:lstStyle/>
              <a:p>
                <a:pPr eaLnBrk="1" hangingPunct="1"/>
                <a:endParaRPr lang="en-US" sz="1800">
                  <a:latin typeface="Times New Roman" pitchFamily="18" charset="0"/>
                </a:endParaRPr>
              </a:p>
            </p:txBody>
          </p:sp>
        </p:grpSp>
      </p:grpSp>
      <p:sp>
        <p:nvSpPr>
          <p:cNvPr id="5" name="Flowchart: Terminator 4"/>
          <p:cNvSpPr/>
          <p:nvPr/>
        </p:nvSpPr>
        <p:spPr>
          <a:xfrm>
            <a:off x="2289147" y="1828800"/>
            <a:ext cx="6757988" cy="1626276"/>
          </a:xfrm>
          <a:prstGeom prst="flowChartTerminator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en-US" sz="2600" dirty="0" err="1" smtClean="0">
                <a:solidFill>
                  <a:schemeClr val="tx1"/>
                </a:solidFill>
              </a:rPr>
              <a:t>Ôn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tập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kiến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thức</a:t>
            </a:r>
            <a:r>
              <a:rPr lang="en-US" sz="2600" dirty="0" smtClean="0">
                <a:solidFill>
                  <a:schemeClr val="tx1"/>
                </a:solidFill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</a:rPr>
              <a:t>kĩ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năng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đã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học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về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cách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vẽ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hình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cơ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bản</a:t>
            </a:r>
            <a:r>
              <a:rPr lang="en-US" sz="2600" dirty="0" smtClean="0">
                <a:solidFill>
                  <a:schemeClr val="tx1"/>
                </a:solidFill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</a:rPr>
              <a:t>chỉnh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sửa</a:t>
            </a:r>
            <a:r>
              <a:rPr lang="en-US" sz="2600" dirty="0" smtClean="0">
                <a:solidFill>
                  <a:schemeClr val="tx1"/>
                </a:solidFill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</a:rPr>
              <a:t>tô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màu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cho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bức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vẽ</a:t>
            </a:r>
            <a:r>
              <a:rPr lang="en-US" sz="2600" dirty="0" smtClean="0">
                <a:solidFill>
                  <a:schemeClr val="tx1"/>
                </a:solidFill>
              </a:rPr>
              <a:t>.</a:t>
            </a: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38" name="Flowchart: Terminator 37"/>
          <p:cNvSpPr/>
          <p:nvPr/>
        </p:nvSpPr>
        <p:spPr>
          <a:xfrm>
            <a:off x="2311868" y="3982088"/>
            <a:ext cx="6735267" cy="1594549"/>
          </a:xfrm>
          <a:prstGeom prst="flowChartTerminator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600" dirty="0" err="1" smtClean="0">
                <a:solidFill>
                  <a:schemeClr val="tx1"/>
                </a:solidFill>
              </a:rPr>
              <a:t>Lưu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bài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vẽ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vào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máy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tính</a:t>
            </a:r>
            <a:r>
              <a:rPr lang="en-US" sz="2600" smtClean="0">
                <a:solidFill>
                  <a:schemeClr val="tx1"/>
                </a:solidFill>
              </a:rPr>
              <a:t>.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19463" name="Picture 6" descr="POINSE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6" descr="POINSE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6" descr="POINSE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" y="60102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6" descr="POINSE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10575" y="6145213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296413" y="2315660"/>
            <a:ext cx="1608587" cy="28722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 TIÊU BÀI HỌC</a:t>
            </a:r>
            <a:endParaRPr lang="en-US" sz="25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2743200" y="495300"/>
            <a:ext cx="35052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i="1" u="sng">
                <a:solidFill>
                  <a:srgbClr val="660066"/>
                </a:solidFill>
                <a:latin typeface="Times New Roman" pitchFamily="18" charset="0"/>
              </a:rPr>
              <a:t>Tin học</a:t>
            </a:r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1759972" y="1004268"/>
            <a:ext cx="615315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Những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gì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em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đã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biết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(t1)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8" grpId="0" animBg="1"/>
      <p:bldP spid="2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31" t="3125" r="24231" b="82016"/>
          <a:stretch/>
        </p:blipFill>
        <p:spPr>
          <a:xfrm>
            <a:off x="38100" y="2407092"/>
            <a:ext cx="9105900" cy="2012507"/>
          </a:xfrm>
          <a:prstGeom prst="rect">
            <a:avLst/>
          </a:prstGeom>
        </p:spPr>
      </p:pic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-124573" y="1671151"/>
            <a:ext cx="57355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u="sng" dirty="0" err="1" smtClean="0">
                <a:solidFill>
                  <a:srgbClr val="000099"/>
                </a:solidFill>
                <a:latin typeface="Times New Roman" pitchFamily="18" charset="0"/>
              </a:rPr>
              <a:t>Hoạt</a:t>
            </a:r>
            <a:r>
              <a:rPr lang="en-US" sz="2400" b="1" u="sng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u="sng" dirty="0" err="1" smtClean="0">
                <a:solidFill>
                  <a:srgbClr val="000099"/>
                </a:solidFill>
                <a:latin typeface="Times New Roman" pitchFamily="18" charset="0"/>
              </a:rPr>
              <a:t>động</a:t>
            </a:r>
            <a:r>
              <a:rPr lang="en-US" sz="2400" b="1" u="sng" dirty="0" smtClean="0">
                <a:solidFill>
                  <a:srgbClr val="000099"/>
                </a:solidFill>
                <a:latin typeface="Times New Roman" pitchFamily="18" charset="0"/>
              </a:rPr>
              <a:t> 1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: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Ôn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tập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kiến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thức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đã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học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.</a:t>
            </a:r>
            <a:endParaRPr lang="en-US" sz="24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743200" y="495300"/>
            <a:ext cx="35052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i="1" u="sng">
                <a:solidFill>
                  <a:srgbClr val="660066"/>
                </a:solidFill>
                <a:latin typeface="Times New Roman" pitchFamily="18" charset="0"/>
              </a:rPr>
              <a:t>Tin học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759972" y="1004268"/>
            <a:ext cx="615315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Những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gì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em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đã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biết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(t1)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0" name="Picture 6" descr="POINSE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POINSE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0890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824247"/>
              </p:ext>
            </p:extLst>
          </p:nvPr>
        </p:nvGraphicFramePr>
        <p:xfrm>
          <a:off x="1290442" y="1253152"/>
          <a:ext cx="6586444" cy="5309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39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62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16978">
                <a:tc>
                  <a:txBody>
                    <a:bodyPr/>
                    <a:lstStyle/>
                    <a:p>
                      <a:pPr algn="ctr"/>
                      <a:r>
                        <a:rPr lang="en-US" sz="260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Công</a:t>
                      </a:r>
                      <a:r>
                        <a:rPr lang="en-US" sz="2600" baseline="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cụ</a:t>
                      </a:r>
                      <a:endParaRPr lang="en-US" sz="260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lang="en-US" sz="2600" baseline="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công cụ</a:t>
                      </a:r>
                      <a:endParaRPr lang="en-US" sz="260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2243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1059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1604130"/>
                  </a:ext>
                </a:extLst>
              </a:tr>
            </a:tbl>
          </a:graphicData>
        </a:graphic>
      </p:graphicFrame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1012825" y="2808288"/>
            <a:ext cx="12160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sz="1800">
              <a:latin typeface="Times New Roman" pitchFamily="18" charset="0"/>
            </a:endParaRPr>
          </a:p>
        </p:txBody>
      </p:sp>
      <p:pic>
        <p:nvPicPr>
          <p:cNvPr id="18435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533400" y="39002"/>
            <a:ext cx="78485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u="sng" dirty="0" err="1" smtClean="0">
                <a:solidFill>
                  <a:srgbClr val="000099"/>
                </a:solidFill>
                <a:latin typeface="Times New Roman" pitchFamily="18" charset="0"/>
              </a:rPr>
              <a:t>Nhiệm</a:t>
            </a:r>
            <a:r>
              <a:rPr lang="en-US" sz="2400" b="1" u="sng" dirty="0" smtClean="0">
                <a:solidFill>
                  <a:srgbClr val="000099"/>
                </a:solidFill>
                <a:latin typeface="Times New Roman" pitchFamily="18" charset="0"/>
              </a:rPr>
              <a:t> vụ 1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: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Làm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việc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cá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nhân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(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Thời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gian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3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phút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)</a:t>
            </a:r>
            <a:endParaRPr lang="en-US" sz="24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1182769" y="591492"/>
            <a:ext cx="68419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Điền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tên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công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cụ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vào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ô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trống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trong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bảng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sau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:</a:t>
            </a:r>
            <a:endParaRPr lang="en-US" sz="24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29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" y="60102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10575" y="6145213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8223" t="18246" r="89703" b="78699"/>
          <a:stretch/>
        </p:blipFill>
        <p:spPr>
          <a:xfrm>
            <a:off x="2206141" y="1887528"/>
            <a:ext cx="600711" cy="56872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l="8334" t="21301" r="89921" b="75983"/>
          <a:stretch/>
        </p:blipFill>
        <p:spPr>
          <a:xfrm>
            <a:off x="2289961" y="2585722"/>
            <a:ext cx="433070" cy="43307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18565" t="7909" r="79472" b="89715"/>
          <a:stretch/>
        </p:blipFill>
        <p:spPr>
          <a:xfrm>
            <a:off x="2209951" y="3162933"/>
            <a:ext cx="516890" cy="40202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/>
          <a:srcRect l="17038" t="11304" r="81217" b="85980"/>
          <a:stretch/>
        </p:blipFill>
        <p:spPr>
          <a:xfrm>
            <a:off x="2190396" y="3730542"/>
            <a:ext cx="593726" cy="42608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l="17038" t="7570" r="81217" b="89714"/>
          <a:stretch/>
        </p:blipFill>
        <p:spPr>
          <a:xfrm>
            <a:off x="2227459" y="4246987"/>
            <a:ext cx="489156" cy="4454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/>
          <a:srcRect l="28759" t="7037" r="69853" b="90494"/>
          <a:stretch/>
        </p:blipFill>
        <p:spPr>
          <a:xfrm>
            <a:off x="2289961" y="5470292"/>
            <a:ext cx="433070" cy="49493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/>
          <a:srcRect l="290" t="6272" r="96299" b="85034"/>
          <a:stretch/>
        </p:blipFill>
        <p:spPr>
          <a:xfrm>
            <a:off x="2144938" y="6006061"/>
            <a:ext cx="639184" cy="54713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923" y="4892692"/>
            <a:ext cx="540599" cy="46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2290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20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861600"/>
              </p:ext>
            </p:extLst>
          </p:nvPr>
        </p:nvGraphicFramePr>
        <p:xfrm>
          <a:off x="1272691" y="1472576"/>
          <a:ext cx="6586444" cy="5309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39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62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16978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Công</a:t>
                      </a:r>
                      <a:r>
                        <a:rPr lang="en-US" sz="2600" baseline="0" dirty="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cụ</a:t>
                      </a:r>
                      <a:endParaRPr lang="en-US" sz="26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lang="en-US" sz="2600" baseline="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công cụ</a:t>
                      </a:r>
                      <a:endParaRPr lang="en-US" sz="260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2243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1059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8780104"/>
                  </a:ext>
                </a:extLst>
              </a:tr>
            </a:tbl>
          </a:graphicData>
        </a:graphic>
      </p:graphicFrame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990116" y="2774235"/>
            <a:ext cx="12160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sz="1800">
              <a:latin typeface="Times New Roman" pitchFamily="18" charset="0"/>
            </a:endParaRPr>
          </a:p>
        </p:txBody>
      </p:sp>
      <p:pic>
        <p:nvPicPr>
          <p:cNvPr id="18435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8223" t="18246" r="89703" b="78699"/>
          <a:stretch/>
        </p:blipFill>
        <p:spPr>
          <a:xfrm>
            <a:off x="2206141" y="2091901"/>
            <a:ext cx="600711" cy="5687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8334" t="21301" r="89921" b="75983"/>
          <a:stretch/>
        </p:blipFill>
        <p:spPr>
          <a:xfrm>
            <a:off x="2289961" y="2790095"/>
            <a:ext cx="433070" cy="43307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18565" t="7909" r="79472" b="89715"/>
          <a:stretch/>
        </p:blipFill>
        <p:spPr>
          <a:xfrm>
            <a:off x="2209951" y="3367306"/>
            <a:ext cx="516890" cy="40202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17038" t="11304" r="81217" b="85980"/>
          <a:stretch/>
        </p:blipFill>
        <p:spPr>
          <a:xfrm>
            <a:off x="2190396" y="3934915"/>
            <a:ext cx="593726" cy="4260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17038" t="7570" r="81217" b="89714"/>
          <a:stretch/>
        </p:blipFill>
        <p:spPr>
          <a:xfrm>
            <a:off x="2227459" y="4451360"/>
            <a:ext cx="489156" cy="44540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28759" t="7037" r="69853" b="90494"/>
          <a:stretch/>
        </p:blipFill>
        <p:spPr>
          <a:xfrm>
            <a:off x="2289961" y="5674665"/>
            <a:ext cx="433070" cy="49493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56482" y="2260519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Công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cụ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Chọn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56482" y="2790095"/>
            <a:ext cx="2765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Công cụ Chọn tự do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77428" y="5143384"/>
            <a:ext cx="400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Công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cụ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vẽ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đường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thẳng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56481" y="3391825"/>
            <a:ext cx="400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Công cụ tô màu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8210" y="3955331"/>
            <a:ext cx="400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Công</a:t>
            </a:r>
            <a:r>
              <a:rPr lang="en-US" b="1" dirty="0" smtClean="0">
                <a:solidFill>
                  <a:srgbClr val="FF0000"/>
                </a:solidFill>
              </a:rPr>
              <a:t> cụ </a:t>
            </a:r>
            <a:r>
              <a:rPr lang="en-US" b="1" dirty="0" err="1" smtClean="0">
                <a:solidFill>
                  <a:srgbClr val="FF0000"/>
                </a:solidFill>
              </a:rPr>
              <a:t>tẩy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98210" y="4518837"/>
            <a:ext cx="400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Công cụ bút chì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98210" y="5700290"/>
            <a:ext cx="400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Công</a:t>
            </a:r>
            <a:r>
              <a:rPr lang="en-US" b="1" dirty="0" smtClean="0">
                <a:solidFill>
                  <a:srgbClr val="FF0000"/>
                </a:solidFill>
              </a:rPr>
              <a:t> cụ </a:t>
            </a:r>
            <a:r>
              <a:rPr lang="en-US" b="1" dirty="0" err="1" smtClean="0">
                <a:solidFill>
                  <a:srgbClr val="FF0000"/>
                </a:solidFill>
              </a:rPr>
              <a:t>ve</a:t>
            </a:r>
            <a:r>
              <a:rPr lang="en-US" b="1" dirty="0" smtClean="0">
                <a:solidFill>
                  <a:srgbClr val="FF0000"/>
                </a:solidFill>
              </a:rPr>
              <a:t>̃ </a:t>
            </a:r>
            <a:r>
              <a:rPr lang="en-US" b="1" dirty="0" err="1" smtClean="0">
                <a:solidFill>
                  <a:srgbClr val="FF0000"/>
                </a:solidFill>
              </a:rPr>
              <a:t>đường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cong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9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" y="60102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348794" y="6096000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4"/>
          <a:srcRect l="290" t="6272" r="96299" b="85034"/>
          <a:stretch/>
        </p:blipFill>
        <p:spPr>
          <a:xfrm>
            <a:off x="2144938" y="6210434"/>
            <a:ext cx="639184" cy="54713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798210" y="6283948"/>
            <a:ext cx="400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Dán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hình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923" y="5097065"/>
            <a:ext cx="540599" cy="46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82672" y="798777"/>
            <a:ext cx="78485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u="sng" dirty="0" err="1" smtClean="0">
                <a:solidFill>
                  <a:srgbClr val="000099"/>
                </a:solidFill>
                <a:latin typeface="Times New Roman" pitchFamily="18" charset="0"/>
              </a:rPr>
              <a:t>Nhiệm</a:t>
            </a:r>
            <a:r>
              <a:rPr lang="en-US" sz="2400" b="1" u="sng" dirty="0" smtClean="0">
                <a:solidFill>
                  <a:srgbClr val="000099"/>
                </a:solidFill>
                <a:latin typeface="Times New Roman" pitchFamily="18" charset="0"/>
              </a:rPr>
              <a:t> vụ 2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: Chia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sẻ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kết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quả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làm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việc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.</a:t>
            </a:r>
            <a:endParaRPr lang="en-US" sz="24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990116" y="151525"/>
            <a:ext cx="57355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u="sng" dirty="0" err="1" smtClean="0">
                <a:solidFill>
                  <a:srgbClr val="000099"/>
                </a:solidFill>
                <a:latin typeface="Times New Roman" pitchFamily="18" charset="0"/>
              </a:rPr>
              <a:t>Hoạt</a:t>
            </a:r>
            <a:r>
              <a:rPr lang="en-US" sz="2400" b="1" u="sng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u="sng" dirty="0" err="1" smtClean="0">
                <a:solidFill>
                  <a:srgbClr val="000099"/>
                </a:solidFill>
                <a:latin typeface="Times New Roman" pitchFamily="18" charset="0"/>
              </a:rPr>
              <a:t>động</a:t>
            </a:r>
            <a:r>
              <a:rPr lang="en-US" sz="2400" b="1" u="sng" dirty="0" smtClean="0">
                <a:solidFill>
                  <a:srgbClr val="000099"/>
                </a:solidFill>
                <a:latin typeface="Times New Roman" pitchFamily="18" charset="0"/>
              </a:rPr>
              <a:t> 1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: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Ôn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tập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kiến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thức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đã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học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.</a:t>
            </a:r>
            <a:endParaRPr lang="en-US" sz="24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3647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5" grpId="0"/>
      <p:bldP spid="26" grpId="0"/>
      <p:bldP spid="27" grpId="0"/>
      <p:bldP spid="28" grpId="0"/>
      <p:bldP spid="32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" y="60102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10575" y="6145213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230987" y="3112594"/>
            <a:ext cx="4036213" cy="1230806"/>
            <a:chOff x="633506" y="2260863"/>
            <a:chExt cx="4036213" cy="123080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/>
            <a:srcRect l="8223" t="18246" r="89703" b="78699"/>
            <a:stretch/>
          </p:blipFill>
          <p:spPr>
            <a:xfrm>
              <a:off x="633506" y="2260863"/>
              <a:ext cx="600711" cy="56872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/>
            <a:srcRect l="8334" t="21301" r="89921" b="75983"/>
            <a:stretch/>
          </p:blipFill>
          <p:spPr>
            <a:xfrm>
              <a:off x="677111" y="2959057"/>
              <a:ext cx="532612" cy="53261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234217" y="2402150"/>
              <a:ext cx="285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solidFill>
                    <a:srgbClr val="FF0000"/>
                  </a:solidFill>
                </a:rPr>
                <a:t>Công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2400" b="1" dirty="0" err="1" smtClean="0">
                  <a:solidFill>
                    <a:srgbClr val="FF0000"/>
                  </a:solidFill>
                </a:rPr>
                <a:t>cụ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2400" b="1" dirty="0" err="1" smtClean="0">
                  <a:solidFill>
                    <a:srgbClr val="FF0000"/>
                  </a:solidFill>
                </a:rPr>
                <a:t>Chọn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34217" y="2931726"/>
              <a:ext cx="343550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b="1" dirty="0" err="1" smtClean="0">
                  <a:solidFill>
                    <a:srgbClr val="FF0000"/>
                  </a:solidFill>
                </a:rPr>
                <a:t>Công</a:t>
              </a:r>
              <a:r>
                <a:rPr lang="en-US" sz="21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2100" b="1" dirty="0" err="1" smtClean="0">
                  <a:solidFill>
                    <a:srgbClr val="FF0000"/>
                  </a:solidFill>
                </a:rPr>
                <a:t>cụ</a:t>
              </a:r>
              <a:r>
                <a:rPr lang="en-US" sz="21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2100" b="1" dirty="0" err="1" smtClean="0">
                  <a:solidFill>
                    <a:srgbClr val="FF0000"/>
                  </a:solidFill>
                </a:rPr>
                <a:t>Chọn</a:t>
              </a:r>
              <a:r>
                <a:rPr lang="en-US" sz="21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2100" b="1" dirty="0" err="1" smtClean="0">
                  <a:solidFill>
                    <a:srgbClr val="FF0000"/>
                  </a:solidFill>
                </a:rPr>
                <a:t>tự</a:t>
              </a:r>
              <a:r>
                <a:rPr lang="en-US" sz="2100" b="1" dirty="0" smtClean="0">
                  <a:solidFill>
                    <a:srgbClr val="FF0000"/>
                  </a:solidFill>
                </a:rPr>
                <a:t> do</a:t>
              </a:r>
              <a:endParaRPr lang="en-US" sz="21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Right Brace 17"/>
          <p:cNvSpPr/>
          <p:nvPr/>
        </p:nvSpPr>
        <p:spPr>
          <a:xfrm>
            <a:off x="3410317" y="2938563"/>
            <a:ext cx="533400" cy="1599270"/>
          </a:xfrm>
          <a:prstGeom prst="rightBrace">
            <a:avLst>
              <a:gd name="adj1" fmla="val 8333"/>
              <a:gd name="adj2" fmla="val 50893"/>
            </a:avLst>
          </a:prstGeom>
          <a:ln w="2857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690285" y="3249443"/>
            <a:ext cx="228563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smtClean="0">
                <a:solidFill>
                  <a:srgbClr val="000099"/>
                </a:solidFill>
              </a:rPr>
              <a:t>Chọn phần hình vẽ</a:t>
            </a:r>
            <a:endParaRPr lang="en-US" sz="2600" b="1">
              <a:solidFill>
                <a:srgbClr val="000099"/>
              </a:solidFill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388937" y="1843949"/>
            <a:ext cx="57355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u="sng" dirty="0" err="1" smtClean="0">
                <a:solidFill>
                  <a:srgbClr val="000099"/>
                </a:solidFill>
                <a:latin typeface="Times New Roman" pitchFamily="18" charset="0"/>
              </a:rPr>
              <a:t>Hoạt</a:t>
            </a:r>
            <a:r>
              <a:rPr lang="en-US" sz="2400" b="1" u="sng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u="sng" dirty="0" err="1" smtClean="0">
                <a:solidFill>
                  <a:srgbClr val="000099"/>
                </a:solidFill>
                <a:latin typeface="Times New Roman" pitchFamily="18" charset="0"/>
              </a:rPr>
              <a:t>động</a:t>
            </a:r>
            <a:r>
              <a:rPr lang="en-US" sz="2400" b="1" u="sng" dirty="0" smtClean="0">
                <a:solidFill>
                  <a:srgbClr val="000099"/>
                </a:solidFill>
                <a:latin typeface="Times New Roman" pitchFamily="18" charset="0"/>
              </a:rPr>
              <a:t> 1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: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Ôn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tập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kiến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thức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đã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học</a:t>
            </a:r>
            <a:endParaRPr lang="en-US" sz="24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791200" y="2377658"/>
            <a:ext cx="2766648" cy="1201994"/>
            <a:chOff x="5791200" y="2377658"/>
            <a:chExt cx="2766648" cy="1201994"/>
          </a:xfrm>
        </p:grpSpPr>
        <p:cxnSp>
          <p:nvCxnSpPr>
            <p:cNvPr id="22" name="Straight Arrow Connector 21"/>
            <p:cNvCxnSpPr/>
            <p:nvPr/>
          </p:nvCxnSpPr>
          <p:spPr>
            <a:xfrm flipV="1">
              <a:off x="5791200" y="2645536"/>
              <a:ext cx="990600" cy="934116"/>
            </a:xfrm>
            <a:prstGeom prst="straightConnector1">
              <a:avLst/>
            </a:prstGeom>
            <a:ln w="38100">
              <a:solidFill>
                <a:srgbClr val="6600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272212" y="2377658"/>
              <a:ext cx="22856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mtClean="0">
                  <a:solidFill>
                    <a:srgbClr val="000099"/>
                  </a:solidFill>
                </a:rPr>
                <a:t>Xóa hình</a:t>
              </a:r>
              <a:endParaRPr lang="en-US" b="1">
                <a:solidFill>
                  <a:srgbClr val="000099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791200" y="3394293"/>
            <a:ext cx="3533693" cy="400110"/>
            <a:chOff x="5791200" y="3394293"/>
            <a:chExt cx="3533693" cy="400110"/>
          </a:xfrm>
        </p:grpSpPr>
        <p:cxnSp>
          <p:nvCxnSpPr>
            <p:cNvPr id="23" name="Straight Arrow Connector 22"/>
            <p:cNvCxnSpPr/>
            <p:nvPr/>
          </p:nvCxnSpPr>
          <p:spPr>
            <a:xfrm flipV="1">
              <a:off x="5791200" y="3573776"/>
              <a:ext cx="1431639" cy="55029"/>
            </a:xfrm>
            <a:prstGeom prst="straightConnector1">
              <a:avLst/>
            </a:prstGeom>
            <a:ln w="38100">
              <a:solidFill>
                <a:srgbClr val="6600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7039257" y="3394293"/>
              <a:ext cx="22856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mtClean="0">
                  <a:solidFill>
                    <a:srgbClr val="000099"/>
                  </a:solidFill>
                </a:rPr>
                <a:t>Sao chép hình</a:t>
              </a:r>
              <a:endParaRPr lang="en-US" b="1">
                <a:solidFill>
                  <a:srgbClr val="000099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791200" y="3641470"/>
            <a:ext cx="3092654" cy="1288098"/>
            <a:chOff x="5791200" y="3641470"/>
            <a:chExt cx="3092654" cy="1288098"/>
          </a:xfrm>
        </p:grpSpPr>
        <p:cxnSp>
          <p:nvCxnSpPr>
            <p:cNvPr id="25" name="Straight Arrow Connector 24"/>
            <p:cNvCxnSpPr/>
            <p:nvPr/>
          </p:nvCxnSpPr>
          <p:spPr>
            <a:xfrm>
              <a:off x="5791200" y="3641470"/>
              <a:ext cx="990600" cy="1046915"/>
            </a:xfrm>
            <a:prstGeom prst="straightConnector1">
              <a:avLst/>
            </a:prstGeom>
            <a:ln w="38100">
              <a:solidFill>
                <a:srgbClr val="6600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6598218" y="4529458"/>
              <a:ext cx="22856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mtClean="0">
                  <a:solidFill>
                    <a:srgbClr val="000099"/>
                  </a:solidFill>
                </a:rPr>
                <a:t>Di chuyển hình</a:t>
              </a:r>
              <a:endParaRPr lang="en-US" b="1">
                <a:solidFill>
                  <a:srgbClr val="000099"/>
                </a:solidFill>
              </a:endParaRPr>
            </a:p>
          </p:txBody>
        </p:sp>
      </p:grp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743200" y="495300"/>
            <a:ext cx="35052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i="1" u="sng" dirty="0">
                <a:solidFill>
                  <a:srgbClr val="660066"/>
                </a:solidFill>
                <a:latin typeface="Times New Roman" pitchFamily="18" charset="0"/>
              </a:rPr>
              <a:t>Tin </a:t>
            </a:r>
            <a:r>
              <a:rPr lang="en-US" sz="2600" b="1" i="1" u="sng" dirty="0" err="1">
                <a:solidFill>
                  <a:srgbClr val="660066"/>
                </a:solidFill>
                <a:latin typeface="Times New Roman" pitchFamily="18" charset="0"/>
              </a:rPr>
              <a:t>học</a:t>
            </a:r>
            <a:endParaRPr lang="en-US" sz="2600" b="1" i="1" u="sng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35" name="Text Box 11"/>
          <p:cNvSpPr txBox="1">
            <a:spLocks noChangeArrowheads="1"/>
          </p:cNvSpPr>
          <p:nvPr/>
        </p:nvSpPr>
        <p:spPr bwMode="auto">
          <a:xfrm>
            <a:off x="1759972" y="1004268"/>
            <a:ext cx="615315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Những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gì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em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đã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biết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(t1)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0" y="28633"/>
            <a:ext cx="91440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Thứ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</a:rPr>
              <a:t>Tư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err="1" smtClean="0">
                <a:solidFill>
                  <a:srgbClr val="0000FF"/>
                </a:solidFill>
                <a:latin typeface="Times New Roman" pitchFamily="18" charset="0"/>
              </a:rPr>
              <a:t>ngày</a:t>
            </a:r>
            <a:r>
              <a:rPr lang="en-US" sz="2600" b="1" smtClean="0">
                <a:solidFill>
                  <a:srgbClr val="0000FF"/>
                </a:solidFill>
                <a:latin typeface="Times New Roman" pitchFamily="18" charset="0"/>
              </a:rPr>
              <a:t> 19 </a:t>
            </a:r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tháng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10 </a:t>
            </a:r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năm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2018</a:t>
            </a:r>
            <a:endParaRPr lang="en-US" sz="2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919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" y="60102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10575" y="6145213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388937" y="1843949"/>
            <a:ext cx="57355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u="sng" smtClean="0">
                <a:solidFill>
                  <a:srgbClr val="000099"/>
                </a:solidFill>
                <a:latin typeface="Times New Roman" pitchFamily="18" charset="0"/>
              </a:rPr>
              <a:t>Hoạt động 1</a:t>
            </a:r>
            <a:r>
              <a:rPr lang="en-US" sz="2400" b="1" smtClean="0">
                <a:solidFill>
                  <a:srgbClr val="000099"/>
                </a:solidFill>
                <a:latin typeface="Times New Roman" pitchFamily="18" charset="0"/>
              </a:rPr>
              <a:t>: Ôn tập kiến thức đã học</a:t>
            </a:r>
            <a:endParaRPr lang="en-US" sz="2400" b="1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/>
          <a:srcRect l="47855" t="5875" r="24947" b="81754"/>
          <a:stretch/>
        </p:blipFill>
        <p:spPr>
          <a:xfrm>
            <a:off x="1094874" y="3810000"/>
            <a:ext cx="4323669" cy="2017712"/>
          </a:xfrm>
          <a:prstGeom prst="rect">
            <a:avLst/>
          </a:prstGeom>
        </p:spPr>
      </p:pic>
      <p:sp>
        <p:nvSpPr>
          <p:cNvPr id="35" name="Text Box 11"/>
          <p:cNvSpPr txBox="1">
            <a:spLocks noChangeArrowheads="1"/>
          </p:cNvSpPr>
          <p:nvPr/>
        </p:nvSpPr>
        <p:spPr bwMode="auto">
          <a:xfrm>
            <a:off x="530499" y="2593841"/>
            <a:ext cx="24589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</a:rPr>
              <a:t>Công cụ tô màu</a:t>
            </a:r>
            <a:endParaRPr lang="en-US" sz="2400" b="1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/>
          <a:srcRect l="18565" t="7909" r="79472" b="89715"/>
          <a:stretch/>
        </p:blipFill>
        <p:spPr>
          <a:xfrm>
            <a:off x="2989444" y="2401586"/>
            <a:ext cx="964136" cy="749884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3657600" y="4169377"/>
            <a:ext cx="1981198" cy="6312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11"/>
          <p:cNvSpPr txBox="1">
            <a:spLocks noChangeArrowheads="1"/>
          </p:cNvSpPr>
          <p:nvPr/>
        </p:nvSpPr>
        <p:spPr bwMode="auto">
          <a:xfrm>
            <a:off x="4836547" y="4861618"/>
            <a:ext cx="41719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</a:rPr>
              <a:t>Nháy chuột lên ô màu</a:t>
            </a:r>
            <a:endParaRPr lang="en-US" sz="24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8" name="5-Point Star 37"/>
          <p:cNvSpPr/>
          <p:nvPr/>
        </p:nvSpPr>
        <p:spPr>
          <a:xfrm>
            <a:off x="1268884" y="3382587"/>
            <a:ext cx="2661727" cy="2661727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813" b="10026" l="18741" r="20498"/>
                    </a14:imgEffect>
                  </a14:imgLayer>
                </a14:imgProps>
              </a:ext>
            </a:extLst>
          </a:blip>
          <a:srcRect l="18565" t="7909" r="79472" b="89715"/>
          <a:stretch/>
        </p:blipFill>
        <p:spPr>
          <a:xfrm>
            <a:off x="2219469" y="4320536"/>
            <a:ext cx="964136" cy="749884"/>
          </a:xfrm>
          <a:prstGeom prst="rect">
            <a:avLst/>
          </a:prstGeom>
        </p:spPr>
      </p:pic>
      <p:sp>
        <p:nvSpPr>
          <p:cNvPr id="40" name="5-Point Star 39"/>
          <p:cNvSpPr/>
          <p:nvPr/>
        </p:nvSpPr>
        <p:spPr>
          <a:xfrm>
            <a:off x="1288027" y="3364615"/>
            <a:ext cx="2661727" cy="2661727"/>
          </a:xfrm>
          <a:prstGeom prst="star5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2743200" y="495300"/>
            <a:ext cx="35052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i="1" u="sng" dirty="0">
                <a:solidFill>
                  <a:srgbClr val="660066"/>
                </a:solidFill>
                <a:latin typeface="Times New Roman" pitchFamily="18" charset="0"/>
              </a:rPr>
              <a:t>Tin </a:t>
            </a:r>
            <a:r>
              <a:rPr lang="en-US" sz="2600" b="1" i="1" u="sng" dirty="0" err="1">
                <a:solidFill>
                  <a:srgbClr val="660066"/>
                </a:solidFill>
                <a:latin typeface="Times New Roman" pitchFamily="18" charset="0"/>
              </a:rPr>
              <a:t>học</a:t>
            </a:r>
            <a:endParaRPr lang="en-US" sz="2600" b="1" i="1" u="sng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1759972" y="1004268"/>
            <a:ext cx="615315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Những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gì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em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đã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biết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(t1)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0" y="28633"/>
            <a:ext cx="91440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Thứ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</a:rPr>
              <a:t>Tư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err="1" smtClean="0">
                <a:solidFill>
                  <a:srgbClr val="0000FF"/>
                </a:solidFill>
                <a:latin typeface="Times New Roman" pitchFamily="18" charset="0"/>
              </a:rPr>
              <a:t>ngày</a:t>
            </a:r>
            <a:r>
              <a:rPr lang="en-US" sz="2600" b="1" smtClean="0">
                <a:solidFill>
                  <a:srgbClr val="0000FF"/>
                </a:solidFill>
                <a:latin typeface="Times New Roman" pitchFamily="18" charset="0"/>
              </a:rPr>
              <a:t> 19 </a:t>
            </a:r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tháng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10 </a:t>
            </a:r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năm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2018</a:t>
            </a:r>
            <a:endParaRPr lang="en-US" sz="2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2092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37" grpId="1"/>
      <p:bldP spid="38" grpId="0" animBg="1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" y="60102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10575" y="6145213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21671" y="1675164"/>
            <a:ext cx="57355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u="sng" smtClean="0">
                <a:solidFill>
                  <a:srgbClr val="000099"/>
                </a:solidFill>
                <a:latin typeface="Times New Roman" pitchFamily="18" charset="0"/>
              </a:rPr>
              <a:t>Hoạt động 1</a:t>
            </a:r>
            <a:r>
              <a:rPr lang="en-US" sz="2400" b="1" smtClean="0">
                <a:solidFill>
                  <a:srgbClr val="000099"/>
                </a:solidFill>
                <a:latin typeface="Times New Roman" pitchFamily="18" charset="0"/>
              </a:rPr>
              <a:t>: Ôn tập kiến thức đã học</a:t>
            </a:r>
            <a:endParaRPr lang="en-US" sz="2400" b="1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35" name="Text Box 11"/>
          <p:cNvSpPr txBox="1">
            <a:spLocks noChangeArrowheads="1"/>
          </p:cNvSpPr>
          <p:nvPr/>
        </p:nvSpPr>
        <p:spPr bwMode="auto">
          <a:xfrm>
            <a:off x="530499" y="2593841"/>
            <a:ext cx="37367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</a:rPr>
              <a:t>Công cụ vẽ đường cong</a:t>
            </a:r>
            <a:endParaRPr lang="en-US" sz="2400" b="1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28759" t="7037" r="69853" b="90494"/>
          <a:stretch/>
        </p:blipFill>
        <p:spPr>
          <a:xfrm>
            <a:off x="4090229" y="2240652"/>
            <a:ext cx="963541" cy="863571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2113143" y="4752975"/>
            <a:ext cx="3839971" cy="0"/>
          </a:xfrm>
          <a:prstGeom prst="line">
            <a:avLst/>
          </a:prstGeom>
          <a:ln w="762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2743200" y="4800600"/>
            <a:ext cx="76200" cy="762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645" l="9896" r="91840"/>
                    </a14:imgEffect>
                  </a14:imgLayer>
                </a14:imgProps>
              </a:ext>
            </a:extLst>
          </a:blip>
          <a:srcRect l="18056" t="25704" b="9780"/>
          <a:stretch/>
        </p:blipFill>
        <p:spPr>
          <a:xfrm>
            <a:off x="2019300" y="3289028"/>
            <a:ext cx="4495800" cy="1905000"/>
          </a:xfrm>
          <a:prstGeom prst="rect">
            <a:avLst/>
          </a:prstGeom>
        </p:spPr>
      </p:pic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743200" y="495300"/>
            <a:ext cx="35052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i="1" u="sng" dirty="0">
                <a:solidFill>
                  <a:srgbClr val="660066"/>
                </a:solidFill>
                <a:latin typeface="Times New Roman" pitchFamily="18" charset="0"/>
              </a:rPr>
              <a:t>Tin </a:t>
            </a:r>
            <a:r>
              <a:rPr lang="en-US" sz="2600" b="1" i="1" u="sng" dirty="0" err="1">
                <a:solidFill>
                  <a:srgbClr val="660066"/>
                </a:solidFill>
                <a:latin typeface="Times New Roman" pitchFamily="18" charset="0"/>
              </a:rPr>
              <a:t>học</a:t>
            </a:r>
            <a:endParaRPr lang="en-US" sz="2600" b="1" i="1" u="sng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1759972" y="1004268"/>
            <a:ext cx="615315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Những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gì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em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đã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biết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(t1)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0" y="28633"/>
            <a:ext cx="91440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Thứ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</a:rPr>
              <a:t>Tư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err="1" smtClean="0">
                <a:solidFill>
                  <a:srgbClr val="0000FF"/>
                </a:solidFill>
                <a:latin typeface="Times New Roman" pitchFamily="18" charset="0"/>
              </a:rPr>
              <a:t>ngày</a:t>
            </a:r>
            <a:r>
              <a:rPr lang="en-US" sz="2600" b="1" smtClean="0">
                <a:solidFill>
                  <a:srgbClr val="0000FF"/>
                </a:solidFill>
                <a:latin typeface="Times New Roman" pitchFamily="18" charset="0"/>
              </a:rPr>
              <a:t> 19 </a:t>
            </a:r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tháng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10 </a:t>
            </a:r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năm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2018</a:t>
            </a:r>
            <a:endParaRPr lang="en-US" sz="2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1985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272691" y="1472576"/>
          <a:ext cx="6586444" cy="5309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39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62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16978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Công</a:t>
                      </a:r>
                      <a:r>
                        <a:rPr lang="en-US" sz="2600" baseline="0" dirty="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cụ</a:t>
                      </a:r>
                      <a:endParaRPr lang="en-US" sz="26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Tên</a:t>
                      </a:r>
                      <a:r>
                        <a:rPr lang="en-US" sz="2600" baseline="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công cụ</a:t>
                      </a:r>
                      <a:endParaRPr lang="en-US" sz="260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2243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1059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84824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8780104"/>
                  </a:ext>
                </a:extLst>
              </a:tr>
            </a:tbl>
          </a:graphicData>
        </a:graphic>
      </p:graphicFrame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990116" y="2774235"/>
            <a:ext cx="12160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sz="1800">
              <a:latin typeface="Times New Roman" pitchFamily="18" charset="0"/>
            </a:endParaRPr>
          </a:p>
        </p:txBody>
      </p:sp>
      <p:pic>
        <p:nvPicPr>
          <p:cNvPr id="18435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8223" t="18246" r="89703" b="78699"/>
          <a:stretch/>
        </p:blipFill>
        <p:spPr>
          <a:xfrm>
            <a:off x="2206141" y="2091901"/>
            <a:ext cx="600711" cy="5687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8334" t="21301" r="89921" b="75983"/>
          <a:stretch/>
        </p:blipFill>
        <p:spPr>
          <a:xfrm>
            <a:off x="2289961" y="2790095"/>
            <a:ext cx="433070" cy="43307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18565" t="7909" r="79472" b="89715"/>
          <a:stretch/>
        </p:blipFill>
        <p:spPr>
          <a:xfrm>
            <a:off x="2209951" y="3367306"/>
            <a:ext cx="516890" cy="40202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17038" t="11304" r="81217" b="85980"/>
          <a:stretch/>
        </p:blipFill>
        <p:spPr>
          <a:xfrm>
            <a:off x="2190396" y="3934915"/>
            <a:ext cx="593726" cy="4260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17038" t="7570" r="81217" b="89714"/>
          <a:stretch/>
        </p:blipFill>
        <p:spPr>
          <a:xfrm>
            <a:off x="2227459" y="4451360"/>
            <a:ext cx="489156" cy="44540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28759" t="7037" r="69853" b="90494"/>
          <a:stretch/>
        </p:blipFill>
        <p:spPr>
          <a:xfrm>
            <a:off x="2289961" y="5674665"/>
            <a:ext cx="433070" cy="49493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56482" y="2260519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Công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cụ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Chọn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56482" y="2790095"/>
            <a:ext cx="2765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Công cụ Chọn tự do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77428" y="5143384"/>
            <a:ext cx="400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Công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cụ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vẽ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đường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thẳng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56481" y="3391825"/>
            <a:ext cx="400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Công cụ tô màu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8210" y="3955331"/>
            <a:ext cx="400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Công</a:t>
            </a:r>
            <a:r>
              <a:rPr lang="en-US" b="1" dirty="0" smtClean="0">
                <a:solidFill>
                  <a:srgbClr val="FF0000"/>
                </a:solidFill>
              </a:rPr>
              <a:t> cụ </a:t>
            </a:r>
            <a:r>
              <a:rPr lang="en-US" b="1" dirty="0" err="1" smtClean="0">
                <a:solidFill>
                  <a:srgbClr val="FF0000"/>
                </a:solidFill>
              </a:rPr>
              <a:t>tẩy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98210" y="4518837"/>
            <a:ext cx="400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Công cụ bút chì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98210" y="5700290"/>
            <a:ext cx="400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Công</a:t>
            </a:r>
            <a:r>
              <a:rPr lang="en-US" b="1" dirty="0" smtClean="0">
                <a:solidFill>
                  <a:srgbClr val="FF0000"/>
                </a:solidFill>
              </a:rPr>
              <a:t> cụ </a:t>
            </a:r>
            <a:r>
              <a:rPr lang="en-US" b="1" dirty="0" err="1" smtClean="0">
                <a:solidFill>
                  <a:srgbClr val="FF0000"/>
                </a:solidFill>
              </a:rPr>
              <a:t>ve</a:t>
            </a:r>
            <a:r>
              <a:rPr lang="en-US" b="1" dirty="0" smtClean="0">
                <a:solidFill>
                  <a:srgbClr val="FF0000"/>
                </a:solidFill>
              </a:rPr>
              <a:t>̃ </a:t>
            </a:r>
            <a:r>
              <a:rPr lang="en-US" b="1" dirty="0" err="1" smtClean="0">
                <a:solidFill>
                  <a:srgbClr val="FF0000"/>
                </a:solidFill>
              </a:rPr>
              <a:t>đường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cong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9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" y="60102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348794" y="6096000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4"/>
          <a:srcRect l="290" t="6272" r="96299" b="85034"/>
          <a:stretch/>
        </p:blipFill>
        <p:spPr>
          <a:xfrm>
            <a:off x="2144938" y="6210434"/>
            <a:ext cx="639184" cy="54713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798210" y="6283948"/>
            <a:ext cx="400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Dán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hình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923" y="5097065"/>
            <a:ext cx="540599" cy="46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1272691" y="586782"/>
            <a:ext cx="57355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u="sng" dirty="0" err="1" smtClean="0">
                <a:solidFill>
                  <a:srgbClr val="000099"/>
                </a:solidFill>
                <a:latin typeface="Times New Roman" pitchFamily="18" charset="0"/>
              </a:rPr>
              <a:t>Hoạt</a:t>
            </a:r>
            <a:r>
              <a:rPr lang="en-US" sz="2400" b="1" u="sng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u="sng" dirty="0" err="1" smtClean="0">
                <a:solidFill>
                  <a:srgbClr val="000099"/>
                </a:solidFill>
                <a:latin typeface="Times New Roman" pitchFamily="18" charset="0"/>
              </a:rPr>
              <a:t>động</a:t>
            </a:r>
            <a:r>
              <a:rPr lang="en-US" sz="2400" b="1" u="sng" dirty="0" smtClean="0">
                <a:solidFill>
                  <a:srgbClr val="000099"/>
                </a:solidFill>
                <a:latin typeface="Times New Roman" pitchFamily="18" charset="0"/>
              </a:rPr>
              <a:t> 1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: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Ôn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tập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kiến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thức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đã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Times New Roman" pitchFamily="18" charset="0"/>
              </a:rPr>
              <a:t>học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.</a:t>
            </a:r>
            <a:endParaRPr lang="en-US" sz="24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4832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" y="60102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10575" y="6145213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loud Callout 12"/>
          <p:cNvSpPr/>
          <p:nvPr/>
        </p:nvSpPr>
        <p:spPr>
          <a:xfrm>
            <a:off x="2402915" y="2743200"/>
            <a:ext cx="4419600" cy="2209800"/>
          </a:xfrm>
          <a:prstGeom prst="cloudCallout">
            <a:avLst>
              <a:gd name="adj1" fmla="val -46100"/>
              <a:gd name="adj2" fmla="val 22338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000" b="1" smtClean="0">
                <a:solidFill>
                  <a:srgbClr val="3333FF"/>
                </a:solidFill>
              </a:rPr>
              <a:t>THỰC HÀNH</a:t>
            </a:r>
            <a:endParaRPr lang="en-US" sz="3000" b="1" dirty="0">
              <a:solidFill>
                <a:srgbClr val="3333FF"/>
              </a:solidFill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629957" y="1919900"/>
            <a:ext cx="38658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u="sng" smtClean="0">
                <a:solidFill>
                  <a:srgbClr val="000099"/>
                </a:solidFill>
                <a:latin typeface="Times New Roman" pitchFamily="18" charset="0"/>
              </a:rPr>
              <a:t>Hoạt động 2</a:t>
            </a:r>
            <a:r>
              <a:rPr lang="en-US" sz="2400" b="1" smtClean="0">
                <a:solidFill>
                  <a:srgbClr val="000099"/>
                </a:solidFill>
                <a:latin typeface="Times New Roman" pitchFamily="18" charset="0"/>
              </a:rPr>
              <a:t>:</a:t>
            </a:r>
            <a:endParaRPr lang="en-US" sz="2400" b="1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743200" y="495300"/>
            <a:ext cx="35052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i="1" u="sng" dirty="0">
                <a:solidFill>
                  <a:srgbClr val="660066"/>
                </a:solidFill>
                <a:latin typeface="Times New Roman" pitchFamily="18" charset="0"/>
              </a:rPr>
              <a:t>Tin </a:t>
            </a:r>
            <a:r>
              <a:rPr lang="en-US" sz="2600" b="1" i="1" u="sng" dirty="0" err="1">
                <a:solidFill>
                  <a:srgbClr val="660066"/>
                </a:solidFill>
                <a:latin typeface="Times New Roman" pitchFamily="18" charset="0"/>
              </a:rPr>
              <a:t>học</a:t>
            </a:r>
            <a:endParaRPr lang="en-US" sz="2600" b="1" i="1" u="sng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759972" y="1004268"/>
            <a:ext cx="615315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Những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gì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em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đã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biết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(t1)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0" y="28633"/>
            <a:ext cx="91440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Thứ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</a:rPr>
              <a:t>Tư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err="1" smtClean="0">
                <a:solidFill>
                  <a:srgbClr val="0000FF"/>
                </a:solidFill>
                <a:latin typeface="Times New Roman" pitchFamily="18" charset="0"/>
              </a:rPr>
              <a:t>ngày</a:t>
            </a:r>
            <a:r>
              <a:rPr lang="en-US" sz="2600" b="1" smtClean="0">
                <a:solidFill>
                  <a:srgbClr val="0000FF"/>
                </a:solidFill>
                <a:latin typeface="Times New Roman" pitchFamily="18" charset="0"/>
              </a:rPr>
              <a:t> 19 </a:t>
            </a:r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tháng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10 </a:t>
            </a:r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năm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2018</a:t>
            </a:r>
            <a:endParaRPr lang="en-US" sz="2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" y="60102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10575" y="6145213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412750" y="175994"/>
            <a:ext cx="82296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600" b="1" u="sng" dirty="0" err="1" smtClean="0">
                <a:solidFill>
                  <a:srgbClr val="000099"/>
                </a:solidFill>
                <a:latin typeface="Times New Roman" pitchFamily="18" charset="0"/>
              </a:rPr>
              <a:t>Nhiệm</a:t>
            </a:r>
            <a:r>
              <a:rPr lang="en-US" sz="2600" b="1" u="sng" dirty="0" smtClean="0">
                <a:solidFill>
                  <a:srgbClr val="000099"/>
                </a:solidFill>
                <a:latin typeface="Times New Roman" pitchFamily="18" charset="0"/>
              </a:rPr>
              <a:t> vụ 1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: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Vẽ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hình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rồi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tô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màu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theo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hình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mẫu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,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lưu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bài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vẽ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có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tên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lần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lượt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là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itchFamily="18" charset="0"/>
              </a:rPr>
              <a:t>Đèn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itchFamily="18" charset="0"/>
              </a:rPr>
              <a:t>giao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itchFamily="18" charset="0"/>
              </a:rPr>
              <a:t>thông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và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</a:rPr>
              <a:t>Con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itchFamily="18" charset="0"/>
              </a:rPr>
              <a:t>diều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vào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thư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mục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của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em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trên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máy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99"/>
                </a:solidFill>
                <a:latin typeface="Times New Roman" pitchFamily="18" charset="0"/>
              </a:rPr>
              <a:t>tính</a:t>
            </a:r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</a:rPr>
              <a:t>.</a:t>
            </a:r>
            <a:endParaRPr lang="en-US" sz="26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451866"/>
            <a:ext cx="5789196" cy="45367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25088" y="6008687"/>
            <a:ext cx="2178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rgbClr val="FF0000"/>
                </a:solidFill>
                <a:latin typeface="Times New Roman" pitchFamily="18" charset="0"/>
              </a:rPr>
              <a:t>Đèn giao thông</a:t>
            </a:r>
            <a:endParaRPr lang="en-US" sz="2200" dirty="0"/>
          </a:p>
        </p:txBody>
      </p:sp>
      <p:sp>
        <p:nvSpPr>
          <p:cNvPr id="19" name="TextBox 18"/>
          <p:cNvSpPr txBox="1"/>
          <p:nvPr/>
        </p:nvSpPr>
        <p:spPr>
          <a:xfrm>
            <a:off x="5370096" y="6008687"/>
            <a:ext cx="2178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</a:rPr>
              <a:t>Con </a:t>
            </a:r>
            <a:r>
              <a:rPr lang="en-US" sz="2200" b="1" dirty="0" err="1" smtClean="0">
                <a:solidFill>
                  <a:srgbClr val="FF0000"/>
                </a:solidFill>
                <a:latin typeface="Times New Roman" pitchFamily="18" charset="0"/>
              </a:rPr>
              <a:t>diều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941437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" y="60102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10575" y="6145213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488950" y="272733"/>
            <a:ext cx="82296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600" b="1" u="sng" dirty="0" err="1">
                <a:solidFill>
                  <a:srgbClr val="0000CC"/>
                </a:solidFill>
                <a:latin typeface="Times New Roman" pitchFamily="18" charset="0"/>
              </a:rPr>
              <a:t>Nhiệm</a:t>
            </a:r>
            <a:r>
              <a:rPr lang="en-US" sz="2600" b="1" u="sng" dirty="0">
                <a:solidFill>
                  <a:srgbClr val="0000CC"/>
                </a:solidFill>
                <a:latin typeface="Times New Roman" pitchFamily="18" charset="0"/>
              </a:rPr>
              <a:t> vụ 2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: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Mở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bài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vẽ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Đèn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giao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thông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,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vẽ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thêm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chiếc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ô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tô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bên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cạnh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chiếc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đèn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giao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thông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rồi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lưu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bài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vẽ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vào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thư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mục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của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em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trên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máy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  <a:latin typeface="Times New Roman" pitchFamily="18" charset="0"/>
              </a:rPr>
              <a:t>tính</a:t>
            </a:r>
            <a:r>
              <a:rPr lang="en-US" sz="2600" b="1" dirty="0" smtClean="0">
                <a:solidFill>
                  <a:srgbClr val="0000CC"/>
                </a:solidFill>
                <a:latin typeface="Times New Roman" pitchFamily="18" charset="0"/>
              </a:rPr>
              <a:t>.</a:t>
            </a:r>
            <a:endParaRPr lang="en-US" sz="2600" b="1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26" y="1804548"/>
            <a:ext cx="7808719" cy="453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679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or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990600" y="838200"/>
            <a:ext cx="5181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solidFill>
                  <a:srgbClr val="FF0000"/>
                </a:solidFill>
                <a:latin typeface="Times New Roman" pitchFamily="18" charset="0"/>
              </a:rPr>
              <a:t/>
            </a:r>
            <a:br>
              <a:rPr lang="en-US" sz="2800" b="1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sz="28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US" sz="2800" b="1" u="sng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3584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276607"/>
            <a:ext cx="990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3810000"/>
            <a:ext cx="1943100" cy="197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9" descr="WhitecornerFlow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0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8" name="Group 17"/>
          <p:cNvGrpSpPr>
            <a:grpSpLocks/>
          </p:cNvGrpSpPr>
          <p:nvPr/>
        </p:nvGrpSpPr>
        <p:grpSpPr bwMode="auto">
          <a:xfrm>
            <a:off x="1143000" y="1136649"/>
            <a:ext cx="7086600" cy="2771776"/>
            <a:chOff x="720" y="144"/>
            <a:chExt cx="1872" cy="646"/>
          </a:xfrm>
        </p:grpSpPr>
        <p:pic>
          <p:nvPicPr>
            <p:cNvPr id="35849" name="Picture 10" descr="hinh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144"/>
              <a:ext cx="1872" cy="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0" name="Rectangle 5"/>
            <p:cNvSpPr>
              <a:spLocks noChangeArrowheads="1"/>
            </p:cNvSpPr>
            <p:nvPr/>
          </p:nvSpPr>
          <p:spPr bwMode="auto">
            <a:xfrm>
              <a:off x="1223" y="357"/>
              <a:ext cx="103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228600" anchor="ctr"/>
            <a:lstStyle/>
            <a:p>
              <a:pPr marL="495300" indent="-495300" algn="ctr" eaLnBrk="1" hangingPunct="1">
                <a:spcBef>
                  <a:spcPct val="20000"/>
                </a:spcBef>
              </a:pPr>
              <a:r>
                <a:rPr lang="en-US" sz="3000" b="1" smtClean="0">
                  <a:solidFill>
                    <a:srgbClr val="FF0000"/>
                  </a:solidFill>
                  <a:latin typeface="VNI-Duff" pitchFamily="2" charset="0"/>
                </a:rPr>
                <a:t>Nhận xeùt -  Ñaùnh giaù</a:t>
              </a:r>
              <a:endParaRPr lang="en-US" sz="3000" b="1" dirty="0">
                <a:solidFill>
                  <a:srgbClr val="FF0000"/>
                </a:solidFill>
                <a:latin typeface="VNI-Duff" pitchFamily="2" charset="0"/>
              </a:endParaRPr>
            </a:p>
          </p:txBody>
        </p:sp>
      </p:grp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1604417" y="545295"/>
            <a:ext cx="673249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600" b="1" u="sng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Hoạt</a:t>
            </a:r>
            <a:r>
              <a:rPr lang="en-US" altLang="en-US" sz="2600" b="1" u="sng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600" b="1" u="sng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động</a:t>
            </a:r>
            <a:r>
              <a:rPr lang="en-US" altLang="en-US" sz="2600" b="1" u="sng" dirty="0">
                <a:solidFill>
                  <a:srgbClr val="0000CC"/>
                </a:solidFill>
                <a:latin typeface="Times New Roman" panose="02020603050405020304" pitchFamily="18" charset="0"/>
              </a:rPr>
              <a:t> 3</a:t>
            </a:r>
            <a:r>
              <a:rPr lang="en-US" altLang="en-US" sz="26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: </a:t>
            </a:r>
            <a:r>
              <a:rPr lang="en-US" altLang="en-US" sz="26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Nhận</a:t>
            </a:r>
            <a:r>
              <a:rPr lang="en-US" altLang="en-US" sz="26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xét</a:t>
            </a:r>
            <a:r>
              <a:rPr lang="en-US" altLang="en-US" sz="26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nội</a:t>
            </a:r>
            <a:r>
              <a:rPr lang="en-US" altLang="en-US" sz="26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dung </a:t>
            </a:r>
            <a:r>
              <a:rPr lang="en-US" altLang="en-US" sz="26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thực</a:t>
            </a:r>
            <a:r>
              <a:rPr lang="en-US" altLang="en-US" sz="26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solidFill>
                  <a:srgbClr val="0000CC"/>
                </a:solidFill>
                <a:latin typeface="Times New Roman" panose="02020603050405020304" pitchFamily="18" charset="0"/>
              </a:rPr>
              <a:t>hành</a:t>
            </a:r>
            <a:endParaRPr lang="en-US" altLang="en-US" sz="2600" b="1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WordArt 9"/>
          <p:cNvSpPr>
            <a:spLocks noChangeArrowheads="1" noChangeShapeType="1" noTextEdit="1"/>
          </p:cNvSpPr>
          <p:nvPr/>
        </p:nvSpPr>
        <p:spPr bwMode="auto">
          <a:xfrm>
            <a:off x="533400" y="2518569"/>
            <a:ext cx="79248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 chơi: "Ai nhanh, ai đúng"</a:t>
            </a:r>
            <a:endParaRPr lang="en-US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80412" y="1588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" y="6010275"/>
            <a:ext cx="825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POINSET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10575" y="6145213"/>
            <a:ext cx="765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2743200" y="495300"/>
            <a:ext cx="35052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i="1" u="sng" dirty="0">
                <a:solidFill>
                  <a:srgbClr val="660066"/>
                </a:solidFill>
                <a:latin typeface="Times New Roman" pitchFamily="18" charset="0"/>
              </a:rPr>
              <a:t>Tin </a:t>
            </a:r>
            <a:r>
              <a:rPr lang="en-US" sz="2600" b="1" i="1" u="sng" dirty="0" err="1">
                <a:solidFill>
                  <a:srgbClr val="660066"/>
                </a:solidFill>
                <a:latin typeface="Times New Roman" pitchFamily="18" charset="0"/>
              </a:rPr>
              <a:t>học</a:t>
            </a:r>
            <a:endParaRPr lang="en-US" sz="2600" b="1" i="1" u="sng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1759972" y="1004268"/>
            <a:ext cx="615315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Những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gì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em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đã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</a:rPr>
              <a:t>biết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</a:rPr>
              <a:t> (t1)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0" y="28633"/>
            <a:ext cx="91440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Thứ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  <a:latin typeface="Times New Roman" pitchFamily="18" charset="0"/>
              </a:rPr>
              <a:t>Tư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err="1" smtClean="0">
                <a:solidFill>
                  <a:srgbClr val="0000FF"/>
                </a:solidFill>
                <a:latin typeface="Times New Roman" pitchFamily="18" charset="0"/>
              </a:rPr>
              <a:t>ngày</a:t>
            </a:r>
            <a:r>
              <a:rPr lang="en-US" sz="2600" b="1" smtClean="0">
                <a:solidFill>
                  <a:srgbClr val="0000FF"/>
                </a:solidFill>
                <a:latin typeface="Times New Roman" pitchFamily="18" charset="0"/>
              </a:rPr>
              <a:t> 19 </a:t>
            </a:r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tháng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10 </a:t>
            </a:r>
            <a:r>
              <a:rPr lang="en-US" sz="2600" b="1" dirty="0" err="1">
                <a:solidFill>
                  <a:srgbClr val="0000FF"/>
                </a:solidFill>
                <a:latin typeface="Times New Roman" pitchFamily="18" charset="0"/>
              </a:rPr>
              <a:t>năm</a:t>
            </a:r>
            <a:r>
              <a:rPr lang="en-US" sz="26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</a:rPr>
              <a:t>2018</a:t>
            </a:r>
            <a:endParaRPr lang="en-US" sz="2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5339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191"/>
          <p:cNvSpPr>
            <a:spLocks noChangeArrowheads="1"/>
          </p:cNvSpPr>
          <p:nvPr/>
        </p:nvSpPr>
        <p:spPr bwMode="gray">
          <a:xfrm>
            <a:off x="0" y="838200"/>
            <a:ext cx="9117013" cy="1165225"/>
          </a:xfrm>
          <a:prstGeom prst="roundRect">
            <a:avLst>
              <a:gd name="adj" fmla="val 17509"/>
            </a:avLst>
          </a:prstGeom>
          <a:gradFill rotWithShape="1">
            <a:gsLst>
              <a:gs pos="0">
                <a:srgbClr val="4E91D4"/>
              </a:gs>
              <a:gs pos="100000">
                <a:srgbClr val="3477A4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388" name="AutoShape 192"/>
          <p:cNvSpPr>
            <a:spLocks noChangeArrowheads="1"/>
          </p:cNvSpPr>
          <p:nvPr/>
        </p:nvSpPr>
        <p:spPr bwMode="gray">
          <a:xfrm>
            <a:off x="139700" y="841375"/>
            <a:ext cx="8843963" cy="1144588"/>
          </a:xfrm>
          <a:prstGeom prst="roundRect">
            <a:avLst>
              <a:gd name="adj" fmla="val 16667"/>
            </a:avLst>
          </a:prstGeom>
          <a:solidFill>
            <a:srgbClr val="3CA1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389" name="AutoShape 193"/>
          <p:cNvSpPr>
            <a:spLocks noChangeArrowheads="1"/>
          </p:cNvSpPr>
          <p:nvPr/>
        </p:nvSpPr>
        <p:spPr bwMode="gray">
          <a:xfrm>
            <a:off x="214313" y="1682750"/>
            <a:ext cx="8721725" cy="2905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CA1E6">
                  <a:alpha val="0"/>
                </a:srgbClr>
              </a:gs>
              <a:gs pos="100000">
                <a:srgbClr val="9BCFF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390" name="AutoShape 194"/>
          <p:cNvSpPr>
            <a:spLocks noChangeArrowheads="1"/>
          </p:cNvSpPr>
          <p:nvPr/>
        </p:nvSpPr>
        <p:spPr bwMode="gray">
          <a:xfrm>
            <a:off x="214313" y="850900"/>
            <a:ext cx="8721725" cy="2889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EE0F7"/>
              </a:gs>
              <a:gs pos="100000">
                <a:srgbClr val="3CA1E6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391" name="AutoShape 195"/>
          <p:cNvSpPr>
            <a:spLocks noChangeArrowheads="1"/>
          </p:cNvSpPr>
          <p:nvPr/>
        </p:nvSpPr>
        <p:spPr bwMode="gray">
          <a:xfrm>
            <a:off x="26988" y="2003425"/>
            <a:ext cx="9117012" cy="355600"/>
          </a:xfrm>
          <a:prstGeom prst="roundRect">
            <a:avLst>
              <a:gd name="adj" fmla="val 40389"/>
            </a:avLst>
          </a:prstGeom>
          <a:gradFill rotWithShape="1">
            <a:gsLst>
              <a:gs pos="0">
                <a:srgbClr val="729EB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6392" name="AutoShape 196"/>
          <p:cNvSpPr>
            <a:spLocks noChangeArrowheads="1"/>
          </p:cNvSpPr>
          <p:nvPr/>
        </p:nvSpPr>
        <p:spPr bwMode="gray">
          <a:xfrm>
            <a:off x="214313" y="2014538"/>
            <a:ext cx="8721725" cy="3143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DAFD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6789" name="Text Box 197"/>
          <p:cNvSpPr txBox="1">
            <a:spLocks noChangeArrowheads="1"/>
          </p:cNvSpPr>
          <p:nvPr/>
        </p:nvSpPr>
        <p:spPr bwMode="gray">
          <a:xfrm>
            <a:off x="320675" y="1023938"/>
            <a:ext cx="86693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Câu 1: Trong các công cụ dưới đây công cụ nào dùng để vẽ đoạn thẳng?</a:t>
            </a:r>
          </a:p>
        </p:txBody>
      </p:sp>
      <p:sp>
        <p:nvSpPr>
          <p:cNvPr id="16394" name="WordArt 231"/>
          <p:cNvSpPr>
            <a:spLocks noChangeArrowheads="1" noChangeShapeType="1" noTextEdit="1"/>
          </p:cNvSpPr>
          <p:nvPr/>
        </p:nvSpPr>
        <p:spPr bwMode="auto">
          <a:xfrm>
            <a:off x="228600" y="195263"/>
            <a:ext cx="5486400" cy="490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 chơi: "Ai nhanh, ai đúng"</a:t>
            </a:r>
            <a:endParaRPr lang="en-US" sz="36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6621" name="AutoShape 29"/>
          <p:cNvSpPr>
            <a:spLocks noChangeArrowheads="1"/>
          </p:cNvSpPr>
          <p:nvPr/>
        </p:nvSpPr>
        <p:spPr bwMode="gray">
          <a:xfrm>
            <a:off x="838200" y="2514600"/>
            <a:ext cx="8305800" cy="1219200"/>
          </a:xfrm>
          <a:prstGeom prst="roundRect">
            <a:avLst>
              <a:gd name="adj" fmla="val 50000"/>
            </a:avLst>
          </a:prstGeom>
          <a:solidFill>
            <a:srgbClr val="CCECFF"/>
          </a:solidFill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3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6840" name="AutoShape 248"/>
          <p:cNvSpPr>
            <a:spLocks noChangeArrowheads="1"/>
          </p:cNvSpPr>
          <p:nvPr/>
        </p:nvSpPr>
        <p:spPr bwMode="gray">
          <a:xfrm>
            <a:off x="838200" y="3962400"/>
            <a:ext cx="8305800" cy="1219200"/>
          </a:xfrm>
          <a:prstGeom prst="roundRect">
            <a:avLst>
              <a:gd name="adj" fmla="val 50000"/>
            </a:avLst>
          </a:prstGeom>
          <a:solidFill>
            <a:srgbClr val="CCECFF"/>
          </a:solidFill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3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6841" name="AutoShape 249"/>
          <p:cNvSpPr>
            <a:spLocks noChangeArrowheads="1"/>
          </p:cNvSpPr>
          <p:nvPr/>
        </p:nvSpPr>
        <p:spPr bwMode="gray">
          <a:xfrm>
            <a:off x="838200" y="5410200"/>
            <a:ext cx="8305800" cy="1219200"/>
          </a:xfrm>
          <a:prstGeom prst="roundRect">
            <a:avLst>
              <a:gd name="adj" fmla="val 50000"/>
            </a:avLst>
          </a:prstGeom>
          <a:solidFill>
            <a:srgbClr val="CCECFF"/>
          </a:solidFill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3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8" name="Oval 250"/>
          <p:cNvSpPr>
            <a:spLocks noChangeArrowheads="1"/>
          </p:cNvSpPr>
          <p:nvPr/>
        </p:nvSpPr>
        <p:spPr bwMode="auto">
          <a:xfrm>
            <a:off x="95250" y="2819400"/>
            <a:ext cx="609600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6399" name="Oval 251"/>
          <p:cNvSpPr>
            <a:spLocks noChangeArrowheads="1"/>
          </p:cNvSpPr>
          <p:nvPr/>
        </p:nvSpPr>
        <p:spPr bwMode="auto">
          <a:xfrm>
            <a:off x="76200" y="4133850"/>
            <a:ext cx="609600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6400" name="Oval 252"/>
          <p:cNvSpPr>
            <a:spLocks noChangeArrowheads="1"/>
          </p:cNvSpPr>
          <p:nvPr/>
        </p:nvSpPr>
        <p:spPr bwMode="auto">
          <a:xfrm>
            <a:off x="95250" y="5638800"/>
            <a:ext cx="609600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dirty="0">
                <a:latin typeface="Arial" panose="020B0604020202020204" pitchFamily="34" charset="0"/>
              </a:rPr>
              <a:t>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958" y="5638800"/>
            <a:ext cx="1047955" cy="903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656" y="4133850"/>
            <a:ext cx="1311358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620" y="2740025"/>
            <a:ext cx="108129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608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668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668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684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84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 rot="5400000">
            <a:off x="-1878012" y="4294187"/>
            <a:ext cx="4540250" cy="587375"/>
            <a:chOff x="17" y="1790"/>
            <a:chExt cx="5743" cy="224"/>
          </a:xfrm>
        </p:grpSpPr>
        <p:sp>
          <p:nvSpPr>
            <p:cNvPr id="17425" name="AutoShape 3"/>
            <p:cNvSpPr>
              <a:spLocks noChangeArrowheads="1"/>
            </p:cNvSpPr>
            <p:nvPr/>
          </p:nvSpPr>
          <p:spPr bwMode="gray">
            <a:xfrm>
              <a:off x="17" y="1790"/>
              <a:ext cx="5743" cy="224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7426" name="AutoShape 4"/>
            <p:cNvSpPr>
              <a:spLocks noChangeArrowheads="1"/>
            </p:cNvSpPr>
            <p:nvPr/>
          </p:nvSpPr>
          <p:spPr bwMode="gray">
            <a:xfrm>
              <a:off x="135" y="1797"/>
              <a:ext cx="5494" cy="19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17411" name="AutoShape 5"/>
          <p:cNvSpPr>
            <a:spLocks noChangeArrowheads="1"/>
          </p:cNvSpPr>
          <p:nvPr/>
        </p:nvSpPr>
        <p:spPr bwMode="gray">
          <a:xfrm>
            <a:off x="0" y="838200"/>
            <a:ext cx="9117013" cy="1165225"/>
          </a:xfrm>
          <a:prstGeom prst="roundRect">
            <a:avLst>
              <a:gd name="adj" fmla="val 17509"/>
            </a:avLst>
          </a:prstGeom>
          <a:gradFill rotWithShape="1">
            <a:gsLst>
              <a:gs pos="0">
                <a:srgbClr val="4E91D4"/>
              </a:gs>
              <a:gs pos="100000">
                <a:srgbClr val="3477A4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7412" name="AutoShape 6"/>
          <p:cNvSpPr>
            <a:spLocks noChangeArrowheads="1"/>
          </p:cNvSpPr>
          <p:nvPr/>
        </p:nvSpPr>
        <p:spPr bwMode="gray">
          <a:xfrm>
            <a:off x="139700" y="841375"/>
            <a:ext cx="8843963" cy="1144588"/>
          </a:xfrm>
          <a:prstGeom prst="roundRect">
            <a:avLst>
              <a:gd name="adj" fmla="val 16667"/>
            </a:avLst>
          </a:prstGeom>
          <a:solidFill>
            <a:srgbClr val="3CA1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7413" name="AutoShape 7"/>
          <p:cNvSpPr>
            <a:spLocks noChangeArrowheads="1"/>
          </p:cNvSpPr>
          <p:nvPr/>
        </p:nvSpPr>
        <p:spPr bwMode="gray">
          <a:xfrm>
            <a:off x="214313" y="1682750"/>
            <a:ext cx="8721725" cy="2905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CA1E6">
                  <a:alpha val="0"/>
                </a:srgbClr>
              </a:gs>
              <a:gs pos="100000">
                <a:srgbClr val="9BCFF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7414" name="AutoShape 8"/>
          <p:cNvSpPr>
            <a:spLocks noChangeArrowheads="1"/>
          </p:cNvSpPr>
          <p:nvPr/>
        </p:nvSpPr>
        <p:spPr bwMode="gray">
          <a:xfrm>
            <a:off x="214313" y="850900"/>
            <a:ext cx="8721725" cy="2889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EE0F7"/>
              </a:gs>
              <a:gs pos="100000">
                <a:srgbClr val="3CA1E6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7415" name="AutoShape 9"/>
          <p:cNvSpPr>
            <a:spLocks noChangeArrowheads="1"/>
          </p:cNvSpPr>
          <p:nvPr/>
        </p:nvSpPr>
        <p:spPr bwMode="gray">
          <a:xfrm>
            <a:off x="26988" y="2003425"/>
            <a:ext cx="9117012" cy="355600"/>
          </a:xfrm>
          <a:prstGeom prst="roundRect">
            <a:avLst>
              <a:gd name="adj" fmla="val 40389"/>
            </a:avLst>
          </a:prstGeom>
          <a:gradFill rotWithShape="1">
            <a:gsLst>
              <a:gs pos="0">
                <a:srgbClr val="729EB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7416" name="AutoShape 10"/>
          <p:cNvSpPr>
            <a:spLocks noChangeArrowheads="1"/>
          </p:cNvSpPr>
          <p:nvPr/>
        </p:nvSpPr>
        <p:spPr bwMode="gray">
          <a:xfrm>
            <a:off x="214313" y="2014538"/>
            <a:ext cx="8721725" cy="3143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DAFD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86091" name="Text Box 11"/>
          <p:cNvSpPr txBox="1">
            <a:spLocks noChangeArrowheads="1"/>
          </p:cNvSpPr>
          <p:nvPr/>
        </p:nvSpPr>
        <p:spPr bwMode="gray">
          <a:xfrm>
            <a:off x="320675" y="1023938"/>
            <a:ext cx="86693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Câu 2: </a:t>
            </a:r>
            <a:r>
              <a:rPr lang="en-US" altLang="en-US" sz="2800" b="1" smtClean="0">
                <a:latin typeface="Arial" panose="020B0604020202020204" pitchFamily="34" charset="0"/>
              </a:rPr>
              <a:t>Để dán hình vào trang vẽ em sử dụng nút lệnh nào?</a:t>
            </a:r>
            <a:endParaRPr lang="en-US" altLang="en-US" sz="2800" b="1">
              <a:latin typeface="Arial" panose="020B0604020202020204" pitchFamily="34" charset="0"/>
            </a:endParaRPr>
          </a:p>
        </p:txBody>
      </p:sp>
      <p:sp>
        <p:nvSpPr>
          <p:cNvPr id="17418" name="WordArt 12"/>
          <p:cNvSpPr>
            <a:spLocks noChangeArrowheads="1" noChangeShapeType="1" noTextEdit="1"/>
          </p:cNvSpPr>
          <p:nvPr/>
        </p:nvSpPr>
        <p:spPr bwMode="auto">
          <a:xfrm>
            <a:off x="228600" y="195263"/>
            <a:ext cx="5486400" cy="490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 chơi: "Ai nhanh, ai đúng"</a:t>
            </a:r>
            <a:endParaRPr lang="en-US" sz="36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093" name="AutoShape 13"/>
          <p:cNvSpPr>
            <a:spLocks noChangeArrowheads="1"/>
          </p:cNvSpPr>
          <p:nvPr/>
        </p:nvSpPr>
        <p:spPr bwMode="gray">
          <a:xfrm>
            <a:off x="838200" y="2514600"/>
            <a:ext cx="8305800" cy="1219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800" dirty="0" smtClean="0">
              <a:solidFill>
                <a:srgbClr val="3333FF"/>
              </a:solidFill>
            </a:endParaRPr>
          </a:p>
        </p:txBody>
      </p:sp>
      <p:sp>
        <p:nvSpPr>
          <p:cNvPr id="686094" name="AutoShape 14"/>
          <p:cNvSpPr>
            <a:spLocks noChangeArrowheads="1"/>
          </p:cNvSpPr>
          <p:nvPr/>
        </p:nvSpPr>
        <p:spPr bwMode="gray">
          <a:xfrm>
            <a:off x="838200" y="3962400"/>
            <a:ext cx="8305800" cy="1219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800" dirty="0">
              <a:solidFill>
                <a:srgbClr val="3333FF"/>
              </a:solidFill>
            </a:endParaRPr>
          </a:p>
        </p:txBody>
      </p:sp>
      <p:sp>
        <p:nvSpPr>
          <p:cNvPr id="686095" name="AutoShape 15"/>
          <p:cNvSpPr>
            <a:spLocks noChangeArrowheads="1"/>
          </p:cNvSpPr>
          <p:nvPr/>
        </p:nvSpPr>
        <p:spPr bwMode="gray">
          <a:xfrm>
            <a:off x="838200" y="5410200"/>
            <a:ext cx="8305800" cy="1219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3200" dirty="0">
              <a:solidFill>
                <a:srgbClr val="3333FF"/>
              </a:solidFill>
            </a:endParaRPr>
          </a:p>
        </p:txBody>
      </p:sp>
      <p:sp>
        <p:nvSpPr>
          <p:cNvPr id="17422" name="Oval 16"/>
          <p:cNvSpPr>
            <a:spLocks noChangeArrowheads="1"/>
          </p:cNvSpPr>
          <p:nvPr/>
        </p:nvSpPr>
        <p:spPr bwMode="auto">
          <a:xfrm>
            <a:off x="228600" y="2819400"/>
            <a:ext cx="381000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7423" name="Oval 17"/>
          <p:cNvSpPr>
            <a:spLocks noChangeArrowheads="1"/>
          </p:cNvSpPr>
          <p:nvPr/>
        </p:nvSpPr>
        <p:spPr bwMode="auto">
          <a:xfrm>
            <a:off x="209550" y="4133850"/>
            <a:ext cx="381000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7424" name="Oval 18"/>
          <p:cNvSpPr>
            <a:spLocks noChangeArrowheads="1"/>
          </p:cNvSpPr>
          <p:nvPr/>
        </p:nvSpPr>
        <p:spPr bwMode="auto">
          <a:xfrm>
            <a:off x="228600" y="5638800"/>
            <a:ext cx="381000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c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3588" t="5903" r="92703" b="90064"/>
          <a:stretch/>
        </p:blipFill>
        <p:spPr>
          <a:xfrm>
            <a:off x="1828800" y="2619376"/>
            <a:ext cx="1299179" cy="97432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l="290" t="6272" r="96299" b="85034"/>
          <a:stretch/>
        </p:blipFill>
        <p:spPr>
          <a:xfrm>
            <a:off x="1828800" y="4015954"/>
            <a:ext cx="1299179" cy="111209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/>
          <a:srcRect l="3232" t="9033" r="92167" b="86620"/>
          <a:stretch/>
        </p:blipFill>
        <p:spPr>
          <a:xfrm>
            <a:off x="1828800" y="5486400"/>
            <a:ext cx="1375543" cy="90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1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860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860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09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09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26"/>
          <p:cNvGrpSpPr>
            <a:grpSpLocks/>
          </p:cNvGrpSpPr>
          <p:nvPr/>
        </p:nvGrpSpPr>
        <p:grpSpPr bwMode="auto">
          <a:xfrm rot="5400000">
            <a:off x="-1878012" y="4294187"/>
            <a:ext cx="4540250" cy="587375"/>
            <a:chOff x="17" y="1790"/>
            <a:chExt cx="5743" cy="224"/>
          </a:xfrm>
        </p:grpSpPr>
        <p:sp>
          <p:nvSpPr>
            <p:cNvPr id="18452" name="AutoShape 227"/>
            <p:cNvSpPr>
              <a:spLocks noChangeArrowheads="1"/>
            </p:cNvSpPr>
            <p:nvPr/>
          </p:nvSpPr>
          <p:spPr bwMode="gray">
            <a:xfrm>
              <a:off x="17" y="1790"/>
              <a:ext cx="5743" cy="224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8453" name="AutoShape 228"/>
            <p:cNvSpPr>
              <a:spLocks noChangeArrowheads="1"/>
            </p:cNvSpPr>
            <p:nvPr/>
          </p:nvSpPr>
          <p:spPr bwMode="gray">
            <a:xfrm>
              <a:off x="135" y="1797"/>
              <a:ext cx="5494" cy="19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18435" name="AutoShape 191"/>
          <p:cNvSpPr>
            <a:spLocks noChangeArrowheads="1"/>
          </p:cNvSpPr>
          <p:nvPr/>
        </p:nvSpPr>
        <p:spPr bwMode="gray">
          <a:xfrm>
            <a:off x="0" y="838200"/>
            <a:ext cx="9117013" cy="1165225"/>
          </a:xfrm>
          <a:prstGeom prst="roundRect">
            <a:avLst>
              <a:gd name="adj" fmla="val 17509"/>
            </a:avLst>
          </a:prstGeom>
          <a:gradFill rotWithShape="1">
            <a:gsLst>
              <a:gs pos="0">
                <a:srgbClr val="4E91D4"/>
              </a:gs>
              <a:gs pos="100000">
                <a:srgbClr val="3477A4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8436" name="AutoShape 192"/>
          <p:cNvSpPr>
            <a:spLocks noChangeArrowheads="1"/>
          </p:cNvSpPr>
          <p:nvPr/>
        </p:nvSpPr>
        <p:spPr bwMode="gray">
          <a:xfrm>
            <a:off x="139700" y="841375"/>
            <a:ext cx="8843963" cy="1144588"/>
          </a:xfrm>
          <a:prstGeom prst="roundRect">
            <a:avLst>
              <a:gd name="adj" fmla="val 16667"/>
            </a:avLst>
          </a:prstGeom>
          <a:solidFill>
            <a:srgbClr val="3CA1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8437" name="AutoShape 193"/>
          <p:cNvSpPr>
            <a:spLocks noChangeArrowheads="1"/>
          </p:cNvSpPr>
          <p:nvPr/>
        </p:nvSpPr>
        <p:spPr bwMode="gray">
          <a:xfrm>
            <a:off x="214313" y="1682750"/>
            <a:ext cx="8721725" cy="2905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CA1E6">
                  <a:alpha val="0"/>
                </a:srgbClr>
              </a:gs>
              <a:gs pos="100000">
                <a:srgbClr val="9BCFF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8438" name="AutoShape 194"/>
          <p:cNvSpPr>
            <a:spLocks noChangeArrowheads="1"/>
          </p:cNvSpPr>
          <p:nvPr/>
        </p:nvSpPr>
        <p:spPr bwMode="gray">
          <a:xfrm>
            <a:off x="214313" y="850900"/>
            <a:ext cx="8721725" cy="2889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EE0F7"/>
              </a:gs>
              <a:gs pos="100000">
                <a:srgbClr val="3CA1E6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8439" name="AutoShape 195"/>
          <p:cNvSpPr>
            <a:spLocks noChangeArrowheads="1"/>
          </p:cNvSpPr>
          <p:nvPr/>
        </p:nvSpPr>
        <p:spPr bwMode="gray">
          <a:xfrm>
            <a:off x="26988" y="2003425"/>
            <a:ext cx="9117012" cy="355600"/>
          </a:xfrm>
          <a:prstGeom prst="roundRect">
            <a:avLst>
              <a:gd name="adj" fmla="val 40389"/>
            </a:avLst>
          </a:prstGeom>
          <a:gradFill rotWithShape="1">
            <a:gsLst>
              <a:gs pos="0">
                <a:srgbClr val="729EB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8440" name="AutoShape 196"/>
          <p:cNvSpPr>
            <a:spLocks noChangeArrowheads="1"/>
          </p:cNvSpPr>
          <p:nvPr/>
        </p:nvSpPr>
        <p:spPr bwMode="gray">
          <a:xfrm>
            <a:off x="214313" y="2014538"/>
            <a:ext cx="8721725" cy="3143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DAFD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6789" name="Text Box 197"/>
          <p:cNvSpPr txBox="1">
            <a:spLocks noChangeArrowheads="1"/>
          </p:cNvSpPr>
          <p:nvPr/>
        </p:nvSpPr>
        <p:spPr bwMode="gray">
          <a:xfrm>
            <a:off x="320675" y="1023938"/>
            <a:ext cx="86693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Câu 3: Để chọn độ dày cho nét vẽ em chọn công cụ nào dưới đây?</a:t>
            </a:r>
          </a:p>
        </p:txBody>
      </p:sp>
      <p:sp>
        <p:nvSpPr>
          <p:cNvPr id="18442" name="WordArt 231"/>
          <p:cNvSpPr>
            <a:spLocks noChangeArrowheads="1" noChangeShapeType="1" noTextEdit="1"/>
          </p:cNvSpPr>
          <p:nvPr/>
        </p:nvSpPr>
        <p:spPr bwMode="auto">
          <a:xfrm>
            <a:off x="228600" y="195263"/>
            <a:ext cx="5486400" cy="490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 chơi: "Ai nhanh, ai đúng"</a:t>
            </a:r>
            <a:endParaRPr lang="en-US" sz="36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6621" name="AutoShape 29"/>
          <p:cNvSpPr>
            <a:spLocks noChangeArrowheads="1"/>
          </p:cNvSpPr>
          <p:nvPr/>
        </p:nvSpPr>
        <p:spPr bwMode="gray">
          <a:xfrm>
            <a:off x="838200" y="2514600"/>
            <a:ext cx="8305800" cy="1219200"/>
          </a:xfrm>
          <a:prstGeom prst="roundRect">
            <a:avLst>
              <a:gd name="adj" fmla="val 50000"/>
            </a:avLst>
          </a:prstGeom>
          <a:solidFill>
            <a:srgbClr val="F8F8F8"/>
          </a:solidFill>
          <a:ln w="28575" algn="ctr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3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6840" name="AutoShape 248"/>
          <p:cNvSpPr>
            <a:spLocks noChangeArrowheads="1"/>
          </p:cNvSpPr>
          <p:nvPr/>
        </p:nvSpPr>
        <p:spPr bwMode="gray">
          <a:xfrm>
            <a:off x="838200" y="3962400"/>
            <a:ext cx="8305800" cy="1219200"/>
          </a:xfrm>
          <a:prstGeom prst="roundRect">
            <a:avLst>
              <a:gd name="adj" fmla="val 50000"/>
            </a:avLst>
          </a:prstGeom>
          <a:solidFill>
            <a:srgbClr val="F8F8F8"/>
          </a:solidFill>
          <a:ln w="28575" algn="ctr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3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6841" name="AutoShape 249"/>
          <p:cNvSpPr>
            <a:spLocks noChangeArrowheads="1"/>
          </p:cNvSpPr>
          <p:nvPr/>
        </p:nvSpPr>
        <p:spPr bwMode="gray">
          <a:xfrm>
            <a:off x="838200" y="5410200"/>
            <a:ext cx="8305800" cy="1219200"/>
          </a:xfrm>
          <a:prstGeom prst="roundRect">
            <a:avLst>
              <a:gd name="adj" fmla="val 50000"/>
            </a:avLst>
          </a:prstGeom>
          <a:solidFill>
            <a:srgbClr val="F8F8F8"/>
          </a:solidFill>
          <a:ln w="28575" algn="ctr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3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6" name="Oval 250"/>
          <p:cNvSpPr>
            <a:spLocks noChangeArrowheads="1"/>
          </p:cNvSpPr>
          <p:nvPr/>
        </p:nvSpPr>
        <p:spPr bwMode="auto">
          <a:xfrm>
            <a:off x="228600" y="2819400"/>
            <a:ext cx="381000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8447" name="Oval 251"/>
          <p:cNvSpPr>
            <a:spLocks noChangeArrowheads="1"/>
          </p:cNvSpPr>
          <p:nvPr/>
        </p:nvSpPr>
        <p:spPr bwMode="auto">
          <a:xfrm>
            <a:off x="209550" y="4133850"/>
            <a:ext cx="381000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8448" name="Oval 252"/>
          <p:cNvSpPr>
            <a:spLocks noChangeArrowheads="1"/>
          </p:cNvSpPr>
          <p:nvPr/>
        </p:nvSpPr>
        <p:spPr bwMode="auto">
          <a:xfrm>
            <a:off x="228600" y="5638800"/>
            <a:ext cx="381000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c</a:t>
            </a:r>
          </a:p>
        </p:txBody>
      </p:sp>
      <p:pic>
        <p:nvPicPr>
          <p:cNvPr id="1844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095750"/>
            <a:ext cx="6096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0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690813"/>
            <a:ext cx="6096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1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575" y="5562600"/>
            <a:ext cx="606425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4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67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ck-DeepFrozenApps-3972756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66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66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66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66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repeatCount="44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666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666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66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789" grpId="0"/>
      <p:bldP spid="366621" grpId="0" animBg="1"/>
      <p:bldP spid="366621" grpId="1" animBg="1"/>
      <p:bldP spid="366840" grpId="0" animBg="1"/>
      <p:bldP spid="3668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26"/>
          <p:cNvGrpSpPr>
            <a:grpSpLocks/>
          </p:cNvGrpSpPr>
          <p:nvPr/>
        </p:nvGrpSpPr>
        <p:grpSpPr bwMode="auto">
          <a:xfrm rot="5400000">
            <a:off x="-1878012" y="4294187"/>
            <a:ext cx="4540250" cy="587375"/>
            <a:chOff x="17" y="1790"/>
            <a:chExt cx="5743" cy="224"/>
          </a:xfrm>
        </p:grpSpPr>
        <p:sp>
          <p:nvSpPr>
            <p:cNvPr id="19473" name="AutoShape 227"/>
            <p:cNvSpPr>
              <a:spLocks noChangeArrowheads="1"/>
            </p:cNvSpPr>
            <p:nvPr/>
          </p:nvSpPr>
          <p:spPr bwMode="gray">
            <a:xfrm>
              <a:off x="17" y="1790"/>
              <a:ext cx="5743" cy="224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9474" name="AutoShape 228"/>
            <p:cNvSpPr>
              <a:spLocks noChangeArrowheads="1"/>
            </p:cNvSpPr>
            <p:nvPr/>
          </p:nvSpPr>
          <p:spPr bwMode="gray">
            <a:xfrm>
              <a:off x="135" y="1797"/>
              <a:ext cx="5494" cy="19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16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19459" name="AutoShape 191"/>
          <p:cNvSpPr>
            <a:spLocks noChangeArrowheads="1"/>
          </p:cNvSpPr>
          <p:nvPr/>
        </p:nvSpPr>
        <p:spPr bwMode="gray">
          <a:xfrm>
            <a:off x="0" y="838200"/>
            <a:ext cx="9117013" cy="1165225"/>
          </a:xfrm>
          <a:prstGeom prst="roundRect">
            <a:avLst>
              <a:gd name="adj" fmla="val 17509"/>
            </a:avLst>
          </a:prstGeom>
          <a:gradFill rotWithShape="1">
            <a:gsLst>
              <a:gs pos="0">
                <a:srgbClr val="4E91D4"/>
              </a:gs>
              <a:gs pos="100000">
                <a:srgbClr val="3477A4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9460" name="AutoShape 192"/>
          <p:cNvSpPr>
            <a:spLocks noChangeArrowheads="1"/>
          </p:cNvSpPr>
          <p:nvPr/>
        </p:nvSpPr>
        <p:spPr bwMode="gray">
          <a:xfrm>
            <a:off x="139700" y="841375"/>
            <a:ext cx="8843963" cy="1144588"/>
          </a:xfrm>
          <a:prstGeom prst="roundRect">
            <a:avLst>
              <a:gd name="adj" fmla="val 16667"/>
            </a:avLst>
          </a:prstGeom>
          <a:solidFill>
            <a:srgbClr val="3CA1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9461" name="AutoShape 193"/>
          <p:cNvSpPr>
            <a:spLocks noChangeArrowheads="1"/>
          </p:cNvSpPr>
          <p:nvPr/>
        </p:nvSpPr>
        <p:spPr bwMode="gray">
          <a:xfrm>
            <a:off x="214313" y="1682750"/>
            <a:ext cx="8721725" cy="29051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CA1E6">
                  <a:alpha val="0"/>
                </a:srgbClr>
              </a:gs>
              <a:gs pos="100000">
                <a:srgbClr val="9BCFF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9462" name="AutoShape 194"/>
          <p:cNvSpPr>
            <a:spLocks noChangeArrowheads="1"/>
          </p:cNvSpPr>
          <p:nvPr/>
        </p:nvSpPr>
        <p:spPr bwMode="gray">
          <a:xfrm>
            <a:off x="214313" y="850900"/>
            <a:ext cx="8721725" cy="2889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EE0F7"/>
              </a:gs>
              <a:gs pos="100000">
                <a:srgbClr val="3CA1E6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9463" name="AutoShape 195"/>
          <p:cNvSpPr>
            <a:spLocks noChangeArrowheads="1"/>
          </p:cNvSpPr>
          <p:nvPr/>
        </p:nvSpPr>
        <p:spPr bwMode="gray">
          <a:xfrm>
            <a:off x="26988" y="2003425"/>
            <a:ext cx="9117012" cy="355600"/>
          </a:xfrm>
          <a:prstGeom prst="roundRect">
            <a:avLst>
              <a:gd name="adj" fmla="val 40389"/>
            </a:avLst>
          </a:prstGeom>
          <a:gradFill rotWithShape="1">
            <a:gsLst>
              <a:gs pos="0">
                <a:srgbClr val="729EB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9464" name="AutoShape 196"/>
          <p:cNvSpPr>
            <a:spLocks noChangeArrowheads="1"/>
          </p:cNvSpPr>
          <p:nvPr/>
        </p:nvSpPr>
        <p:spPr bwMode="gray">
          <a:xfrm>
            <a:off x="214313" y="2014538"/>
            <a:ext cx="8721725" cy="31432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DAFD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6789" name="Text Box 197"/>
          <p:cNvSpPr txBox="1">
            <a:spLocks noChangeArrowheads="1"/>
          </p:cNvSpPr>
          <p:nvPr/>
        </p:nvSpPr>
        <p:spPr bwMode="gray">
          <a:xfrm>
            <a:off x="320675" y="1023938"/>
            <a:ext cx="86693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Câu 4: Để thực hiện sao chép chi tiết tranh vẽ, bước đầu tiên em cần làm là:</a:t>
            </a:r>
          </a:p>
        </p:txBody>
      </p:sp>
      <p:sp>
        <p:nvSpPr>
          <p:cNvPr id="19466" name="WordArt 231"/>
          <p:cNvSpPr>
            <a:spLocks noChangeArrowheads="1" noChangeShapeType="1" noTextEdit="1"/>
          </p:cNvSpPr>
          <p:nvPr/>
        </p:nvSpPr>
        <p:spPr bwMode="auto">
          <a:xfrm>
            <a:off x="228600" y="195263"/>
            <a:ext cx="5486400" cy="490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 chơi: "Ai nhanh, ai đúng"</a:t>
            </a:r>
            <a:endParaRPr lang="en-US" sz="36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6621" name="AutoShape 29"/>
          <p:cNvSpPr>
            <a:spLocks noChangeArrowheads="1"/>
          </p:cNvSpPr>
          <p:nvPr/>
        </p:nvSpPr>
        <p:spPr bwMode="gray">
          <a:xfrm>
            <a:off x="838200" y="2514600"/>
            <a:ext cx="8305800" cy="1219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3200" smtClean="0">
                <a:solidFill>
                  <a:srgbClr val="FF0000"/>
                </a:solidFill>
                <a:latin typeface="Times New Roman" panose="02020603050405020304" pitchFamily="18" charset="0"/>
              </a:rPr>
              <a:t>Tô màu cho cho tranh</a:t>
            </a:r>
            <a:r>
              <a:rPr lang="en-US" altLang="en-US" sz="320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endParaRPr lang="en-US" altLang="en-US" sz="3200" dirty="0" smtClean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6840" name="AutoShape 248"/>
          <p:cNvSpPr>
            <a:spLocks noChangeArrowheads="1"/>
          </p:cNvSpPr>
          <p:nvPr/>
        </p:nvSpPr>
        <p:spPr bwMode="gray">
          <a:xfrm>
            <a:off x="838200" y="3962400"/>
            <a:ext cx="8305800" cy="1219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3200" smtClean="0">
                <a:solidFill>
                  <a:srgbClr val="FF0000"/>
                </a:solidFill>
                <a:latin typeface="Times New Roman" panose="02020603050405020304" pitchFamily="18" charset="0"/>
              </a:rPr>
              <a:t>Nhấn nút Copy để sao chép </a:t>
            </a:r>
            <a:endParaRPr lang="en-US" altLang="en-US" sz="3200" dirty="0" smtClean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6841" name="AutoShape 249"/>
          <p:cNvSpPr>
            <a:spLocks noChangeArrowheads="1"/>
          </p:cNvSpPr>
          <p:nvPr/>
        </p:nvSpPr>
        <p:spPr bwMode="gray">
          <a:xfrm>
            <a:off x="838200" y="5410200"/>
            <a:ext cx="8305800" cy="1219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3200" smtClean="0">
                <a:solidFill>
                  <a:srgbClr val="FF0000"/>
                </a:solidFill>
                <a:latin typeface="Times New Roman" panose="02020603050405020304" pitchFamily="18" charset="0"/>
              </a:rPr>
              <a:t>Chọn phần hình vẽ cần sao chép.</a:t>
            </a:r>
            <a:endParaRPr lang="en-US" altLang="en-US" sz="3200" dirty="0" smtClean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70" name="Oval 250"/>
          <p:cNvSpPr>
            <a:spLocks noChangeArrowheads="1"/>
          </p:cNvSpPr>
          <p:nvPr/>
        </p:nvSpPr>
        <p:spPr bwMode="auto">
          <a:xfrm>
            <a:off x="228600" y="2819400"/>
            <a:ext cx="381000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9471" name="Oval 251"/>
          <p:cNvSpPr>
            <a:spLocks noChangeArrowheads="1"/>
          </p:cNvSpPr>
          <p:nvPr/>
        </p:nvSpPr>
        <p:spPr bwMode="auto">
          <a:xfrm>
            <a:off x="209550" y="4133850"/>
            <a:ext cx="381000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9472" name="Oval 252"/>
          <p:cNvSpPr>
            <a:spLocks noChangeArrowheads="1"/>
          </p:cNvSpPr>
          <p:nvPr/>
        </p:nvSpPr>
        <p:spPr bwMode="auto">
          <a:xfrm>
            <a:off x="228600" y="5638800"/>
            <a:ext cx="381000" cy="685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39066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668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668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841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17463" y="29114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17463" y="29114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21508" name="Group 9"/>
          <p:cNvGrpSpPr>
            <a:grpSpLocks/>
          </p:cNvGrpSpPr>
          <p:nvPr/>
        </p:nvGrpSpPr>
        <p:grpSpPr bwMode="auto">
          <a:xfrm>
            <a:off x="1600200" y="6629400"/>
            <a:ext cx="6345238" cy="228600"/>
            <a:chOff x="1141" y="4176"/>
            <a:chExt cx="3997" cy="144"/>
          </a:xfrm>
        </p:grpSpPr>
        <p:pic>
          <p:nvPicPr>
            <p:cNvPr id="21528" name="Picture 10" descr="Flower-03-june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1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9" name="Picture 11" descr="Flower-04-june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0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0" name="Picture 12" descr="Flower-02-june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6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1" name="Picture 13" descr="Flower-03-june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5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2" name="Picture 14" descr="Flower-04-june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0" y="4176"/>
              <a:ext cx="48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3" name="Picture 15" descr="Flower-02-june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7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4" name="Picture 16" descr="Flower-03-june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5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5" name="Picture 17" descr="Flower-04-june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8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6" name="Picture 18" descr="Flower-02-june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4" y="4176"/>
              <a:ext cx="48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7" name="Picture 19" descr="Flower-04-june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" y="4176"/>
              <a:ext cx="48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8" name="Picture 20" descr="Flower-04-june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09" name="Group 9"/>
          <p:cNvGrpSpPr>
            <a:grpSpLocks/>
          </p:cNvGrpSpPr>
          <p:nvPr/>
        </p:nvGrpSpPr>
        <p:grpSpPr bwMode="auto">
          <a:xfrm rot="10800000">
            <a:off x="1295400" y="152400"/>
            <a:ext cx="6345238" cy="228600"/>
            <a:chOff x="1141" y="4176"/>
            <a:chExt cx="3997" cy="144"/>
          </a:xfrm>
        </p:grpSpPr>
        <p:pic>
          <p:nvPicPr>
            <p:cNvPr id="21517" name="Picture 10" descr="Flower-03-june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1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8" name="Picture 11" descr="Flower-04-june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0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9" name="Picture 12" descr="Flower-02-june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6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0" name="Picture 13" descr="Flower-03-june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5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1" name="Picture 14" descr="Flower-04-june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0" y="4176"/>
              <a:ext cx="48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2" name="Picture 15" descr="Flower-02-june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7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3" name="Picture 16" descr="Flower-03-june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5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4" name="Picture 17" descr="Flower-04-june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8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5" name="Picture 18" descr="Flower-02-june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4" y="4176"/>
              <a:ext cx="48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6" name="Picture 19" descr="Flower-04-june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" y="4176"/>
              <a:ext cx="48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7" name="Picture 20" descr="Flower-04-june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4176"/>
              <a:ext cx="48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10" name="Group 28"/>
          <p:cNvGrpSpPr>
            <a:grpSpLocks/>
          </p:cNvGrpSpPr>
          <p:nvPr/>
        </p:nvGrpSpPr>
        <p:grpSpPr bwMode="auto">
          <a:xfrm>
            <a:off x="0" y="0"/>
            <a:ext cx="9174163" cy="6951663"/>
            <a:chOff x="0" y="0"/>
            <a:chExt cx="5760" cy="4320"/>
          </a:xfrm>
        </p:grpSpPr>
        <p:pic>
          <p:nvPicPr>
            <p:cNvPr id="21513" name="Picture 29" descr="n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137" y="2137"/>
              <a:ext cx="4320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4" name="Picture 30" descr="n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577" y="2137"/>
              <a:ext cx="4320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5" name="Picture 31" descr="n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59"/>
              <a:ext cx="5760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6" name="Picture 32" descr="n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11" name="WordArt 34"/>
          <p:cNvSpPr>
            <a:spLocks noChangeArrowheads="1" noChangeShapeType="1" noTextEdit="1"/>
          </p:cNvSpPr>
          <p:nvPr/>
        </p:nvSpPr>
        <p:spPr bwMode="auto">
          <a:xfrm>
            <a:off x="990600" y="2286000"/>
            <a:ext cx="7315200" cy="2362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.VnLinus" panose="020B7200000000000000" pitchFamily="34" charset="0"/>
              </a:rPr>
              <a:t>Quý thÇy c« gi¸o </a:t>
            </a:r>
          </a:p>
          <a:p>
            <a:pPr algn="ctr"/>
            <a:r>
              <a:rPr lang="en-US" sz="3600" b="1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.VnLinus" panose="020B7200000000000000" pitchFamily="34" charset="0"/>
              </a:rPr>
              <a:t>vÒ dù giê tiÕt häc h«m nay!</a:t>
            </a:r>
          </a:p>
        </p:txBody>
      </p:sp>
      <p:sp>
        <p:nvSpPr>
          <p:cNvPr id="21512" name="WordArt 35"/>
          <p:cNvSpPr>
            <a:spLocks noChangeArrowheads="1" noChangeShapeType="1" noTextEdit="1"/>
          </p:cNvSpPr>
          <p:nvPr/>
        </p:nvSpPr>
        <p:spPr bwMode="auto">
          <a:xfrm>
            <a:off x="1066800" y="838200"/>
            <a:ext cx="7334250" cy="704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000" b="1" kern="10">
                <a:ln w="1270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800080"/>
                </a:solidFill>
                <a:effectLst>
                  <a:outerShdw dist="45791" dir="2021404" algn="ctr" rotWithShape="0">
                    <a:schemeClr val="tx1"/>
                  </a:outerShdw>
                </a:effectLst>
                <a:latin typeface=".VnCentury SchoolbookH" panose="020B7200000000000000" pitchFamily="34" charset="0"/>
              </a:rPr>
              <a:t>Xin ch©n thµnh c¶m ¬n !</a:t>
            </a:r>
          </a:p>
        </p:txBody>
      </p:sp>
    </p:spTree>
    <p:extLst>
      <p:ext uri="{BB962C8B-B14F-4D97-AF65-F5344CB8AC3E}">
        <p14:creationId xmlns:p14="http://schemas.microsoft.com/office/powerpoint/2010/main" val="20022778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6&quot;/&gt;&lt;property id=&quot;20307&quot; value=&quot;280&quot;/&gt;&lt;/object&gt;&lt;object type=&quot;3&quot; unique_id=&quot;10013&quot;&gt;&lt;property id=&quot;20148&quot; value=&quot;5&quot;/&gt;&lt;property id=&quot;20300&quot; value=&quot;Slide 17&quot;/&gt;&lt;property id=&quot;20307&quot; value=&quot;266&quot;/&gt;&lt;/object&gt;&lt;object type=&quot;3&quot; unique_id=&quot;23796&quot;&gt;&lt;property id=&quot;20148&quot; value=&quot;5&quot;/&gt;&lt;property id=&quot;20300&quot; value=&quot;Slide 5&quot;/&gt;&lt;property id=&quot;20307&quot; value=&quot;289&quot;/&gt;&lt;/object&gt;&lt;object type=&quot;3&quot; unique_id=&quot;24759&quot;&gt;&lt;property id=&quot;20148&quot; value=&quot;5&quot;/&gt;&lt;property id=&quot;20300&quot; value=&quot;Slide 14&quot;/&gt;&lt;property id=&quot;20307&quot; value=&quot;294&quot;/&gt;&lt;/object&gt;&lt;object type=&quot;3&quot; unique_id=&quot;28579&quot;&gt;&lt;property id=&quot;20148&quot; value=&quot;5&quot;/&gt;&lt;property id=&quot;20300&quot; value=&quot;Slide 8&quot;/&gt;&lt;property id=&quot;20307&quot; value=&quot;316&quot;/&gt;&lt;/object&gt;&lt;object type=&quot;3&quot; unique_id=&quot;28581&quot;&gt;&lt;property id=&quot;20148&quot; value=&quot;5&quot;/&gt;&lt;property id=&quot;20300&quot; value=&quot;Slide 10&quot;/&gt;&lt;property id=&quot;20307&quot; value=&quot;326&quot;/&gt;&lt;/object&gt;&lt;object type=&quot;3&quot; unique_id=&quot;28582&quot;&gt;&lt;property id=&quot;20148&quot; value=&quot;5&quot;/&gt;&lt;property id=&quot;20300&quot; value=&quot;Slide 11&quot;/&gt;&lt;property id=&quot;20307&quot; value=&quot;327&quot;/&gt;&lt;/object&gt;&lt;object type=&quot;3&quot; unique_id=&quot;28583&quot;&gt;&lt;property id=&quot;20148&quot; value=&quot;5&quot;/&gt;&lt;property id=&quot;20300&quot; value=&quot;Slide 9&quot;/&gt;&lt;property id=&quot;20307&quot; value=&quot;328&quot;/&gt;&lt;/object&gt;&lt;object type=&quot;3&quot; unique_id=&quot;28584&quot;&gt;&lt;property id=&quot;20148&quot; value=&quot;5&quot;/&gt;&lt;property id=&quot;20300&quot; value=&quot;Slide 12&quot;/&gt;&lt;property id=&quot;20307&quot; value=&quot;329&quot;/&gt;&lt;/object&gt;&lt;object type=&quot;3&quot; unique_id=&quot;28586&quot;&gt;&lt;property id=&quot;20148&quot; value=&quot;5&quot;/&gt;&lt;property id=&quot;20300&quot; value=&quot;Slide 15&quot;/&gt;&lt;property id=&quot;20307&quot; value=&quot;313&quot;/&gt;&lt;/object&gt;&lt;object type=&quot;3&quot; unique_id=&quot;28587&quot;&gt;&lt;property id=&quot;20148&quot; value=&quot;5&quot;/&gt;&lt;property id=&quot;20300&quot; value=&quot;Slide 16&quot;/&gt;&lt;property id=&quot;20307&quot; value=&quot;325&quot;/&gt;&lt;/object&gt;&lt;object type=&quot;3&quot; unique_id=&quot;28589&quot;&gt;&lt;property id=&quot;20148&quot; value=&quot;5&quot;/&gt;&lt;property id=&quot;20300&quot; value=&quot;Slide 18&quot;/&gt;&lt;property id=&quot;20307&quot; value=&quot;319&quot;/&gt;&lt;/object&gt;&lt;object type=&quot;3&quot; unique_id=&quot;28590&quot;&gt;&lt;property id=&quot;20148&quot; value=&quot;5&quot;/&gt;&lt;property id=&quot;20300&quot; value=&quot;Slide 19&quot;/&gt;&lt;property id=&quot;20307&quot; value=&quot;320&quot;/&gt;&lt;/object&gt;&lt;object type=&quot;3&quot; unique_id=&quot;28591&quot;&gt;&lt;property id=&quot;20148&quot; value=&quot;5&quot;/&gt;&lt;property id=&quot;20300&quot; value=&quot;Slide 20&quot;/&gt;&lt;property id=&quot;20307&quot; value=&quot;321&quot;/&gt;&lt;/object&gt;&lt;object type=&quot;3&quot; unique_id=&quot;28592&quot;&gt;&lt;property id=&quot;20148&quot; value=&quot;5&quot;/&gt;&lt;property id=&quot;20300&quot; value=&quot;Slide 21&quot;/&gt;&lt;property id=&quot;20307&quot; value=&quot;322&quot;/&gt;&lt;/object&gt;&lt;object type=&quot;3&quot; unique_id=&quot;28593&quot;&gt;&lt;property id=&quot;20148&quot; value=&quot;5&quot;/&gt;&lt;property id=&quot;20300&quot; value=&quot;Slide 22&quot;/&gt;&lt;property id=&quot;20307&quot; value=&quot;323&quot;/&gt;&lt;/object&gt;&lt;object type=&quot;3&quot; unique_id=&quot;28594&quot;&gt;&lt;property id=&quot;20148&quot; value=&quot;5&quot;/&gt;&lt;property id=&quot;20300&quot; value=&quot;Slide 23&quot;/&gt;&lt;property id=&quot;20307&quot; value=&quot;324&quot;/&gt;&lt;/object&gt;&lt;object type=&quot;3&quot; unique_id=&quot;29491&quot;&gt;&lt;property id=&quot;20148&quot; value=&quot;5&quot;/&gt;&lt;property id=&quot;20300&quot; value=&quot;Slide 2&quot;/&gt;&lt;property id=&quot;20307&quot; value=&quot;331&quot;/&gt;&lt;/object&gt;&lt;object type=&quot;3&quot; unique_id=&quot;29857&quot;&gt;&lt;property id=&quot;20148&quot; value=&quot;5&quot;/&gt;&lt;property id=&quot;20300&quot; value=&quot;Slide 3&quot;/&gt;&lt;property id=&quot;20307&quot; value=&quot;332&quot;/&gt;&lt;/object&gt;&lt;object type=&quot;3&quot; unique_id=&quot;29972&quot;&gt;&lt;property id=&quot;20148&quot; value=&quot;5&quot;/&gt;&lt;property id=&quot;20300&quot; value=&quot;Slide 4&quot;/&gt;&lt;property id=&quot;20307&quot; value=&quot;333&quot;/&gt;&lt;/object&gt;&lt;object type=&quot;3&quot; unique_id=&quot;30189&quot;&gt;&lt;property id=&quot;20148&quot; value=&quot;5&quot;/&gt;&lt;property id=&quot;20300&quot; value=&quot;Slide 7&quot;/&gt;&lt;property id=&quot;20307&quot; value=&quot;334&quot;/&gt;&lt;/object&gt;&lt;object type=&quot;3&quot; unique_id=&quot;30948&quot;&gt;&lt;property id=&quot;20148&quot; value=&quot;5&quot;/&gt;&lt;property id=&quot;20300&quot; value=&quot;Slide 13&quot;/&gt;&lt;property id=&quot;20307&quot; value=&quot;335&quot;/&gt;&lt;/object&gt;&lt;/object&gt;&lt;object type=&quot;8&quot; unique_id=&quot;10028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4306</TotalTime>
  <Words>775</Words>
  <Application>Microsoft Office PowerPoint</Application>
  <PresentationFormat>On-screen Show (4:3)</PresentationFormat>
  <Paragraphs>120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Mobile:9096380624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TomJP</dc:creator>
  <cp:lastModifiedBy>Admin</cp:lastModifiedBy>
  <cp:revision>708</cp:revision>
  <dcterms:created xsi:type="dcterms:W3CDTF">2010-11-06T08:36:54Z</dcterms:created>
  <dcterms:modified xsi:type="dcterms:W3CDTF">2018-10-19T01:47:12Z</dcterms:modified>
</cp:coreProperties>
</file>