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3"/>
  </p:notesMasterIdLst>
  <p:sldIdLst>
    <p:sldId id="269" r:id="rId2"/>
    <p:sldId id="270" r:id="rId3"/>
    <p:sldId id="261" r:id="rId4"/>
    <p:sldId id="257" r:id="rId5"/>
    <p:sldId id="259" r:id="rId6"/>
    <p:sldId id="260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24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319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B8009-27CD-49C9-908A-6588523264E5}" type="datetimeFigureOut">
              <a:rPr lang="en-US" smtClean="0"/>
              <a:pPr/>
              <a:t>12/9/2018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2A591-7298-49F1-B132-74E3B4366C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74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2A591-7298-49F1-B132-74E3B4366C6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0"/>
            <a:ext cx="7086600" cy="1143000"/>
          </a:xfrm>
          <a:prstGeom prst="rect">
            <a:avLst/>
          </a:prstGeom>
        </p:spPr>
        <p:txBody>
          <a:bodyPr anchor="b"/>
          <a:lstStyle>
            <a:lvl1pPr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2133600"/>
            <a:ext cx="6400800" cy="26670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D35592-E533-4F76-AFFA-DFEC8E8E031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6528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533400" y="609600"/>
            <a:ext cx="533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sng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BT&amp;TH số 3: Thao tác trên bảng</a:t>
            </a:r>
            <a:endParaRPr kumimoji="0" lang="vi-VN" altLang="en-US" sz="2400" b="1" i="0" u="sng" strike="noStrike" kern="1200" cap="none" spc="0" normalizeH="0" baseline="0" noProof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17EB14-D66A-4676-92A4-03881C61F09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39581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DE8D5-FADB-4070-88E7-7B5CF0C5DCB3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30672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7000" y="1981200"/>
            <a:ext cx="28194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8800" y="1981200"/>
            <a:ext cx="28194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1D8597-DE7C-46D9-AA0A-98318070A285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3550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489075"/>
            <a:ext cx="3867150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2193925"/>
            <a:ext cx="3867150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50" y="1489075"/>
            <a:ext cx="3868738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50" y="2193925"/>
            <a:ext cx="3868738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EDA07B-E8E9-4AD7-9D49-812C4BDF930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51181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1447C7-73A7-49A8-9072-0AB4175D801C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32568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BBA0CB-3064-47F1-89FA-9BB272F95D5E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11377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101850"/>
            <a:ext cx="2949575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117518-C007-4C20-9FB3-A0C5308DF14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81156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vi-V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101850"/>
            <a:ext cx="2949575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BBC46D-20F4-471F-AD68-60CE51FF11D3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75404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609600"/>
            <a:ext cx="54864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67000" y="1981200"/>
            <a:ext cx="5791200" cy="4114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0DB271-B716-4FC1-8CE7-7361FDBB3CD4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18578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0" y="609600"/>
            <a:ext cx="1447800" cy="54864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67000" y="609600"/>
            <a:ext cx="4191000" cy="5486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718745-B549-467B-9488-C90EA4B3310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130669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4389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F04359-27A5-4040-8B4F-BD4562709D28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265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09F15-DFE8-4AA4-81CC-F16DEF209DEA}" type="datetime1">
              <a:rPr lang="en-US" smtClean="0"/>
              <a:pPr/>
              <a:t>12/9/2018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vi-VN" smtClean="0"/>
              <a:t>GV: Vũ Thị Thư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CD6D7-6B64-4BAF-ACAA-B73C7B9D1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822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i="0" u="none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2FA27CD-3429-4B57-8EB1-75AF3B446B84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Action Button: Home 1">
            <a:hlinkClick r:id="" action="ppaction://hlinkshowjump?jump=firstslide" highlightClick="1"/>
          </p:cNvPr>
          <p:cNvSpPr/>
          <p:nvPr userDrawn="1"/>
        </p:nvSpPr>
        <p:spPr>
          <a:xfrm>
            <a:off x="8001000" y="5715000"/>
            <a:ext cx="45720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Arial"/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2746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i="0" u="none" kern="1200">
          <a:solidFill>
            <a:srgbClr val="FF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Times New Roman" panose="02020603050405020304" pitchFamily="18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Times New Roman" panose="02020603050405020304" pitchFamily="18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Times New Roman" panose="02020603050405020304" pitchFamily="18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Times New Roman" panose="02020603050405020304" pitchFamily="18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Times New Roman" panose="02020603050405020304" pitchFamily="18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Times New Roman" panose="02020603050405020304" pitchFamily="18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Times New Roman" panose="02020603050405020304" pitchFamily="18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Times New Roman" panose="02020603050405020304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WordArt 3"/>
          <p:cNvSpPr>
            <a:spLocks noChangeArrowheads="1" noChangeShapeType="1" noTextEdit="1"/>
          </p:cNvSpPr>
          <p:nvPr/>
        </p:nvSpPr>
        <p:spPr bwMode="auto">
          <a:xfrm>
            <a:off x="1126557" y="1286329"/>
            <a:ext cx="6467475" cy="36163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5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" cap="none" spc="0" normalizeH="0" baseline="0" noProof="0" smtClean="0">
                <a:ln w="9525">
                  <a:solidFill>
                    <a:schemeClr val="accent6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GIÁO ÁN ĐIỆN TỬ</a:t>
            </a:r>
          </a:p>
        </p:txBody>
      </p:sp>
      <p:sp>
        <p:nvSpPr>
          <p:cNvPr id="31747" name="WordArt 4"/>
          <p:cNvSpPr>
            <a:spLocks noChangeArrowheads="1" noChangeShapeType="1" noTextEdit="1"/>
          </p:cNvSpPr>
          <p:nvPr/>
        </p:nvSpPr>
        <p:spPr bwMode="auto">
          <a:xfrm>
            <a:off x="1583644" y="3962514"/>
            <a:ext cx="5553075" cy="5984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" cap="none" spc="0" normalizeH="0" baseline="0" noProof="0" smtClean="0">
                <a:ln w="9525">
                  <a:solidFill>
                    <a:schemeClr val="accent6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HƯỚNG DẪN HỌC TIN HỌC</a:t>
            </a:r>
          </a:p>
        </p:txBody>
      </p:sp>
      <p:pic>
        <p:nvPicPr>
          <p:cNvPr id="31748" name="Picture 6" descr="Vegitab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6416675"/>
            <a:ext cx="186372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WordArt 16"/>
          <p:cNvSpPr>
            <a:spLocks noChangeArrowheads="1" noChangeShapeType="1" noTextEdit="1"/>
          </p:cNvSpPr>
          <p:nvPr/>
        </p:nvSpPr>
        <p:spPr bwMode="auto">
          <a:xfrm>
            <a:off x="1371600" y="72684"/>
            <a:ext cx="5297488" cy="368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0" cap="none" spc="0" normalizeH="0" baseline="0" noProof="0" smtClean="0">
                <a:ln w="9525">
                  <a:solidFill>
                    <a:schemeClr val="accent6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TRƯỜNG TIỂU HỌC </a:t>
            </a:r>
            <a:r>
              <a:rPr lang="en-US" sz="2800" b="1" kern="10" smtClean="0">
                <a:ln w="9525">
                  <a:solidFill>
                    <a:schemeClr val="accent6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THANH TRÌ</a:t>
            </a:r>
            <a:endParaRPr kumimoji="0" lang="en-US" sz="2800" b="1" i="0" u="none" strike="noStrike" kern="10" cap="none" spc="0" normalizeH="0" baseline="0" noProof="0" smtClean="0">
              <a:ln w="9525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1750" name="Object 1"/>
          <p:cNvGraphicFramePr>
            <a:graphicFrameLocks noChangeAspect="1"/>
          </p:cNvGraphicFramePr>
          <p:nvPr>
            <p:extLst/>
          </p:nvPr>
        </p:nvGraphicFramePr>
        <p:xfrm>
          <a:off x="3562350" y="1698625"/>
          <a:ext cx="1390650" cy="1237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icture" r:id="rId4" imgW="2162556" imgH="1927860" progId="Word.Picture.8">
                  <p:embed/>
                </p:oleObj>
              </mc:Choice>
              <mc:Fallback>
                <p:oleObj name="Picture" r:id="rId4" imgW="2162556" imgH="1927860" progId="Word.Picture.8">
                  <p:embed/>
                  <p:pic>
                    <p:nvPicPr>
                      <p:cNvPr id="3175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contrast="-1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2350" y="1698625"/>
                        <a:ext cx="1390650" cy="12372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1" name="WordArt 15"/>
          <p:cNvSpPr>
            <a:spLocks noChangeArrowheads="1" noChangeShapeType="1" noTextEdit="1"/>
          </p:cNvSpPr>
          <p:nvPr/>
        </p:nvSpPr>
        <p:spPr bwMode="auto">
          <a:xfrm>
            <a:off x="3710781" y="3213550"/>
            <a:ext cx="1318420" cy="36864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" cap="none" spc="0" normalizeH="0" baseline="0" noProof="0" smtClean="0">
                <a:ln w="9525">
                  <a:solidFill>
                    <a:schemeClr val="accent6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chemeClr val="accent6">
                    <a:lumMod val="5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LỚP 4</a:t>
            </a:r>
          </a:p>
        </p:txBody>
      </p:sp>
      <p:sp>
        <p:nvSpPr>
          <p:cNvPr id="31752" name="WordArt 16"/>
          <p:cNvSpPr>
            <a:spLocks noChangeArrowheads="1" noChangeShapeType="1" noTextEdit="1"/>
          </p:cNvSpPr>
          <p:nvPr/>
        </p:nvSpPr>
        <p:spPr bwMode="auto">
          <a:xfrm>
            <a:off x="2549525" y="5144177"/>
            <a:ext cx="3200400" cy="29368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 smtClean="0">
                <a:ln w="9525">
                  <a:solidFill>
                    <a:schemeClr val="accent6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Gv: </a:t>
            </a:r>
            <a:r>
              <a:rPr kumimoji="0" lang="en-US" sz="3600" b="0" i="0" u="none" strike="noStrike" kern="10" cap="none" spc="0" normalizeH="0" baseline="0" noProof="0" smtClean="0">
                <a:ln w="9525">
                  <a:solidFill>
                    <a:schemeClr val="accent6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Nguyễn</a:t>
            </a:r>
            <a:r>
              <a:rPr kumimoji="0" lang="en-US" sz="3600" b="0" i="0" u="none" strike="noStrike" kern="10" cap="none" spc="0" normalizeH="0" noProof="0" smtClean="0">
                <a:ln w="9525">
                  <a:solidFill>
                    <a:schemeClr val="accent6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Thị Ngọc Chinh </a:t>
            </a:r>
            <a:endParaRPr kumimoji="0" lang="en-US" sz="3600" b="0" i="0" u="none" strike="noStrike" kern="10" cap="none" spc="0" normalizeH="0" baseline="0" noProof="0" smtClean="0">
              <a:ln w="9525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9735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99425" y="4463973"/>
            <a:ext cx="7821613" cy="101308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Bài 2: Các</a:t>
            </a:r>
            <a:r>
              <a:rPr kumimoji="0" lang="en-US" sz="4000" b="1" i="0" u="none" strike="noStrike" kern="1200" cap="none" spc="0" normalizeH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thao tác với thư mục</a:t>
            </a:r>
            <a:endParaRPr kumimoji="0" lang="en-US" sz="2400" b="1" i="0" u="none" strike="noStrike" kern="1200" cap="none" spc="0" normalizeH="0" baseline="0" noProof="0" smtClean="0">
              <a:ln>
                <a:noFill/>
              </a:ln>
              <a:solidFill>
                <a:srgbClr val="2D2DB9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Arial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219200" y="1860301"/>
            <a:ext cx="7924800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900" b="1" i="0" u="none" strike="noStrike" kern="1200" cap="none" spc="0" normalizeH="0" baseline="0" noProof="0" smtClean="0">
                <a:ln>
                  <a:noFill/>
                </a:ln>
                <a:solidFill>
                  <a:srgbClr val="191966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CHỦ ĐỀ 1: KHÁM PHÁ MÁY TÍNH</a:t>
            </a:r>
            <a:endParaRPr kumimoji="0" lang="vi-VN" altLang="en-US" sz="2900" b="1" i="0" u="none" strike="noStrike" kern="1200" cap="none" spc="0" normalizeH="0" baseline="0" noProof="0">
              <a:ln>
                <a:noFill/>
              </a:ln>
              <a:solidFill>
                <a:srgbClr val="191966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152400" y="966511"/>
            <a:ext cx="2514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sng" strike="noStrike" kern="1200" cap="none" spc="0" normalizeH="0" baseline="0" noProof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Tin học</a:t>
            </a:r>
          </a:p>
        </p:txBody>
      </p:sp>
      <p:pic>
        <p:nvPicPr>
          <p:cNvPr id="11" name="Picture 13" descr="b3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16800" y="5151112"/>
            <a:ext cx="1608477" cy="20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Capture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814" y="2579588"/>
            <a:ext cx="1732786" cy="186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53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807359"/>
            <a:ext cx="5257800" cy="533400"/>
          </a:xfrm>
        </p:spPr>
        <p:txBody>
          <a:bodyPr>
            <a:noAutofit/>
          </a:bodyPr>
          <a:lstStyle/>
          <a:p>
            <a:pPr algn="l"/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1. Nhắc lại kiến thức</a:t>
            </a:r>
            <a:endParaRPr lang="en-US" sz="28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Content Placeholder 4"/>
          <p:cNvSpPr>
            <a:spLocks noGrp="1"/>
          </p:cNvSpPr>
          <p:nvPr>
            <p:ph sz="half" idx="2"/>
          </p:nvPr>
        </p:nvSpPr>
        <p:spPr>
          <a:xfrm>
            <a:off x="719478" y="2163877"/>
            <a:ext cx="4040188" cy="37639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800" b="0" u="sng" smtClean="0">
                <a:solidFill>
                  <a:schemeClr val="accent6">
                    <a:lumMod val="50000"/>
                  </a:schemeClr>
                </a:solidFill>
              </a:rPr>
              <a:t>Tạo thư mục</a:t>
            </a:r>
          </a:p>
          <a:p>
            <a:pPr>
              <a:lnSpc>
                <a:spcPct val="150000"/>
              </a:lnSpc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Nháy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phải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chuột</a:t>
            </a:r>
            <a:endParaRPr lang="en-US" sz="2800" b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Chọn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New </a:t>
            </a:r>
          </a:p>
          <a:p>
            <a:pPr>
              <a:lnSpc>
                <a:spcPct val="150000"/>
              </a:lnSpc>
            </a:pP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Chọn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Folder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4"/>
          </p:nvPr>
        </p:nvSpPr>
        <p:spPr>
          <a:xfrm>
            <a:off x="4490131" y="2163877"/>
            <a:ext cx="4041775" cy="36877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800" b="0" u="sng" smtClean="0">
                <a:solidFill>
                  <a:schemeClr val="accent6">
                    <a:lumMod val="50000"/>
                  </a:schemeClr>
                </a:solidFill>
              </a:rPr>
              <a:t>Mở thư mục</a:t>
            </a:r>
          </a:p>
          <a:p>
            <a:pPr>
              <a:lnSpc>
                <a:spcPct val="150000"/>
              </a:lnSpc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C1: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Chọn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thư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mục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-&gt;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nháy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phải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-&gt;Open</a:t>
            </a:r>
          </a:p>
          <a:p>
            <a:pPr>
              <a:lnSpc>
                <a:spcPct val="150000"/>
              </a:lnSpc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C2: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Nháy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đúp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vào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thư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mục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endParaRPr lang="en-US" sz="2800" b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8" name="Picture 4" descr="C:\Users\ACER\AppData\Local\Microsoft\Windows\Temporary Internet Files\Content.IE5\00WZCH5L\5-Free-Summer-Clipart-Illustration-Of-A-Happy-Smiling-Sun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1337" y="1"/>
            <a:ext cx="1352663" cy="1143000"/>
          </a:xfrm>
          <a:prstGeom prst="rect">
            <a:avLst/>
          </a:prstGeom>
          <a:noFill/>
        </p:spPr>
      </p:pic>
      <p:sp>
        <p:nvSpPr>
          <p:cNvPr id="18" name="Text Placeholder 14"/>
          <p:cNvSpPr txBox="1">
            <a:spLocks/>
          </p:cNvSpPr>
          <p:nvPr/>
        </p:nvSpPr>
        <p:spPr>
          <a:xfrm>
            <a:off x="449943" y="1304473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a.Tạo / mở</a:t>
            </a:r>
            <a:r>
              <a:rPr kumimoji="0" lang="en-US" sz="2400" b="1" i="0" strike="noStrike" kern="1200" cap="none" spc="0" normalizeH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thư mục</a:t>
            </a:r>
            <a:endParaRPr kumimoji="0" lang="en-US" sz="2400" b="1" i="0" strike="noStrike" kern="1200" cap="none" spc="0" normalizeH="0" baseline="0" noProof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Cloud Callout 20"/>
          <p:cNvSpPr/>
          <p:nvPr/>
        </p:nvSpPr>
        <p:spPr>
          <a:xfrm>
            <a:off x="304800" y="3810000"/>
            <a:ext cx="4114800" cy="2057400"/>
          </a:xfrm>
          <a:prstGeom prst="cloudCallout">
            <a:avLst>
              <a:gd name="adj1" fmla="val -17130"/>
              <a:gd name="adj2" fmla="val -97096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Các thao tác tạo thư mục?</a:t>
            </a:r>
            <a:endParaRPr lang="en-US" sz="28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Cloud Callout 21"/>
          <p:cNvSpPr/>
          <p:nvPr/>
        </p:nvSpPr>
        <p:spPr>
          <a:xfrm>
            <a:off x="5029200" y="3810000"/>
            <a:ext cx="4114800" cy="2057400"/>
          </a:xfrm>
          <a:prstGeom prst="cloudCallout">
            <a:avLst>
              <a:gd name="adj1" fmla="val -32616"/>
              <a:gd name="adj2" fmla="val -91035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Các thao tác mở thư mục?</a:t>
            </a:r>
            <a:endParaRPr lang="en-US" sz="28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914400" y="76199"/>
            <a:ext cx="5029200" cy="48146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Bài 2: Các</a:t>
            </a:r>
            <a:r>
              <a:rPr kumimoji="0" lang="en-US" sz="2800" b="1" i="0" u="none" strike="noStrike" kern="1200" cap="none" spc="0" normalizeH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thao tác với thư mục</a:t>
            </a:r>
            <a:endParaRPr kumimoji="0" lang="en-US" sz="1600" b="1" i="0" u="none" strike="noStrike" kern="1200" cap="none" spc="0" normalizeH="0" baseline="0" noProof="0" smtClean="0">
              <a:ln>
                <a:noFill/>
              </a:ln>
              <a:solidFill>
                <a:srgbClr val="2D2DB9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7" grpId="0" uiExpand="1" build="p"/>
      <p:bldP spid="18" grpId="0"/>
      <p:bldP spid="21" grpId="0" animBg="1"/>
      <p:bldP spid="21" grpId="1" animBg="1"/>
      <p:bldP spid="22" grpId="0" animBg="1"/>
      <p:bldP spid="2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457200" y="1548265"/>
            <a:ext cx="5257800" cy="39925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Thư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mục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LOP41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có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các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thư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mục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con: …… ……  ….…</a:t>
            </a:r>
          </a:p>
          <a:p>
            <a:pPr>
              <a:lnSpc>
                <a:spcPct val="150000"/>
              </a:lnSpc>
              <a:buNone/>
            </a:pPr>
            <a:endParaRPr lang="en-US" sz="2800" b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None/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Thư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mục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TO1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có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các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thư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0" err="1" smtClean="0">
                <a:solidFill>
                  <a:schemeClr val="accent6">
                    <a:lumMod val="50000"/>
                  </a:schemeClr>
                </a:solidFill>
              </a:rPr>
              <a:t>mục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con: …….. …….. ………</a:t>
            </a:r>
          </a:p>
        </p:txBody>
      </p:sp>
      <p:pic>
        <p:nvPicPr>
          <p:cNvPr id="1028" name="Picture 4" descr="C:\Users\ACER\AppData\Local\Microsoft\Windows\Temporary Internet Files\Content.IE5\00WZCH5L\5-Free-Summer-Clipart-Illustration-Of-A-Happy-Smiling-Sun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1337" y="1"/>
            <a:ext cx="1352663" cy="1143000"/>
          </a:xfrm>
          <a:prstGeom prst="rect">
            <a:avLst/>
          </a:prstGeom>
          <a:noFill/>
        </p:spPr>
      </p:pic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rcRect t="1019" b="2350"/>
          <a:stretch>
            <a:fillRect/>
          </a:stretch>
        </p:blipFill>
        <p:spPr>
          <a:xfrm>
            <a:off x="5562600" y="1621986"/>
            <a:ext cx="3048000" cy="409041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47800" y="2232113"/>
            <a:ext cx="26465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smtClean="0">
                <a:solidFill>
                  <a:srgbClr val="FF0000"/>
                </a:solidFill>
              </a:rPr>
              <a:t>TO1, TO2, TO3</a:t>
            </a:r>
            <a:endParaRPr lang="en-US" sz="280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12166" y="4343400"/>
            <a:ext cx="27478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mtClean="0">
                <a:solidFill>
                  <a:srgbClr val="FF0000"/>
                </a:solidFill>
              </a:rPr>
              <a:t>AN,  BINH, KHIEM</a:t>
            </a: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" y="853471"/>
            <a:ext cx="60147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2800" b="1" smtClean="0">
                <a:solidFill>
                  <a:schemeClr val="accent6">
                    <a:lumMod val="50000"/>
                  </a:schemeClr>
                </a:solidFill>
              </a:rPr>
              <a:t>b. Điền </a:t>
            </a:r>
            <a:r>
              <a:rPr lang="en-US" sz="2800" b="1" err="1" smtClean="0">
                <a:solidFill>
                  <a:schemeClr val="accent6">
                    <a:lumMod val="50000"/>
                  </a:schemeClr>
                </a:solidFill>
              </a:rPr>
              <a:t>từ</a:t>
            </a:r>
            <a:r>
              <a:rPr lang="en-US" sz="2800" b="1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err="1" smtClean="0">
                <a:solidFill>
                  <a:schemeClr val="accent6">
                    <a:lumMod val="50000"/>
                  </a:schemeClr>
                </a:solidFill>
              </a:rPr>
              <a:t>còn</a:t>
            </a:r>
            <a:r>
              <a:rPr lang="en-US" sz="2800" b="1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err="1" smtClean="0">
                <a:solidFill>
                  <a:schemeClr val="accent6">
                    <a:lumMod val="50000"/>
                  </a:schemeClr>
                </a:solidFill>
              </a:rPr>
              <a:t>thiếu</a:t>
            </a:r>
            <a:r>
              <a:rPr lang="en-US" sz="2800" b="1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err="1" smtClean="0">
                <a:solidFill>
                  <a:schemeClr val="accent6">
                    <a:lumMod val="50000"/>
                  </a:schemeClr>
                </a:solidFill>
              </a:rPr>
              <a:t>để</a:t>
            </a:r>
            <a:r>
              <a:rPr lang="en-US" sz="2800" b="1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err="1" smtClean="0">
                <a:solidFill>
                  <a:schemeClr val="accent6">
                    <a:lumMod val="50000"/>
                  </a:schemeClr>
                </a:solidFill>
              </a:rPr>
              <a:t>được</a:t>
            </a:r>
            <a:r>
              <a:rPr lang="en-US" sz="2800" b="1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err="1" smtClean="0">
                <a:solidFill>
                  <a:schemeClr val="accent6">
                    <a:lumMod val="50000"/>
                  </a:schemeClr>
                </a:solidFill>
              </a:rPr>
              <a:t>câu</a:t>
            </a:r>
            <a:r>
              <a:rPr lang="en-US" sz="2800" b="1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1" err="1" smtClean="0">
                <a:solidFill>
                  <a:schemeClr val="accent6">
                    <a:lumMod val="50000"/>
                  </a:schemeClr>
                </a:solidFill>
              </a:rPr>
              <a:t>đúng</a:t>
            </a:r>
            <a:endParaRPr lang="en-US" sz="2800" b="1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914400" y="76199"/>
            <a:ext cx="5029200" cy="48146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Bài 2: Các</a:t>
            </a:r>
            <a:r>
              <a:rPr kumimoji="0" lang="en-US" sz="2800" b="1" i="0" u="none" strike="noStrike" kern="1200" cap="none" spc="0" normalizeH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thao tác với thư mục</a:t>
            </a:r>
            <a:endParaRPr kumimoji="0" lang="en-US" sz="1600" b="1" i="0" u="none" strike="noStrike" kern="1200" cap="none" spc="0" normalizeH="0" baseline="0" noProof="0" smtClean="0">
              <a:ln>
                <a:noFill/>
              </a:ln>
              <a:solidFill>
                <a:srgbClr val="2D2DB9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33400" y="743857"/>
            <a:ext cx="8458200" cy="914400"/>
          </a:xfrm>
        </p:spPr>
        <p:txBody>
          <a:bodyPr>
            <a:normAutofit/>
          </a:bodyPr>
          <a:lstStyle/>
          <a:p>
            <a:pPr algn="l"/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c. Đánh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dấu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vào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      ở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sau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câu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đúng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sz="28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81000" y="1473202"/>
            <a:ext cx="8305800" cy="43735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Để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mở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thư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mục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LOP41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em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phải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thực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hiện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thao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tác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nào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sau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err="1" smtClean="0">
                <a:solidFill>
                  <a:schemeClr val="accent6">
                    <a:lumMod val="50000"/>
                  </a:schemeClr>
                </a:solidFill>
              </a:rPr>
              <a:t>đây</a:t>
            </a:r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</a:p>
          <a:p>
            <a:pPr indent="122238">
              <a:lnSpc>
                <a:spcPct val="150000"/>
              </a:lnSpc>
              <a:spcAft>
                <a:spcPts val="600"/>
              </a:spcAft>
            </a:pP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Nháy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nút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phải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chuột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vào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thư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mục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LOP41,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chọn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Open</a:t>
            </a:r>
          </a:p>
          <a:p>
            <a:pPr indent="122238">
              <a:lnSpc>
                <a:spcPct val="150000"/>
              </a:lnSpc>
              <a:spcAft>
                <a:spcPts val="600"/>
              </a:spcAft>
            </a:pP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Nháy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nút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phải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chuột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vào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thư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mục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LOP41,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chọn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New</a:t>
            </a:r>
          </a:p>
          <a:p>
            <a:pPr indent="122238">
              <a:lnSpc>
                <a:spcPct val="150000"/>
              </a:lnSpc>
              <a:spcAft>
                <a:spcPts val="600"/>
              </a:spcAft>
            </a:pP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Nháy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nút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phải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chuột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vào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thư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mục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LOP41</a:t>
            </a:r>
          </a:p>
          <a:p>
            <a:pPr indent="122238">
              <a:lnSpc>
                <a:spcPct val="150000"/>
              </a:lnSpc>
              <a:spcAft>
                <a:spcPts val="600"/>
              </a:spcAft>
            </a:pP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Nháy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đúp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chuột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vào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thư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err="1" smtClean="0">
                <a:solidFill>
                  <a:schemeClr val="accent6">
                    <a:lumMod val="50000"/>
                  </a:schemeClr>
                </a:solidFill>
              </a:rPr>
              <a:t>mục</a:t>
            </a:r>
            <a:r>
              <a:rPr lang="en-US" sz="2400" smtClean="0">
                <a:solidFill>
                  <a:schemeClr val="accent6">
                    <a:lumMod val="50000"/>
                  </a:schemeClr>
                </a:solidFill>
              </a:rPr>
              <a:t> LOP41</a:t>
            </a:r>
          </a:p>
        </p:txBody>
      </p:sp>
      <p:pic>
        <p:nvPicPr>
          <p:cNvPr id="1028" name="Picture 4" descr="C:\Users\ACER\AppData\Local\Microsoft\Windows\Temporary Internet Files\Content.IE5\00WZCH5L\5-Free-Summer-Clipart-Illustration-Of-A-Happy-Smiling-Sun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1337" y="1"/>
            <a:ext cx="1352663" cy="1143000"/>
          </a:xfrm>
          <a:prstGeom prst="rect">
            <a:avLst/>
          </a:prstGeom>
          <a:noFill/>
        </p:spPr>
      </p:pic>
      <p:sp>
        <p:nvSpPr>
          <p:cNvPr id="12" name="Rounded Rectangle 11"/>
          <p:cNvSpPr/>
          <p:nvPr/>
        </p:nvSpPr>
        <p:spPr>
          <a:xfrm>
            <a:off x="3476569" y="952501"/>
            <a:ext cx="457200" cy="381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2590800" y="1048657"/>
            <a:ext cx="304800" cy="304800"/>
            <a:chOff x="2362200" y="3048000"/>
            <a:chExt cx="304800" cy="304800"/>
          </a:xfrm>
        </p:grpSpPr>
        <p:cxnSp>
          <p:nvCxnSpPr>
            <p:cNvPr id="15" name="Straight Connector 14"/>
            <p:cNvCxnSpPr/>
            <p:nvPr/>
          </p:nvCxnSpPr>
          <p:spPr>
            <a:xfrm rot="5400000" flipH="1" flipV="1">
              <a:off x="2362200" y="3048000"/>
              <a:ext cx="304800" cy="30480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2362200" y="3048000"/>
              <a:ext cx="304800" cy="30480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Rounded Rectangle 18"/>
          <p:cNvSpPr/>
          <p:nvPr/>
        </p:nvSpPr>
        <p:spPr>
          <a:xfrm>
            <a:off x="7924800" y="3076570"/>
            <a:ext cx="457200" cy="381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7913914" y="3781878"/>
            <a:ext cx="457200" cy="381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7924800" y="5099958"/>
            <a:ext cx="457200" cy="381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7924800" y="4423228"/>
            <a:ext cx="457200" cy="381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8001000" y="3111271"/>
            <a:ext cx="304800" cy="304800"/>
            <a:chOff x="2362200" y="3048000"/>
            <a:chExt cx="304800" cy="304800"/>
          </a:xfrm>
        </p:grpSpPr>
        <p:cxnSp>
          <p:nvCxnSpPr>
            <p:cNvPr id="27" name="Straight Connector 26"/>
            <p:cNvCxnSpPr/>
            <p:nvPr/>
          </p:nvCxnSpPr>
          <p:spPr>
            <a:xfrm rot="5400000" flipH="1" flipV="1">
              <a:off x="2362200" y="3048000"/>
              <a:ext cx="304800" cy="30480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2362200" y="3048000"/>
              <a:ext cx="304800" cy="30480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8001000" y="5138059"/>
            <a:ext cx="304800" cy="304800"/>
            <a:chOff x="2362200" y="3009900"/>
            <a:chExt cx="304800" cy="304800"/>
          </a:xfrm>
        </p:grpSpPr>
        <p:cxnSp>
          <p:nvCxnSpPr>
            <p:cNvPr id="33" name="Straight Connector 32"/>
            <p:cNvCxnSpPr/>
            <p:nvPr/>
          </p:nvCxnSpPr>
          <p:spPr>
            <a:xfrm flipV="1">
              <a:off x="2362200" y="3048000"/>
              <a:ext cx="304800" cy="26670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16200000" flipH="1">
              <a:off x="2362200" y="3009900"/>
              <a:ext cx="304800" cy="30480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914400" y="76199"/>
            <a:ext cx="5029200" cy="48146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Bài 2: Các</a:t>
            </a:r>
            <a:r>
              <a:rPr kumimoji="0" lang="en-US" sz="2800" b="1" i="0" u="none" strike="noStrike" kern="1200" cap="none" spc="0" normalizeH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thao tác với thư mục</a:t>
            </a:r>
            <a:endParaRPr kumimoji="0" lang="en-US" sz="1600" b="1" i="0" u="none" strike="noStrike" kern="1200" cap="none" spc="0" normalizeH="0" baseline="0" noProof="0" smtClean="0">
              <a:ln>
                <a:noFill/>
              </a:ln>
              <a:solidFill>
                <a:srgbClr val="2D2DB9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19" grpId="0" animBg="1"/>
      <p:bldP spid="20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95300" y="677409"/>
            <a:ext cx="5029200" cy="685800"/>
          </a:xfrm>
        </p:spPr>
        <p:txBody>
          <a:bodyPr>
            <a:normAutofit/>
          </a:bodyPr>
          <a:lstStyle/>
          <a:p>
            <a:pPr algn="l"/>
            <a:r>
              <a:rPr lang="en-US" sz="3200" smtClean="0">
                <a:solidFill>
                  <a:schemeClr val="accent6">
                    <a:lumMod val="50000"/>
                  </a:schemeClr>
                </a:solidFill>
              </a:rPr>
              <a:t>2. Sao chép (Copy) thư mục</a:t>
            </a:r>
            <a:endParaRPr lang="en-US" sz="32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495300" y="1524000"/>
            <a:ext cx="4886230" cy="4953000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en-US" sz="2800" b="0" u="sng" smtClean="0">
                <a:solidFill>
                  <a:schemeClr val="accent6">
                    <a:lumMod val="50000"/>
                  </a:schemeClr>
                </a:solidFill>
              </a:rPr>
              <a:t>Các thao tác sao chép thư mục</a:t>
            </a:r>
          </a:p>
          <a:p>
            <a:pPr>
              <a:lnSpc>
                <a:spcPct val="150000"/>
              </a:lnSpc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Bước 1: Nháy phải chuột vào thư mục cần sao chép, chọn Copy</a:t>
            </a:r>
          </a:p>
          <a:p>
            <a:pPr>
              <a:lnSpc>
                <a:spcPct val="150000"/>
              </a:lnSpc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Bước 2: Mở thư mục sẽ chứa, nháy phải chuột, chọn Paste</a:t>
            </a:r>
            <a:endParaRPr lang="en-US" sz="2800" b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8" name="Picture 4" descr="C:\Users\ACER\AppData\Local\Microsoft\Windows\Temporary Internet Files\Content.IE5\00WZCH5L\5-Free-Summer-Clipart-Illustration-Of-A-Happy-Smiling-Sun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1337" y="1"/>
            <a:ext cx="1352663" cy="1143000"/>
          </a:xfrm>
          <a:prstGeom prst="rect">
            <a:avLst/>
          </a:prstGeom>
          <a:noFill/>
        </p:spPr>
      </p:pic>
      <p:pic>
        <p:nvPicPr>
          <p:cNvPr id="30" name="Picture 29" descr="Untitled.png"/>
          <p:cNvPicPr>
            <a:picLocks noChangeAspect="1"/>
          </p:cNvPicPr>
          <p:nvPr/>
        </p:nvPicPr>
        <p:blipFill>
          <a:blip r:embed="rId4"/>
          <a:srcRect b="10438"/>
          <a:stretch>
            <a:fillRect/>
          </a:stretch>
        </p:blipFill>
        <p:spPr>
          <a:xfrm>
            <a:off x="5381530" y="1271135"/>
            <a:ext cx="3219975" cy="4889565"/>
          </a:xfrm>
          <a:prstGeom prst="rect">
            <a:avLst/>
          </a:prstGeom>
        </p:spPr>
      </p:pic>
      <p:pic>
        <p:nvPicPr>
          <p:cNvPr id="31" name="Picture 30" descr="Untitled 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8026" y="2819400"/>
            <a:ext cx="2463810" cy="2971800"/>
          </a:xfrm>
          <a:prstGeom prst="rect">
            <a:avLst/>
          </a:prstGeom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914400" y="76199"/>
            <a:ext cx="5029200" cy="48146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Bài 2: Các</a:t>
            </a:r>
            <a:r>
              <a:rPr kumimoji="0" lang="en-US" sz="2800" b="1" i="0" u="none" strike="noStrike" kern="1200" cap="none" spc="0" normalizeH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thao tác với thư mục</a:t>
            </a:r>
            <a:endParaRPr kumimoji="0" lang="en-US" sz="1600" b="1" i="0" u="none" strike="noStrike" kern="1200" cap="none" spc="0" normalizeH="0" baseline="0" noProof="0" smtClean="0">
              <a:ln>
                <a:noFill/>
              </a:ln>
              <a:solidFill>
                <a:srgbClr val="2D2DB9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09600" y="659265"/>
            <a:ext cx="8240486" cy="685800"/>
          </a:xfrm>
        </p:spPr>
        <p:txBody>
          <a:bodyPr>
            <a:normAutofit/>
          </a:bodyPr>
          <a:lstStyle/>
          <a:p>
            <a:pPr algn="l"/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3. Đổi tên (Rename) thư mục</a:t>
            </a:r>
            <a:endParaRPr lang="en-US" sz="28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Content Placeholder 25"/>
          <p:cNvSpPr>
            <a:spLocks noGrp="1"/>
          </p:cNvSpPr>
          <p:nvPr>
            <p:ph idx="1"/>
          </p:nvPr>
        </p:nvSpPr>
        <p:spPr>
          <a:xfrm>
            <a:off x="391886" y="1676400"/>
            <a:ext cx="5323114" cy="4800600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  Các thao tác đổi tên thư mục:</a:t>
            </a:r>
          </a:p>
          <a:p>
            <a:pPr>
              <a:lnSpc>
                <a:spcPct val="150000"/>
              </a:lnSpc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Bước 1: Nháy phải chuột vào thư mục cần đổi tên, chọn Rename</a:t>
            </a:r>
          </a:p>
          <a:p>
            <a:pPr>
              <a:lnSpc>
                <a:spcPct val="150000"/>
              </a:lnSpc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Bước 2: Gõ tên mới cho thư mục</a:t>
            </a:r>
          </a:p>
          <a:p>
            <a:pPr>
              <a:lnSpc>
                <a:spcPct val="150000"/>
              </a:lnSpc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Bước 3: Nhấn Enter</a:t>
            </a:r>
            <a:endParaRPr lang="en-US" sz="2800" b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8" name="Picture 4" descr="C:\Users\ACER\AppData\Local\Microsoft\Windows\Temporary Internet Files\Content.IE5\00WZCH5L\5-Free-Summer-Clipart-Illustration-Of-A-Happy-Smiling-Sun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1337" y="1"/>
            <a:ext cx="1352663" cy="1143000"/>
          </a:xfrm>
          <a:prstGeom prst="rect">
            <a:avLst/>
          </a:prstGeom>
          <a:noFill/>
        </p:spPr>
      </p:pic>
      <p:pic>
        <p:nvPicPr>
          <p:cNvPr id="11" name="Picture 10" descr="Untitled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505" y="1219200"/>
            <a:ext cx="3169581" cy="5188422"/>
          </a:xfrm>
          <a:prstGeom prst="rect">
            <a:avLst/>
          </a:prstGeom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914400" y="76199"/>
            <a:ext cx="5029200" cy="48146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Bài 2: Các</a:t>
            </a:r>
            <a:r>
              <a:rPr kumimoji="0" lang="en-US" sz="2800" b="1" i="0" u="none" strike="noStrike" kern="1200" cap="none" spc="0" normalizeH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thao tác với thư mục</a:t>
            </a:r>
            <a:endParaRPr kumimoji="0" lang="en-US" sz="1600" b="1" i="0" u="none" strike="noStrike" kern="1200" cap="none" spc="0" normalizeH="0" baseline="0" noProof="0" smtClean="0">
              <a:ln>
                <a:noFill/>
              </a:ln>
              <a:solidFill>
                <a:srgbClr val="2D2DB9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697933"/>
            <a:ext cx="4077120" cy="685800"/>
          </a:xfrm>
        </p:spPr>
        <p:txBody>
          <a:bodyPr>
            <a:normAutofit/>
          </a:bodyPr>
          <a:lstStyle/>
          <a:p>
            <a:pPr algn="l"/>
            <a:r>
              <a:rPr lang="en-US" sz="2800" smtClean="0">
                <a:solidFill>
                  <a:schemeClr val="accent6">
                    <a:lumMod val="50000"/>
                  </a:schemeClr>
                </a:solidFill>
              </a:rPr>
              <a:t>4. Xóa (Delete) thư mục</a:t>
            </a:r>
            <a:endParaRPr lang="en-US" sz="28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Content Placeholder 25"/>
          <p:cNvSpPr>
            <a:spLocks noGrp="1"/>
          </p:cNvSpPr>
          <p:nvPr>
            <p:ph idx="1"/>
          </p:nvPr>
        </p:nvSpPr>
        <p:spPr>
          <a:xfrm>
            <a:off x="609600" y="1524000"/>
            <a:ext cx="4495800" cy="3886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  Các thao tác xóa thư mục:</a:t>
            </a:r>
          </a:p>
          <a:p>
            <a:pPr>
              <a:lnSpc>
                <a:spcPct val="150000"/>
              </a:lnSpc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Bước 1: Nháy phải chuột vào thư mục cần xóa, chọn Delete</a:t>
            </a:r>
          </a:p>
          <a:p>
            <a:pPr>
              <a:lnSpc>
                <a:spcPct val="150000"/>
              </a:lnSpc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Bước 2: Nhấn Enter (Yes)</a:t>
            </a:r>
            <a:endParaRPr lang="en-US" sz="2800" b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8" name="Picture 4" descr="C:\Users\ACER\AppData\Local\Microsoft\Windows\Temporary Internet Files\Content.IE5\00WZCH5L\5-Free-Summer-Clipart-Illustration-Of-A-Happy-Smiling-Sun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1337" y="1"/>
            <a:ext cx="1352663" cy="1143000"/>
          </a:xfrm>
          <a:prstGeom prst="rect">
            <a:avLst/>
          </a:prstGeom>
          <a:noFill/>
        </p:spPr>
      </p:pic>
      <p:pic>
        <p:nvPicPr>
          <p:cNvPr id="11" name="Picture 10" descr="Untitled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990600"/>
            <a:ext cx="3352800" cy="5485436"/>
          </a:xfrm>
          <a:prstGeom prst="rect">
            <a:avLst/>
          </a:prstGeom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914400" y="76199"/>
            <a:ext cx="5029200" cy="48146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Bài 2: Các</a:t>
            </a:r>
            <a:r>
              <a:rPr kumimoji="0" lang="en-US" sz="2800" b="1" i="0" u="none" strike="noStrike" kern="1200" cap="none" spc="0" normalizeH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thao tác với thư mục</a:t>
            </a:r>
            <a:endParaRPr kumimoji="0" lang="en-US" sz="1600" b="1" i="0" u="none" strike="noStrike" kern="1200" cap="none" spc="0" normalizeH="0" baseline="0" noProof="0" smtClean="0">
              <a:ln>
                <a:noFill/>
              </a:ln>
              <a:solidFill>
                <a:srgbClr val="2D2DB9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895600" y="685801"/>
            <a:ext cx="2743200" cy="685800"/>
          </a:xfr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en-US" sz="3200" smtClean="0">
                <a:solidFill>
                  <a:srgbClr val="FF0000"/>
                </a:solidFill>
              </a:rPr>
              <a:t>THỰC HÀNH</a:t>
            </a:r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876800"/>
          </a:xfrm>
        </p:spPr>
        <p:txBody>
          <a:bodyPr/>
          <a:lstStyle/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Mở thư mục LOP4… đã tạo:</a:t>
            </a:r>
          </a:p>
          <a:p>
            <a:pPr lvl="1" algn="just">
              <a:lnSpc>
                <a:spcPct val="150000"/>
              </a:lnSpc>
            </a:pPr>
            <a:r>
              <a:rPr lang="en-US" b="0" smtClean="0">
                <a:solidFill>
                  <a:schemeClr val="accent6">
                    <a:lumMod val="50000"/>
                  </a:schemeClr>
                </a:solidFill>
              </a:rPr>
              <a:t>Trong thư mục LOP4….., tạo thư mực TO4</a:t>
            </a:r>
          </a:p>
          <a:p>
            <a:pPr lvl="1" algn="just">
              <a:lnSpc>
                <a:spcPct val="150000"/>
              </a:lnSpc>
            </a:pPr>
            <a:r>
              <a:rPr lang="en-US" b="0" smtClean="0">
                <a:solidFill>
                  <a:schemeClr val="accent6">
                    <a:lumMod val="50000"/>
                  </a:schemeClr>
                </a:solidFill>
              </a:rPr>
              <a:t>Copy các thư mục: AN, BINH, KHIEM từ thư mục TO1 vào thư mục TO4</a:t>
            </a:r>
          </a:p>
          <a:p>
            <a:pPr lvl="1" algn="just">
              <a:lnSpc>
                <a:spcPct val="150000"/>
              </a:lnSpc>
            </a:pPr>
            <a:r>
              <a:rPr lang="en-US" b="0" smtClean="0">
                <a:solidFill>
                  <a:schemeClr val="accent6">
                    <a:lumMod val="50000"/>
                  </a:schemeClr>
                </a:solidFill>
              </a:rPr>
              <a:t>Đổi các tên AN, BINH, KHIEM thành LAN, NGỌC, TUAN</a:t>
            </a:r>
            <a:endParaRPr lang="en-US" b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8" name="Picture 4" descr="C:\Users\ACER\AppData\Local\Microsoft\Windows\Temporary Internet Files\Content.IE5\00WZCH5L\5-Free-Summer-Clipart-Illustration-Of-A-Happy-Smiling-Sun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1337" y="1"/>
            <a:ext cx="1352663" cy="1143000"/>
          </a:xfrm>
          <a:prstGeom prst="rect">
            <a:avLst/>
          </a:prstGeom>
          <a:noFill/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914400" y="76199"/>
            <a:ext cx="5029200" cy="48146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Bài 2: Các</a:t>
            </a:r>
            <a:r>
              <a:rPr kumimoji="0" lang="en-US" sz="2800" b="1" i="0" u="none" strike="noStrike" kern="1200" cap="none" spc="0" normalizeH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thao tác với thư mục</a:t>
            </a:r>
            <a:endParaRPr kumimoji="0" lang="en-US" sz="1600" b="1" i="0" u="none" strike="noStrike" kern="1200" cap="none" spc="0" normalizeH="0" baseline="0" noProof="0" smtClean="0">
              <a:ln>
                <a:noFill/>
              </a:ln>
              <a:solidFill>
                <a:srgbClr val="2D2DB9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Arial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457200" y="1499736"/>
            <a:ext cx="8229600" cy="4267200"/>
          </a:xfrm>
        </p:spPr>
        <p:txBody>
          <a:bodyPr/>
          <a:lstStyle/>
          <a:p>
            <a:pPr marL="514350" indent="-514350" algn="just">
              <a:lnSpc>
                <a:spcPct val="120000"/>
              </a:lnSpc>
              <a:buFont typeface="+mj-lt"/>
              <a:buAutoNum type="arabicPeriod" startAt="2"/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Trong thư mục LOP41, tạo thư mục Sơn Ca.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* Điền từ: Để thực hiện thao tác sao chép thư mục Sơn Ca từ thư mục LOP41 sang thư mục LOP42</a:t>
            </a:r>
          </a:p>
          <a:p>
            <a:pPr marL="115888" indent="-115888" algn="just">
              <a:lnSpc>
                <a:spcPct val="120000"/>
              </a:lnSpc>
              <a:buFontTx/>
              <a:buChar char="-"/>
            </a:pPr>
            <a:r>
              <a:rPr lang="en-US" b="0" smtClean="0">
                <a:solidFill>
                  <a:schemeClr val="accent6">
                    <a:lumMod val="50000"/>
                  </a:schemeClr>
                </a:solidFill>
              </a:rPr>
              <a:t> Bước 1: Mở thư mục LOP41, nháy ..…………. vào thư mục ……….rồi chọn ………</a:t>
            </a:r>
          </a:p>
          <a:p>
            <a:pPr marL="115888" indent="-115888" algn="just">
              <a:lnSpc>
                <a:spcPct val="120000"/>
              </a:lnSpc>
              <a:buFontTx/>
              <a:buChar char="-"/>
            </a:pPr>
            <a:r>
              <a:rPr lang="en-US" b="0" smtClean="0">
                <a:solidFill>
                  <a:schemeClr val="accent6">
                    <a:lumMod val="50000"/>
                  </a:schemeClr>
                </a:solidFill>
              </a:rPr>
              <a:t>Bước 2: Mở thư mục …….., nháy nút phải chuột, chọn ………</a:t>
            </a:r>
            <a:endParaRPr lang="en-US" b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8" name="Picture 4" descr="C:\Users\ACER\AppData\Local\Microsoft\Windows\Temporary Internet Files\Content.IE5\00WZCH5L\5-Free-Summer-Clipart-Illustration-Of-A-Happy-Smiling-Sun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1337" y="1"/>
            <a:ext cx="1352663" cy="11430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2857369" y="3873430"/>
            <a:ext cx="11432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mtClean="0">
                <a:solidFill>
                  <a:srgbClr val="FF0000"/>
                </a:solidFill>
              </a:rPr>
              <a:t>LOP41</a:t>
            </a: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10237" y="3225968"/>
            <a:ext cx="2362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smtClean="0">
                <a:solidFill>
                  <a:srgbClr val="FF0000"/>
                </a:solidFill>
              </a:rPr>
              <a:t>nút phải chuột</a:t>
            </a:r>
            <a:endParaRPr lang="en-US" sz="260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19581" y="3781799"/>
            <a:ext cx="9989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smtClean="0">
                <a:solidFill>
                  <a:srgbClr val="FF0000"/>
                </a:solidFill>
              </a:rPr>
              <a:t>Cop</a:t>
            </a:r>
            <a:r>
              <a:rPr lang="en-US" sz="2400" smtClean="0">
                <a:solidFill>
                  <a:srgbClr val="FF0000"/>
                </a:solidFill>
              </a:rPr>
              <a:t>y</a:t>
            </a:r>
            <a:endParaRPr lang="en-US" sz="2400"/>
          </a:p>
        </p:txBody>
      </p:sp>
      <p:sp>
        <p:nvSpPr>
          <p:cNvPr id="13" name="Rectangle 12"/>
          <p:cNvSpPr/>
          <p:nvPr/>
        </p:nvSpPr>
        <p:spPr>
          <a:xfrm>
            <a:off x="4869267" y="4574312"/>
            <a:ext cx="10743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mtClean="0">
                <a:solidFill>
                  <a:srgbClr val="FF0000"/>
                </a:solidFill>
              </a:rPr>
              <a:t>LOP42</a:t>
            </a: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743200" y="5149460"/>
            <a:ext cx="11031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smtClean="0">
                <a:solidFill>
                  <a:srgbClr val="FF0000"/>
                </a:solidFill>
              </a:rPr>
              <a:t>Paste</a:t>
            </a:r>
            <a:endParaRPr lang="en-US" sz="2800">
              <a:solidFill>
                <a:srgbClr val="FF0000"/>
              </a:solidFill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914400" y="76199"/>
            <a:ext cx="5029200" cy="48146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Bài 2: Các</a:t>
            </a:r>
            <a:r>
              <a:rPr kumimoji="0" lang="en-US" sz="2800" b="1" i="0" u="none" strike="noStrike" kern="1200" cap="none" spc="0" normalizeH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thao tác với thư mục</a:t>
            </a:r>
            <a:endParaRPr kumimoji="0" lang="en-US" sz="1600" b="1" i="0" u="none" strike="noStrike" kern="1200" cap="none" spc="0" normalizeH="0" baseline="0" noProof="0" smtClean="0">
              <a:ln>
                <a:noFill/>
              </a:ln>
              <a:solidFill>
                <a:srgbClr val="2D2DB9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Arial"/>
            </a:endParaRPr>
          </a:p>
        </p:txBody>
      </p:sp>
      <p:sp>
        <p:nvSpPr>
          <p:cNvPr id="17" name="Title 9"/>
          <p:cNvSpPr txBox="1">
            <a:spLocks/>
          </p:cNvSpPr>
          <p:nvPr/>
        </p:nvSpPr>
        <p:spPr bwMode="auto">
          <a:xfrm>
            <a:off x="2895600" y="685801"/>
            <a:ext cx="2743200" cy="685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i="0" u="none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smtClean="0">
                <a:solidFill>
                  <a:srgbClr val="FF0000"/>
                </a:solidFill>
              </a:rPr>
              <a:t>THỰC HÀNH</a:t>
            </a:r>
            <a:endParaRPr 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p"/>
      <p:bldP spid="9" grpId="0"/>
      <p:bldP spid="11" grpId="0"/>
      <p:bldP spid="12" grpId="0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CER\AppData\Local\Microsoft\Windows\Temporary Internet Files\Content.IE5\00WZCH5L\5-Free-Summer-Clipart-Illustration-Of-A-Happy-Smiling-Sun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1337" y="1"/>
            <a:ext cx="1352663" cy="1143000"/>
          </a:xfrm>
          <a:prstGeom prst="rect">
            <a:avLst/>
          </a:prstGeom>
          <a:noFill/>
        </p:spPr>
      </p:pic>
      <p:sp>
        <p:nvSpPr>
          <p:cNvPr id="11" name="Content Placeholder 25"/>
          <p:cNvSpPr txBox="1">
            <a:spLocks/>
          </p:cNvSpPr>
          <p:nvPr/>
        </p:nvSpPr>
        <p:spPr>
          <a:xfrm>
            <a:off x="304800" y="3810000"/>
            <a:ext cx="88392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914400" y="76199"/>
            <a:ext cx="5029200" cy="48146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Bài 2: Các</a:t>
            </a:r>
            <a:r>
              <a:rPr kumimoji="0" lang="en-US" sz="2800" b="1" i="0" u="none" strike="noStrike" kern="1200" cap="none" spc="0" normalizeH="0" noProof="0" smtClean="0">
                <a:ln>
                  <a:noFill/>
                </a:ln>
                <a:solidFill>
                  <a:srgbClr val="2D2DB9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thao tác với thư mục</a:t>
            </a:r>
            <a:endParaRPr kumimoji="0" lang="en-US" sz="1600" b="1" i="0" u="none" strike="noStrike" kern="1200" cap="none" spc="0" normalizeH="0" baseline="0" noProof="0" smtClean="0">
              <a:ln>
                <a:noFill/>
              </a:ln>
              <a:solidFill>
                <a:srgbClr val="2D2DB9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Arial"/>
            </a:endParaRPr>
          </a:p>
        </p:txBody>
      </p:sp>
      <p:sp>
        <p:nvSpPr>
          <p:cNvPr id="13" name="Title 9"/>
          <p:cNvSpPr txBox="1">
            <a:spLocks/>
          </p:cNvSpPr>
          <p:nvPr/>
        </p:nvSpPr>
        <p:spPr bwMode="auto">
          <a:xfrm>
            <a:off x="2895600" y="762000"/>
            <a:ext cx="2743200" cy="666521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i="0" u="none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smtClean="0">
                <a:solidFill>
                  <a:srgbClr val="FF0000"/>
                </a:solidFill>
              </a:rPr>
              <a:t>GHI NHỚ</a:t>
            </a:r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 rot="328225">
            <a:off x="171396" y="1420329"/>
            <a:ext cx="8656533" cy="5827601"/>
          </a:xfrm>
          <a:prstGeom prst="cloud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5"/>
          <p:cNvSpPr>
            <a:spLocks noGrp="1"/>
          </p:cNvSpPr>
          <p:nvPr>
            <p:ph idx="1"/>
          </p:nvPr>
        </p:nvSpPr>
        <p:spPr>
          <a:xfrm>
            <a:off x="914400" y="2163978"/>
            <a:ext cx="7239000" cy="41910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2800" b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 - Khi </a:t>
            </a:r>
            <a:r>
              <a:rPr lang="en-US" sz="2800" b="0">
                <a:solidFill>
                  <a:schemeClr val="accent6">
                    <a:lumMod val="50000"/>
                  </a:schemeClr>
                </a:solidFill>
              </a:rPr>
              <a:t>sao chép/xóa một thư mục, em đã đồng thời sao chép/xóa tất cả các thư mục con có trong thư mục đó.</a:t>
            </a:r>
          </a:p>
          <a:p>
            <a:pPr marL="0" indent="0" algn="just">
              <a:lnSpc>
                <a:spcPct val="130000"/>
              </a:lnSpc>
              <a:buNone/>
            </a:pPr>
            <a:r>
              <a:rPr lang="en-US" sz="2800" b="0" u="sng">
                <a:solidFill>
                  <a:schemeClr val="accent6">
                    <a:lumMod val="50000"/>
                  </a:schemeClr>
                </a:solidFill>
              </a:rPr>
              <a:t>Chú ý:</a:t>
            </a:r>
            <a:r>
              <a:rPr lang="en-US" sz="2800" b="0">
                <a:solidFill>
                  <a:schemeClr val="accent6">
                    <a:lumMod val="50000"/>
                  </a:schemeClr>
                </a:solidFill>
              </a:rPr>
              <a:t> - Khi sao chép, xóa, đổi tên thư mục phải chắc chắn thư mục đó đang được đóng.</a:t>
            </a:r>
          </a:p>
          <a:p>
            <a:pPr marL="922337" lvl="0" indent="-457200" algn="just">
              <a:lnSpc>
                <a:spcPct val="130000"/>
              </a:lnSpc>
              <a:buFontTx/>
              <a:buChar char="-"/>
              <a:tabLst>
                <a:tab pos="406400" algn="l"/>
              </a:tabLst>
              <a:defRPr/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Không </a:t>
            </a:r>
            <a:r>
              <a:rPr lang="en-US" sz="2800" b="0">
                <a:solidFill>
                  <a:schemeClr val="accent6">
                    <a:lumMod val="50000"/>
                  </a:schemeClr>
                </a:solidFill>
              </a:rPr>
              <a:t>tự ý xóa thư mục không phải </a:t>
            </a:r>
            <a:endParaRPr lang="en-US" sz="2800" b="0" smtClean="0">
              <a:solidFill>
                <a:schemeClr val="accent6">
                  <a:lumMod val="50000"/>
                </a:schemeClr>
              </a:solidFill>
            </a:endParaRPr>
          </a:p>
          <a:p>
            <a:pPr marL="465137" lvl="0" indent="0" algn="just">
              <a:lnSpc>
                <a:spcPct val="130000"/>
              </a:lnSpc>
              <a:buNone/>
              <a:tabLst>
                <a:tab pos="406400" algn="l"/>
              </a:tabLst>
              <a:defRPr/>
            </a:pPr>
            <a:r>
              <a:rPr lang="en-US" sz="2800" b="0" smtClean="0">
                <a:solidFill>
                  <a:schemeClr val="accent6">
                    <a:lumMod val="50000"/>
                  </a:schemeClr>
                </a:solidFill>
              </a:rPr>
              <a:t> của </a:t>
            </a:r>
            <a:r>
              <a:rPr lang="en-US" sz="2800" b="0">
                <a:solidFill>
                  <a:schemeClr val="accent6">
                    <a:lumMod val="50000"/>
                  </a:schemeClr>
                </a:solidFill>
              </a:rPr>
              <a:t>mình.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10.0&quot;&gt;&lt;object type=&quot;1&quot; unique_id=&quot;10001&quot;&gt;&lt;object type=&quot;2&quot; unique_id=&quot;66988&quot;&gt;&lt;object type=&quot;3&quot; unique_id=&quot;66991&quot;&gt;&lt;property id=&quot;20148&quot; value=&quot;5&quot;/&gt;&lt;property id=&quot;20300&quot; value=&quot;Slide 3 - &amp;quot;1. Nhắc lại kiến thức&amp;quot;&quot;/&gt;&lt;property id=&quot;20307&quot; value=&quot;261&quot;/&gt;&lt;/object&gt;&lt;object type=&quot;3&quot; unique_id=&quot;66992&quot;&gt;&lt;property id=&quot;20148&quot; value=&quot;5&quot;/&gt;&lt;property id=&quot;20300&quot; value=&quot;Slide 4&quot;/&gt;&lt;property id=&quot;20307&quot; value=&quot;257&quot;/&gt;&lt;/object&gt;&lt;object type=&quot;3&quot; unique_id=&quot;66993&quot;&gt;&lt;property id=&quot;20148&quot; value=&quot;5&quot;/&gt;&lt;property id=&quot;20300&quot; value=&quot;Slide 5 - &amp;quot;c. Đánh dấu     vào       ở sau câu đúng &amp;quot;&quot;/&gt;&lt;property id=&quot;20307&quot; value=&quot;259&quot;/&gt;&lt;/object&gt;&lt;object type=&quot;3&quot; unique_id=&quot;66994&quot;&gt;&lt;property id=&quot;20148&quot; value=&quot;5&quot;/&gt;&lt;property id=&quot;20300&quot; value=&quot;Slide 6 - &amp;quot;2. Sao chép (Copy) thư mục&amp;quot;&quot;/&gt;&lt;property id=&quot;20307&quot; value=&quot;260&quot;/&gt;&lt;/object&gt;&lt;object type=&quot;3&quot; unique_id=&quot;66995&quot;&gt;&lt;property id=&quot;20148&quot; value=&quot;5&quot;/&gt;&lt;property id=&quot;20300&quot; value=&quot;Slide 7 - &amp;quot;3. Đổi tên (Rename) thư mục&amp;quot;&quot;/&gt;&lt;property id=&quot;20307&quot; value=&quot;262&quot;/&gt;&lt;/object&gt;&lt;object type=&quot;3&quot; unique_id=&quot;66996&quot;&gt;&lt;property id=&quot;20148&quot; value=&quot;5&quot;/&gt;&lt;property id=&quot;20300&quot; value=&quot;Slide 8 - &amp;quot;4. Xóa (Delete) thư mục&amp;quot;&quot;/&gt;&lt;property id=&quot;20307&quot; value=&quot;263&quot;/&gt;&lt;/object&gt;&lt;object type=&quot;3&quot; unique_id=&quot;66997&quot;&gt;&lt;property id=&quot;20148&quot; value=&quot;5&quot;/&gt;&lt;property id=&quot;20300&quot; value=&quot;Slide 9 - &amp;quot;THỰC HÀNH&amp;quot;&quot;/&gt;&lt;property id=&quot;20307&quot; value=&quot;264&quot;/&gt;&lt;/object&gt;&lt;object type=&quot;3&quot; unique_id=&quot;66998&quot;&gt;&lt;property id=&quot;20148&quot; value=&quot;5&quot;/&gt;&lt;property id=&quot;20300&quot; value=&quot;Slide 10&quot;/&gt;&lt;property id=&quot;20307&quot; value=&quot;265&quot;/&gt;&lt;/object&gt;&lt;object type=&quot;3&quot; unique_id=&quot;66999&quot;&gt;&lt;property id=&quot;20148&quot; value=&quot;5&quot;/&gt;&lt;property id=&quot;20300&quot; value=&quot;Slide 11&quot;/&gt;&lt;property id=&quot;20307&quot; value=&quot;266&quot;/&gt;&lt;/object&gt;&lt;object type=&quot;3&quot; unique_id=&quot;67501&quot;&gt;&lt;property id=&quot;20148&quot; value=&quot;5&quot;/&gt;&lt;property id=&quot;20300&quot; value=&quot;Slide 1&quot;/&gt;&lt;property id=&quot;20307&quot; value=&quot;269&quot;/&gt;&lt;/object&gt;&lt;object type=&quot;3&quot; unique_id=&quot;67502&quot;&gt;&lt;property id=&quot;20148&quot; value=&quot;5&quot;/&gt;&lt;property id=&quot;20300&quot; value=&quot;Slide 2&quot;/&gt;&lt;property id=&quot;20307&quot; value=&quot;270&quot;/&gt;&lt;/object&gt;&lt;/object&gt;&lt;object type=&quot;8&quot; unique_id=&quot;67012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S001090307">
  <a:themeElements>
    <a:clrScheme name="TS001090307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S001090307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TS001090307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001090307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090307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090307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090307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090307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090307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</TotalTime>
  <Words>610</Words>
  <Application>Microsoft Office PowerPoint</Application>
  <PresentationFormat>On-screen Show (4:3)</PresentationFormat>
  <Paragraphs>74</Paragraphs>
  <Slides>11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TS001090307</vt:lpstr>
      <vt:lpstr>Picture</vt:lpstr>
      <vt:lpstr>PowerPoint Presentation</vt:lpstr>
      <vt:lpstr>PowerPoint Presentation</vt:lpstr>
      <vt:lpstr>1. Nhắc lại kiến thức</vt:lpstr>
      <vt:lpstr>PowerPoint Presentation</vt:lpstr>
      <vt:lpstr>c. Đánh dấu     vào       ở sau câu đúng </vt:lpstr>
      <vt:lpstr>2. Sao chép (Copy) thư mục</vt:lpstr>
      <vt:lpstr>3. Đổi tên (Rename) thư mục</vt:lpstr>
      <vt:lpstr>4. Xóa (Delete) thư mục</vt:lpstr>
      <vt:lpstr>THỰC HÀNH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3: THƯ ĐIỆN TỬ</dc:title>
  <dc:creator>User</dc:creator>
  <cp:lastModifiedBy>Admin</cp:lastModifiedBy>
  <cp:revision>62</cp:revision>
  <dcterms:created xsi:type="dcterms:W3CDTF">2017-09-12T01:40:07Z</dcterms:created>
  <dcterms:modified xsi:type="dcterms:W3CDTF">2018-09-12T08:28:01Z</dcterms:modified>
</cp:coreProperties>
</file>