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8" r:id="rId3"/>
    <p:sldId id="257" r:id="rId4"/>
    <p:sldId id="259" r:id="rId5"/>
    <p:sldId id="267" r:id="rId6"/>
    <p:sldId id="268" r:id="rId7"/>
    <p:sldId id="281" r:id="rId8"/>
    <p:sldId id="269" r:id="rId9"/>
    <p:sldId id="270" r:id="rId10"/>
    <p:sldId id="271" r:id="rId11"/>
    <p:sldId id="272" r:id="rId12"/>
    <p:sldId id="273" r:id="rId13"/>
    <p:sldId id="274" r:id="rId14"/>
    <p:sldId id="275" r:id="rId15"/>
    <p:sldId id="276" r:id="rId16"/>
    <p:sldId id="277" r:id="rId17"/>
    <p:sldId id="278" r:id="rId18"/>
    <p:sldId id="279" r:id="rId19"/>
    <p:sldId id="280" r:id="rId20"/>
    <p:sldId id="266" r:id="rId21"/>
    <p:sldId id="265" r:id="rId22"/>
  </p:sldIdLst>
  <p:sldSz cx="18288000" cy="10287000"/>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F9DEAAB-BDBB-47DA-BD26-FB27EEB7701C}">
          <p14:sldIdLst>
            <p14:sldId id="256"/>
            <p14:sldId id="258"/>
            <p14:sldId id="257"/>
            <p14:sldId id="259"/>
            <p14:sldId id="267"/>
            <p14:sldId id="268"/>
            <p14:sldId id="281"/>
            <p14:sldId id="269"/>
            <p14:sldId id="270"/>
            <p14:sldId id="271"/>
            <p14:sldId id="272"/>
            <p14:sldId id="273"/>
            <p14:sldId id="274"/>
            <p14:sldId id="275"/>
            <p14:sldId id="276"/>
            <p14:sldId id="277"/>
            <p14:sldId id="278"/>
            <p14:sldId id="279"/>
            <p14:sldId id="280"/>
            <p14:sldId id="266"/>
            <p14:sldId id="2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DCF6"/>
    <a:srgbClr val="FFECCC"/>
    <a:srgbClr val="D0E39B"/>
    <a:srgbClr val="C4CEE9"/>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3" d="100"/>
          <a:sy n="43" d="100"/>
        </p:scale>
        <p:origin x="936"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7/22/2022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7/22/2022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7/22/2022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7/22/2022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sv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svg"/><Relationship Id="rId7" Type="http://schemas.openxmlformats.org/officeDocument/2006/relationships/image" Target="../media/image23.sv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svg"/><Relationship Id="rId4" Type="http://schemas.openxmlformats.org/officeDocument/2006/relationships/image" Target="../media/image20.png"/><Relationship Id="rId9" Type="http://schemas.openxmlformats.org/officeDocument/2006/relationships/image" Target="../media/image25.svg"/></Relationships>
</file>

<file path=ppt/slides/_rels/slide4.xml.rels><?xml version="1.0" encoding="UTF-8" standalone="yes"?>
<Relationships xmlns="http://schemas.openxmlformats.org/package/2006/relationships"><Relationship Id="rId3" Type="http://schemas.openxmlformats.org/officeDocument/2006/relationships/image" Target="../media/image27.svg"/><Relationship Id="rId2" Type="http://schemas.openxmlformats.org/officeDocument/2006/relationships/image" Target="../media/image26.png"/><Relationship Id="rId1" Type="http://schemas.openxmlformats.org/officeDocument/2006/relationships/slideLayout" Target="../slideLayouts/slideLayout7.xml"/><Relationship Id="rId5" Type="http://schemas.openxmlformats.org/officeDocument/2006/relationships/image" Target="../media/image29.svg"/><Relationship Id="rId4" Type="http://schemas.openxmlformats.org/officeDocument/2006/relationships/image" Target="../media/image28.png"/></Relationships>
</file>

<file path=ppt/slides/_rels/slide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12.svg"/><Relationship Id="rId7" Type="http://schemas.openxmlformats.org/officeDocument/2006/relationships/image" Target="../media/image17.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4.sv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4.svg"/><Relationship Id="rId7"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17.svg"/><Relationship Id="rId4"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4.svg"/><Relationship Id="rId7"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17.sv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2.sv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32.png"/><Relationship Id="rId5" Type="http://schemas.openxmlformats.org/officeDocument/2006/relationships/image" Target="../media/image14.sv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2.svg"/><Relationship Id="rId7" Type="http://schemas.openxmlformats.org/officeDocument/2006/relationships/image" Target="../media/image17.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4.svg"/><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3" Type="http://schemas.openxmlformats.org/officeDocument/2006/relationships/image" Target="../media/image12.svg"/><Relationship Id="rId7" Type="http://schemas.openxmlformats.org/officeDocument/2006/relationships/image" Target="../media/image17.svg"/><Relationship Id="rId2"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4.sv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4.svg"/><Relationship Id="rId7"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17.sv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8" Type="http://schemas.openxmlformats.org/officeDocument/2006/relationships/image" Target="../media/image12.svg"/><Relationship Id="rId3" Type="http://schemas.openxmlformats.org/officeDocument/2006/relationships/image" Target="../media/image14.svg"/><Relationship Id="rId7" Type="http://schemas.openxmlformats.org/officeDocument/2006/relationships/image" Target="../media/image11.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34.png"/><Relationship Id="rId5" Type="http://schemas.openxmlformats.org/officeDocument/2006/relationships/image" Target="../media/image17.sv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7.sv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14.svg"/><Relationship Id="rId7" Type="http://schemas.openxmlformats.org/officeDocument/2006/relationships/image" Target="../media/image37.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17.sv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41.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12.svg"/></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41.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12.svg"/></Relationships>
</file>

<file path=ppt/slides/_rels/slide17.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43.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12.svg"/><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12.svg"/><Relationship Id="rId4" Type="http://schemas.openxmlformats.org/officeDocument/2006/relationships/image" Target="../media/image11.png"/></Relationships>
</file>

<file path=ppt/slides/_rels/slide19.xml.rels><?xml version="1.0" encoding="UTF-8" standalone="yes"?>
<Relationships xmlns="http://schemas.openxmlformats.org/package/2006/relationships"><Relationship Id="rId3" Type="http://schemas.openxmlformats.org/officeDocument/2006/relationships/image" Target="../media/image14.svg"/><Relationship Id="rId7" Type="http://schemas.openxmlformats.org/officeDocument/2006/relationships/image" Target="../media/image44.pn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43.png"/><Relationship Id="rId5" Type="http://schemas.openxmlformats.org/officeDocument/2006/relationships/image" Target="../media/image12.svg"/><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46.svg"/><Relationship Id="rId7" Type="http://schemas.openxmlformats.org/officeDocument/2006/relationships/image" Target="../media/image50.png"/><Relationship Id="rId2" Type="http://schemas.openxmlformats.org/officeDocument/2006/relationships/image" Target="../media/image45.png"/><Relationship Id="rId1" Type="http://schemas.openxmlformats.org/officeDocument/2006/relationships/slideLayout" Target="../slideLayouts/slideLayout7.xml"/><Relationship Id="rId6" Type="http://schemas.openxmlformats.org/officeDocument/2006/relationships/image" Target="../media/image49.png"/><Relationship Id="rId5" Type="http://schemas.openxmlformats.org/officeDocument/2006/relationships/image" Target="../media/image48.svg"/><Relationship Id="rId4" Type="http://schemas.openxmlformats.org/officeDocument/2006/relationships/image" Target="../media/image47.png"/></Relationships>
</file>

<file path=ppt/slides/_rels/slide21.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2.svg"/><Relationship Id="rId7" Type="http://schemas.openxmlformats.org/officeDocument/2006/relationships/image" Target="../media/image23.svg"/><Relationship Id="rId2" Type="http://schemas.openxmlformats.org/officeDocument/2006/relationships/image" Target="../media/image51.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54.svg"/><Relationship Id="rId4" Type="http://schemas.openxmlformats.org/officeDocument/2006/relationships/image" Target="../media/image53.png"/><Relationship Id="rId9" Type="http://schemas.openxmlformats.org/officeDocument/2006/relationships/image" Target="../media/image5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5400000">
            <a:off x="4494110" y="-994969"/>
            <a:ext cx="9299781" cy="12276938"/>
          </a:xfrm>
          <a:prstGeom prst="rect">
            <a:avLst/>
          </a:prstGeom>
        </p:spPr>
      </p:pic>
      <p:sp>
        <p:nvSpPr>
          <p:cNvPr id="3" name="TextBox 3"/>
          <p:cNvSpPr txBox="1"/>
          <p:nvPr/>
        </p:nvSpPr>
        <p:spPr>
          <a:xfrm>
            <a:off x="3693613" y="3042924"/>
            <a:ext cx="10900773" cy="3032048"/>
          </a:xfrm>
          <a:prstGeom prst="rect">
            <a:avLst/>
          </a:prstGeom>
        </p:spPr>
        <p:txBody>
          <a:bodyPr wrap="square" lIns="0" tIns="0" rIns="0" bIns="0" rtlCol="0" anchor="t">
            <a:spAutoFit/>
          </a:bodyPr>
          <a:lstStyle/>
          <a:p>
            <a:pPr algn="ctr">
              <a:lnSpc>
                <a:spcPct val="150000"/>
              </a:lnSpc>
            </a:pPr>
            <a:r>
              <a:rPr lang="en-US" sz="7000" b="1">
                <a:solidFill>
                  <a:srgbClr val="000000"/>
                </a:solidFill>
                <a:latin typeface="Arial" panose="020B0604020202020204" pitchFamily="34" charset="0"/>
                <a:cs typeface="Arial" panose="020B0604020202020204" pitchFamily="34" charset="0"/>
              </a:rPr>
              <a:t>CHÀO MỪNG CÁC EM </a:t>
            </a:r>
          </a:p>
          <a:p>
            <a:pPr algn="ctr">
              <a:lnSpc>
                <a:spcPct val="150000"/>
              </a:lnSpc>
            </a:pPr>
            <a:r>
              <a:rPr lang="en-US" sz="7000" b="1">
                <a:solidFill>
                  <a:srgbClr val="000000"/>
                </a:solidFill>
                <a:latin typeface="Arial" panose="020B0604020202020204" pitchFamily="34" charset="0"/>
                <a:cs typeface="Arial" panose="020B0604020202020204" pitchFamily="34" charset="0"/>
              </a:rPr>
              <a:t>ĐẾN VỚI TIẾT HỌC MỚI!</a:t>
            </a:r>
          </a:p>
        </p:txBody>
      </p:sp>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679222">
            <a:off x="1150182" y="6611468"/>
            <a:ext cx="3146379" cy="3265110"/>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4443711" y="4970383"/>
            <a:ext cx="3053681" cy="3152187"/>
          </a:xfrm>
          <a:prstGeom prst="rect">
            <a:avLst/>
          </a:prstGeom>
        </p:spPr>
      </p:pic>
      <p:pic>
        <p:nvPicPr>
          <p:cNvPr id="6" name="Picture 6"/>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2475771" y="1724327"/>
            <a:ext cx="1582099" cy="989531"/>
          </a:xfrm>
          <a:prstGeom prst="rect">
            <a:avLst/>
          </a:prstGeom>
        </p:spPr>
      </p:pic>
      <p:pic>
        <p:nvPicPr>
          <p:cNvPr id="9" name="Picture 8">
            <a:extLst>
              <a:ext uri="{FF2B5EF4-FFF2-40B4-BE49-F238E27FC236}">
                <a16:creationId xmlns:a16="http://schemas.microsoft.com/office/drawing/2014/main" id="{6F0A8EA5-8995-6674-A643-A3B94878E8B7}"/>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493905" y="6334420"/>
            <a:ext cx="4788564" cy="4096882"/>
          </a:xfrm>
          <a:prstGeom prst="rect">
            <a:avLst/>
          </a:prstGeom>
        </p:spPr>
      </p:pic>
      <p:pic>
        <p:nvPicPr>
          <p:cNvPr id="11" name="Picture 10">
            <a:extLst>
              <a:ext uri="{FF2B5EF4-FFF2-40B4-BE49-F238E27FC236}">
                <a16:creationId xmlns:a16="http://schemas.microsoft.com/office/drawing/2014/main" id="{A9F8E540-9E3B-F02B-AC62-9BDF387788BC}"/>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512559" y="1072773"/>
            <a:ext cx="2877372" cy="174617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41" presetClass="entr" presetSubtype="0" fill="hold" grpId="0" nodeType="clickEffect">
                                  <p:stCondLst>
                                    <p:cond delay="0"/>
                                  </p:stCondLst>
                                  <p:iterate type="lt">
                                    <p:tmPct val="10000"/>
                                  </p:iterate>
                                  <p:childTnLst>
                                    <p:set>
                                      <p:cBhvr>
                                        <p:cTn id="32" dur="1" fill="hold">
                                          <p:stCondLst>
                                            <p:cond delay="0"/>
                                          </p:stCondLst>
                                        </p:cTn>
                                        <p:tgtEl>
                                          <p:spTgt spid="3"/>
                                        </p:tgtEl>
                                        <p:attrNameLst>
                                          <p:attrName>style.visibility</p:attrName>
                                        </p:attrNameLst>
                                      </p:cBhvr>
                                      <p:to>
                                        <p:strVal val="visible"/>
                                      </p:to>
                                    </p:set>
                                    <p:anim calcmode="lin" valueType="num">
                                      <p:cBhvr>
                                        <p:cTn id="33"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3"/>
                                        </p:tgtEl>
                                        <p:attrNameLst>
                                          <p:attrName>ppt_y</p:attrName>
                                        </p:attrNameLst>
                                      </p:cBhvr>
                                      <p:tavLst>
                                        <p:tav tm="0">
                                          <p:val>
                                            <p:strVal val="#ppt_y"/>
                                          </p:val>
                                        </p:tav>
                                        <p:tav tm="100000">
                                          <p:val>
                                            <p:strVal val="#ppt_y"/>
                                          </p:val>
                                        </p:tav>
                                      </p:tavLst>
                                    </p:anim>
                                    <p:anim calcmode="lin" valueType="num">
                                      <p:cBhvr>
                                        <p:cTn id="35"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901730" y="685799"/>
            <a:ext cx="16484541" cy="8915403"/>
            <a:chOff x="-4835" y="-163082"/>
            <a:chExt cx="6290592" cy="3469186"/>
          </a:xfrm>
          <a:solidFill>
            <a:schemeClr val="bg1"/>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sp>
        <p:nvSpPr>
          <p:cNvPr id="7" name="TextBox 7"/>
          <p:cNvSpPr txBox="1"/>
          <p:nvPr/>
        </p:nvSpPr>
        <p:spPr>
          <a:xfrm>
            <a:off x="7349021" y="1241589"/>
            <a:ext cx="4648200" cy="559512"/>
          </a:xfrm>
          <a:prstGeom prst="rect">
            <a:avLst/>
          </a:prstGeom>
        </p:spPr>
        <p:txBody>
          <a:bodyPr wrap="square" lIns="0" tIns="0" rIns="0" bIns="0" rtlCol="0" anchor="t">
            <a:spAutoFit/>
          </a:bodyPr>
          <a:lstStyle/>
          <a:p>
            <a:pPr>
              <a:lnSpc>
                <a:spcPts val="4320"/>
              </a:lnSpc>
            </a:pPr>
            <a:r>
              <a:rPr lang="en-US" sz="5000" b="1" spc="120">
                <a:solidFill>
                  <a:srgbClr val="000000"/>
                </a:solidFill>
                <a:latin typeface="Arial" panose="020B0604020202020204" pitchFamily="34" charset="0"/>
                <a:cs typeface="Arial" panose="020B0604020202020204" pitchFamily="34" charset="0"/>
              </a:rPr>
              <a:t>KHỞI ĐỘNG</a:t>
            </a:r>
          </a:p>
        </p:txBody>
      </p:sp>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90844">
            <a:off x="572168" y="7107491"/>
            <a:ext cx="1514106" cy="2785144"/>
          </a:xfrm>
          <a:prstGeom prst="rect">
            <a:avLst/>
          </a:prstGeom>
        </p:spPr>
      </p:pic>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383000" y="335374"/>
            <a:ext cx="1651971" cy="1565242"/>
          </a:xfrm>
          <a:prstGeom prst="rect">
            <a:avLst/>
          </a:prstGeom>
        </p:spPr>
      </p:pic>
      <p:pic>
        <p:nvPicPr>
          <p:cNvPr id="12" name="Picture 11">
            <a:extLst>
              <a:ext uri="{FF2B5EF4-FFF2-40B4-BE49-F238E27FC236}">
                <a16:creationId xmlns:a16="http://schemas.microsoft.com/office/drawing/2014/main" id="{89AA22FA-99FE-C8F4-B5BE-A1980CFAB6E4}"/>
              </a:ext>
            </a:extLst>
          </p:cNvPr>
          <p:cNvPicPr>
            <a:picLocks noChangeAspect="1"/>
          </p:cNvPicPr>
          <p:nvPr/>
        </p:nvPicPr>
        <p:blipFill>
          <a:blip r:embed="rId6"/>
          <a:stretch>
            <a:fillRect/>
          </a:stretch>
        </p:blipFill>
        <p:spPr>
          <a:xfrm>
            <a:off x="2645772" y="5143500"/>
            <a:ext cx="12159926" cy="4227089"/>
          </a:xfrm>
          <a:prstGeom prst="rect">
            <a:avLst/>
          </a:prstGeom>
        </p:spPr>
      </p:pic>
      <p:pic>
        <p:nvPicPr>
          <p:cNvPr id="10" name="Picture 6">
            <a:extLst>
              <a:ext uri="{FF2B5EF4-FFF2-40B4-BE49-F238E27FC236}">
                <a16:creationId xmlns:a16="http://schemas.microsoft.com/office/drawing/2014/main" id="{A9917FD7-315F-F3D6-7CFF-5CFEBC9B81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4661565" y="7781617"/>
            <a:ext cx="3442869" cy="2159618"/>
          </a:xfrm>
          <a:prstGeom prst="rect">
            <a:avLst/>
          </a:prstGeom>
        </p:spPr>
      </p:pic>
      <p:sp>
        <p:nvSpPr>
          <p:cNvPr id="13" name="TextBox 12">
            <a:extLst>
              <a:ext uri="{FF2B5EF4-FFF2-40B4-BE49-F238E27FC236}">
                <a16:creationId xmlns:a16="http://schemas.microsoft.com/office/drawing/2014/main" id="{EF6B4552-CE7F-344D-5BDB-70AA4C38EA5A}"/>
              </a:ext>
            </a:extLst>
          </p:cNvPr>
          <p:cNvSpPr txBox="1"/>
          <p:nvPr/>
        </p:nvSpPr>
        <p:spPr>
          <a:xfrm>
            <a:off x="1329221" y="1976313"/>
            <a:ext cx="12039600" cy="2730876"/>
          </a:xfrm>
          <a:prstGeom prst="rect">
            <a:avLst/>
          </a:prstGeom>
          <a:noFill/>
        </p:spPr>
        <p:txBody>
          <a:bodyPr wrap="square" rtlCol="0">
            <a:spAutoFit/>
          </a:bodyPr>
          <a:lstStyle/>
          <a:p>
            <a:pPr marL="571500" indent="-571500">
              <a:lnSpc>
                <a:spcPct val="150000"/>
              </a:lnSpc>
              <a:buFont typeface="Wingdings" panose="05000000000000000000" pitchFamily="2" charset="2"/>
              <a:buChar char="Ø"/>
            </a:pPr>
            <a:r>
              <a:rPr lang="en-US" sz="3800">
                <a:solidFill>
                  <a:srgbClr val="FF0000"/>
                </a:solidFill>
                <a:latin typeface="Arial" panose="020B0604020202020204" pitchFamily="34" charset="0"/>
                <a:cs typeface="Arial" panose="020B0604020202020204" pitchFamily="34" charset="0"/>
              </a:rPr>
              <a:t>Quan sát  hình ảnh và cho biết:</a:t>
            </a:r>
          </a:p>
          <a:p>
            <a:pPr marL="0" marR="0">
              <a:lnSpc>
                <a:spcPct val="150000"/>
              </a:lnSpc>
              <a:spcBef>
                <a:spcPts val="300"/>
              </a:spcBef>
              <a:spcAft>
                <a:spcPts val="300"/>
              </a:spcAft>
            </a:pPr>
            <a:r>
              <a:rPr lang="vi-VN" sz="3800">
                <a:solidFill>
                  <a:srgbClr val="000000"/>
                </a:solidFill>
                <a:effectLst/>
                <a:latin typeface="Arial" panose="020B0604020202020204" pitchFamily="34" charset="0"/>
                <a:ea typeface="Calibri" panose="020F0502020204030204" pitchFamily="34" charset="0"/>
                <a:cs typeface="Arial" panose="020B0604020202020204" pitchFamily="34" charset="0"/>
              </a:rPr>
              <a:t>+</a:t>
            </a:r>
            <a:r>
              <a:rPr lang="fr-FR" sz="3800">
                <a:solidFill>
                  <a:srgbClr val="000000"/>
                </a:solidFill>
                <a:effectLst/>
                <a:latin typeface="Arial" panose="020B0604020202020204" pitchFamily="34" charset="0"/>
                <a:ea typeface="Calibri" panose="020F0502020204030204" pitchFamily="34" charset="0"/>
                <a:cs typeface="Arial" panose="020B0604020202020204" pitchFamily="34" charset="0"/>
              </a:rPr>
              <a:t> Đèn nào dưới đây được em sử dụng làm đèn học?</a:t>
            </a:r>
            <a:endParaRPr lang="en-US" sz="3800">
              <a:effectLst/>
              <a:latin typeface="Arial" panose="020B0604020202020204" pitchFamily="34" charset="0"/>
              <a:ea typeface="Calibri" panose="020F0502020204030204" pitchFamily="34" charset="0"/>
              <a:cs typeface="Arial" panose="020B0604020202020204" pitchFamily="34" charset="0"/>
            </a:endParaRPr>
          </a:p>
          <a:p>
            <a:pPr marL="0" marR="0">
              <a:lnSpc>
                <a:spcPct val="150000"/>
              </a:lnSpc>
              <a:spcBef>
                <a:spcPts val="300"/>
              </a:spcBef>
              <a:spcAft>
                <a:spcPts val="300"/>
              </a:spcAft>
            </a:pPr>
            <a:r>
              <a:rPr lang="vi-VN" sz="3800">
                <a:solidFill>
                  <a:srgbClr val="000000"/>
                </a:solidFill>
                <a:effectLst/>
                <a:latin typeface="Arial" panose="020B0604020202020204" pitchFamily="34" charset="0"/>
                <a:ea typeface="Calibri" panose="020F0502020204030204" pitchFamily="34" charset="0"/>
                <a:cs typeface="Arial" panose="020B0604020202020204" pitchFamily="34" charset="0"/>
              </a:rPr>
              <a:t>+</a:t>
            </a:r>
            <a:r>
              <a:rPr lang="fr-FR" sz="3800">
                <a:solidFill>
                  <a:srgbClr val="000000"/>
                </a:solidFill>
                <a:effectLst/>
                <a:latin typeface="Arial" panose="020B0604020202020204" pitchFamily="34" charset="0"/>
                <a:ea typeface="Calibri" panose="020F0502020204030204" pitchFamily="34" charset="0"/>
                <a:cs typeface="Arial" panose="020B0604020202020204" pitchFamily="34" charset="0"/>
              </a:rPr>
              <a:t> Vì sao em lựa chọn đèn đó? </a:t>
            </a:r>
            <a:endParaRPr lang="en-US" sz="3800">
              <a:effectLst/>
              <a:latin typeface="Arial" panose="020B0604020202020204" pitchFamily="34" charset="0"/>
              <a:ea typeface="Calibri" panose="020F0502020204030204" pitchFamily="34" charset="0"/>
              <a:cs typeface="Arial" panose="020B0604020202020204" pitchFamily="34" charset="0"/>
            </a:endParaRPr>
          </a:p>
        </p:txBody>
      </p:sp>
      <p:sp>
        <p:nvSpPr>
          <p:cNvPr id="2" name="Oval 1">
            <a:extLst>
              <a:ext uri="{FF2B5EF4-FFF2-40B4-BE49-F238E27FC236}">
                <a16:creationId xmlns:a16="http://schemas.microsoft.com/office/drawing/2014/main" id="{DD1CC958-06D8-66E7-5AE8-CCD1A5B71C14}"/>
              </a:ext>
            </a:extLst>
          </p:cNvPr>
          <p:cNvSpPr/>
          <p:nvPr/>
        </p:nvSpPr>
        <p:spPr>
          <a:xfrm>
            <a:off x="2204959" y="4882401"/>
            <a:ext cx="3755028" cy="490058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anim calcmode="lin" valueType="num">
                                      <p:cBhvr additive="base">
                                        <p:cTn id="31" dur="500" fill="hold"/>
                                        <p:tgtEl>
                                          <p:spTgt spid="13"/>
                                        </p:tgtEl>
                                        <p:attrNameLst>
                                          <p:attrName>ppt_x</p:attrName>
                                        </p:attrNameLst>
                                      </p:cBhvr>
                                      <p:tavLst>
                                        <p:tav tm="0">
                                          <p:val>
                                            <p:strVal val="#ppt_x"/>
                                          </p:val>
                                        </p:tav>
                                        <p:tav tm="100000">
                                          <p:val>
                                            <p:strVal val="#ppt_x"/>
                                          </p:val>
                                        </p:tav>
                                      </p:tavLst>
                                    </p:anim>
                                    <p:anim calcmode="lin" valueType="num">
                                      <p:cBhvr additive="base">
                                        <p:cTn id="3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barn(inVertical)">
                                      <p:cBhvr>
                                        <p:cTn id="37" dur="500"/>
                                        <p:tgtEl>
                                          <p:spTgt spid="12"/>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2"/>
                                        </p:tgtEl>
                                        <p:attrNameLst>
                                          <p:attrName>style.visibility</p:attrName>
                                        </p:attrNameLst>
                                      </p:cBhvr>
                                      <p:to>
                                        <p:strVal val="visible"/>
                                      </p:to>
                                    </p:set>
                                    <p:animEffect transition="in" filter="barn(inVertical)">
                                      <p:cBhvr>
                                        <p:cTn id="4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3" grpId="0"/>
      <p:bldP spid="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34" b="28892"/>
          <a:stretch>
            <a:fillRect/>
          </a:stretch>
        </p:blipFill>
        <p:spPr>
          <a:xfrm>
            <a:off x="2036297" y="342900"/>
            <a:ext cx="13972544" cy="8115300"/>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414872" flipH="1">
            <a:off x="1932166" y="7547632"/>
            <a:ext cx="1959725" cy="2449657"/>
          </a:xfrm>
          <a:prstGeom prst="rect">
            <a:avLst/>
          </a:prstGeom>
        </p:spPr>
      </p:pic>
      <p:pic>
        <p:nvPicPr>
          <p:cNvPr id="6" name="Picture 6"/>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4036664" y="722602"/>
            <a:ext cx="1742955" cy="2061560"/>
          </a:xfrm>
          <a:prstGeom prst="rect">
            <a:avLst/>
          </a:prstGeom>
        </p:spPr>
      </p:pic>
      <p:sp>
        <p:nvSpPr>
          <p:cNvPr id="7" name="TextBox 7"/>
          <p:cNvSpPr txBox="1"/>
          <p:nvPr/>
        </p:nvSpPr>
        <p:spPr>
          <a:xfrm>
            <a:off x="4800600" y="3009900"/>
            <a:ext cx="9395391" cy="3248646"/>
          </a:xfrm>
          <a:prstGeom prst="rect">
            <a:avLst/>
          </a:prstGeom>
        </p:spPr>
        <p:txBody>
          <a:bodyPr wrap="square" lIns="0" tIns="0" rIns="0" bIns="0" rtlCol="0" anchor="t">
            <a:spAutoFit/>
          </a:bodyPr>
          <a:lstStyle/>
          <a:p>
            <a:pPr marL="0" lvl="0" indent="0" algn="ctr">
              <a:lnSpc>
                <a:spcPct val="150000"/>
              </a:lnSpc>
              <a:spcBef>
                <a:spcPct val="0"/>
              </a:spcBef>
            </a:pPr>
            <a:r>
              <a:rPr lang="en-US" sz="7500" b="1">
                <a:solidFill>
                  <a:srgbClr val="000000"/>
                </a:solidFill>
                <a:latin typeface="Arial" panose="020B0604020202020204" pitchFamily="34" charset="0"/>
                <a:cs typeface="Arial" panose="020B0604020202020204" pitchFamily="34" charset="0"/>
              </a:rPr>
              <a:t>BÀI 2:</a:t>
            </a:r>
          </a:p>
          <a:p>
            <a:pPr marL="0" lvl="0" indent="0" algn="ctr">
              <a:lnSpc>
                <a:spcPct val="150000"/>
              </a:lnSpc>
              <a:spcBef>
                <a:spcPct val="0"/>
              </a:spcBef>
            </a:pPr>
            <a:r>
              <a:rPr lang="en-US" sz="7500" b="1">
                <a:solidFill>
                  <a:srgbClr val="000000"/>
                </a:solidFill>
                <a:latin typeface="Arial" panose="020B0604020202020204" pitchFamily="34" charset="0"/>
                <a:cs typeface="Arial" panose="020B0604020202020204" pitchFamily="34" charset="0"/>
              </a:rPr>
              <a:t>SỬ DỤNG ĐÈN HỌC</a:t>
            </a:r>
          </a:p>
        </p:txBody>
      </p:sp>
      <p:pic>
        <p:nvPicPr>
          <p:cNvPr id="9" name="Picture 11">
            <a:extLst>
              <a:ext uri="{FF2B5EF4-FFF2-40B4-BE49-F238E27FC236}">
                <a16:creationId xmlns:a16="http://schemas.microsoft.com/office/drawing/2014/main" id="{E87492F7-E306-95B9-314C-2FEABF22051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1544163">
            <a:off x="13810183" y="5111773"/>
            <a:ext cx="5444548" cy="4836294"/>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500" fill="hold"/>
                                        <p:tgtEl>
                                          <p:spTgt spid="5"/>
                                        </p:tgtEl>
                                        <p:attrNameLst>
                                          <p:attrName>ppt_x</p:attrName>
                                        </p:attrNameLst>
                                      </p:cBhvr>
                                      <p:tavLst>
                                        <p:tav tm="0">
                                          <p:val>
                                            <p:strVal val="#ppt_x"/>
                                          </p:val>
                                        </p:tav>
                                        <p:tav tm="100000">
                                          <p:val>
                                            <p:strVal val="#ppt_x"/>
                                          </p:val>
                                        </p:tav>
                                      </p:tavLst>
                                    </p:anim>
                                    <p:anim calcmode="lin" valueType="num">
                                      <p:cBhvr additive="base">
                                        <p:cTn id="12" dur="5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2" name="Group 2"/>
          <p:cNvGrpSpPr/>
          <p:nvPr/>
        </p:nvGrpSpPr>
        <p:grpSpPr>
          <a:xfrm>
            <a:off x="2215901" y="1638300"/>
            <a:ext cx="13252699" cy="8087591"/>
            <a:chOff x="0" y="0"/>
            <a:chExt cx="6290592" cy="3291278"/>
          </a:xfrm>
        </p:grpSpPr>
        <p:sp>
          <p:nvSpPr>
            <p:cNvPr id="3" name="Freeform 3"/>
            <p:cNvSpPr/>
            <p:nvPr/>
          </p:nvSpPr>
          <p:spPr>
            <a:xfrm>
              <a:off x="0" y="0"/>
              <a:ext cx="6290592" cy="3291278"/>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solidFill>
              <a:srgbClr val="FFFFC8"/>
            </a:solidFill>
          </p:spPr>
        </p:sp>
      </p:grpSp>
      <p:pic>
        <p:nvPicPr>
          <p:cNvPr id="4" name="Picture 4"/>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066800" y="7192803"/>
            <a:ext cx="2298202" cy="2533088"/>
          </a:xfrm>
          <a:prstGeom prst="rect">
            <a:avLst/>
          </a:prstGeom>
        </p:spPr>
      </p:pic>
      <p:pic>
        <p:nvPicPr>
          <p:cNvPr id="5" name="Picture 5"/>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325600" y="1958340"/>
            <a:ext cx="2605354" cy="2651760"/>
          </a:xfrm>
          <a:prstGeom prst="rect">
            <a:avLst/>
          </a:prstGeom>
        </p:spPr>
      </p:pic>
      <p:sp>
        <p:nvSpPr>
          <p:cNvPr id="6" name="TextBox 6"/>
          <p:cNvSpPr txBox="1"/>
          <p:nvPr/>
        </p:nvSpPr>
        <p:spPr>
          <a:xfrm>
            <a:off x="1446202" y="394119"/>
            <a:ext cx="14792096" cy="1069267"/>
          </a:xfrm>
          <a:prstGeom prst="rect">
            <a:avLst/>
          </a:prstGeom>
        </p:spPr>
        <p:txBody>
          <a:bodyPr lIns="0" tIns="0" rIns="0" bIns="0" rtlCol="0" anchor="t">
            <a:spAutoFit/>
          </a:bodyPr>
          <a:lstStyle/>
          <a:p>
            <a:pPr marL="0" lvl="0" indent="0" algn="ctr">
              <a:lnSpc>
                <a:spcPts val="9600"/>
              </a:lnSpc>
              <a:spcBef>
                <a:spcPct val="0"/>
              </a:spcBef>
            </a:pPr>
            <a:r>
              <a:rPr lang="en-US" sz="5000" b="1">
                <a:solidFill>
                  <a:srgbClr val="000000"/>
                </a:solidFill>
                <a:latin typeface="Arial" panose="020B0604020202020204" pitchFamily="34" charset="0"/>
                <a:cs typeface="Arial" panose="020B0604020202020204" pitchFamily="34" charset="0"/>
              </a:rPr>
              <a:t>NỘI DUNG BÀI HỌC</a:t>
            </a:r>
          </a:p>
        </p:txBody>
      </p:sp>
      <p:sp>
        <p:nvSpPr>
          <p:cNvPr id="8" name="Oval 7">
            <a:extLst>
              <a:ext uri="{FF2B5EF4-FFF2-40B4-BE49-F238E27FC236}">
                <a16:creationId xmlns:a16="http://schemas.microsoft.com/office/drawing/2014/main" id="{2A5E25F6-49A8-D9FA-8CCA-7014CD29859A}"/>
              </a:ext>
            </a:extLst>
          </p:cNvPr>
          <p:cNvSpPr/>
          <p:nvPr/>
        </p:nvSpPr>
        <p:spPr>
          <a:xfrm>
            <a:off x="3810000" y="2096052"/>
            <a:ext cx="1143000" cy="1066800"/>
          </a:xfrm>
          <a:prstGeom prst="ellipse">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a:latin typeface="Arial" panose="020B0604020202020204" pitchFamily="34" charset="0"/>
                <a:cs typeface="Arial" panose="020B0604020202020204" pitchFamily="34" charset="0"/>
              </a:rPr>
              <a:t>1</a:t>
            </a:r>
          </a:p>
        </p:txBody>
      </p:sp>
      <p:sp>
        <p:nvSpPr>
          <p:cNvPr id="9" name="Oval 8">
            <a:extLst>
              <a:ext uri="{FF2B5EF4-FFF2-40B4-BE49-F238E27FC236}">
                <a16:creationId xmlns:a16="http://schemas.microsoft.com/office/drawing/2014/main" id="{E7EFB01C-7127-9743-06BC-BBD338FA456F}"/>
              </a:ext>
            </a:extLst>
          </p:cNvPr>
          <p:cNvSpPr/>
          <p:nvPr/>
        </p:nvSpPr>
        <p:spPr>
          <a:xfrm>
            <a:off x="3768850" y="5291376"/>
            <a:ext cx="1143000" cy="1066800"/>
          </a:xfrm>
          <a:prstGeom prst="ellipse">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a:latin typeface="Arial" panose="020B0604020202020204" pitchFamily="34" charset="0"/>
                <a:cs typeface="Arial" panose="020B0604020202020204" pitchFamily="34" charset="0"/>
              </a:rPr>
              <a:t>3</a:t>
            </a:r>
          </a:p>
        </p:txBody>
      </p:sp>
      <p:sp>
        <p:nvSpPr>
          <p:cNvPr id="11" name="Oval 10">
            <a:extLst>
              <a:ext uri="{FF2B5EF4-FFF2-40B4-BE49-F238E27FC236}">
                <a16:creationId xmlns:a16="http://schemas.microsoft.com/office/drawing/2014/main" id="{49014371-2E8C-888D-5156-A87429A5AAA3}"/>
              </a:ext>
            </a:extLst>
          </p:cNvPr>
          <p:cNvSpPr/>
          <p:nvPr/>
        </p:nvSpPr>
        <p:spPr>
          <a:xfrm>
            <a:off x="3810000" y="3771900"/>
            <a:ext cx="1143000" cy="1066800"/>
          </a:xfrm>
          <a:prstGeom prst="ellipse">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a:latin typeface="Arial" panose="020B0604020202020204" pitchFamily="34" charset="0"/>
                <a:cs typeface="Arial" panose="020B0604020202020204" pitchFamily="34" charset="0"/>
              </a:rPr>
              <a:t>2</a:t>
            </a:r>
          </a:p>
        </p:txBody>
      </p:sp>
      <p:sp>
        <p:nvSpPr>
          <p:cNvPr id="12" name="Oval 11">
            <a:extLst>
              <a:ext uri="{FF2B5EF4-FFF2-40B4-BE49-F238E27FC236}">
                <a16:creationId xmlns:a16="http://schemas.microsoft.com/office/drawing/2014/main" id="{D65E92F1-EABA-87EE-4A43-8A7821398451}"/>
              </a:ext>
            </a:extLst>
          </p:cNvPr>
          <p:cNvSpPr/>
          <p:nvPr/>
        </p:nvSpPr>
        <p:spPr>
          <a:xfrm>
            <a:off x="3768850" y="6942623"/>
            <a:ext cx="1143000" cy="1066800"/>
          </a:xfrm>
          <a:prstGeom prst="ellipse">
            <a:avLst/>
          </a:prstGeom>
          <a:solidFill>
            <a:schemeClr val="accent6">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a:latin typeface="Arial" panose="020B0604020202020204" pitchFamily="34" charset="0"/>
                <a:cs typeface="Arial" panose="020B0604020202020204" pitchFamily="34" charset="0"/>
              </a:rPr>
              <a:t>4</a:t>
            </a:r>
          </a:p>
        </p:txBody>
      </p:sp>
      <p:sp>
        <p:nvSpPr>
          <p:cNvPr id="13" name="Oval 12">
            <a:extLst>
              <a:ext uri="{FF2B5EF4-FFF2-40B4-BE49-F238E27FC236}">
                <a16:creationId xmlns:a16="http://schemas.microsoft.com/office/drawing/2014/main" id="{8FB09A22-BC17-F50D-84D5-5096EEFDD528}"/>
              </a:ext>
            </a:extLst>
          </p:cNvPr>
          <p:cNvSpPr/>
          <p:nvPr/>
        </p:nvSpPr>
        <p:spPr>
          <a:xfrm>
            <a:off x="3775777" y="8486700"/>
            <a:ext cx="1143000" cy="1066800"/>
          </a:xfrm>
          <a:prstGeom prst="ellipse">
            <a:avLst/>
          </a:prstGeom>
          <a:solidFill>
            <a:schemeClr val="accent6">
              <a:lumMod val="75000"/>
            </a:schemeClr>
          </a:solidFill>
          <a:ln>
            <a:solidFill>
              <a:schemeClr val="accent6">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5000" b="1">
                <a:latin typeface="Arial" panose="020B0604020202020204" pitchFamily="34" charset="0"/>
                <a:cs typeface="Arial" panose="020B0604020202020204" pitchFamily="34" charset="0"/>
              </a:rPr>
              <a:t>5</a:t>
            </a:r>
          </a:p>
        </p:txBody>
      </p:sp>
      <p:sp>
        <p:nvSpPr>
          <p:cNvPr id="14" name="TextBox 13">
            <a:extLst>
              <a:ext uri="{FF2B5EF4-FFF2-40B4-BE49-F238E27FC236}">
                <a16:creationId xmlns:a16="http://schemas.microsoft.com/office/drawing/2014/main" id="{275A6350-5BE8-6AD3-9F85-73A8EDB6B2C1}"/>
              </a:ext>
            </a:extLst>
          </p:cNvPr>
          <p:cNvSpPr txBox="1"/>
          <p:nvPr/>
        </p:nvSpPr>
        <p:spPr>
          <a:xfrm>
            <a:off x="5541818" y="2096052"/>
            <a:ext cx="7848602" cy="861774"/>
          </a:xfrm>
          <a:prstGeom prst="rect">
            <a:avLst/>
          </a:prstGeom>
          <a:noFill/>
        </p:spPr>
        <p:txBody>
          <a:bodyPr wrap="square" rtlCol="0">
            <a:spAutoFit/>
          </a:bodyPr>
          <a:lstStyle/>
          <a:p>
            <a:r>
              <a:rPr lang="en-US" sz="5000">
                <a:latin typeface="Arial" panose="020B0604020202020204" pitchFamily="34" charset="0"/>
                <a:cs typeface="Arial" panose="020B0604020202020204" pitchFamily="34" charset="0"/>
              </a:rPr>
              <a:t>Tác dụng của đèn học</a:t>
            </a:r>
          </a:p>
        </p:txBody>
      </p:sp>
      <p:sp>
        <p:nvSpPr>
          <p:cNvPr id="15" name="TextBox 14">
            <a:extLst>
              <a:ext uri="{FF2B5EF4-FFF2-40B4-BE49-F238E27FC236}">
                <a16:creationId xmlns:a16="http://schemas.microsoft.com/office/drawing/2014/main" id="{9FDE4901-2614-434B-1FB1-C35847628C0C}"/>
              </a:ext>
            </a:extLst>
          </p:cNvPr>
          <p:cNvSpPr txBox="1"/>
          <p:nvPr/>
        </p:nvSpPr>
        <p:spPr>
          <a:xfrm>
            <a:off x="5541818" y="3748326"/>
            <a:ext cx="7848602" cy="861774"/>
          </a:xfrm>
          <a:prstGeom prst="rect">
            <a:avLst/>
          </a:prstGeom>
          <a:noFill/>
        </p:spPr>
        <p:txBody>
          <a:bodyPr wrap="square" rtlCol="0">
            <a:spAutoFit/>
          </a:bodyPr>
          <a:lstStyle/>
          <a:p>
            <a:r>
              <a:rPr lang="en-US" sz="5000">
                <a:latin typeface="Arial" panose="020B0604020202020204" pitchFamily="34" charset="0"/>
                <a:cs typeface="Arial" panose="020B0604020202020204" pitchFamily="34" charset="0"/>
              </a:rPr>
              <a:t>Một số loại đèn học</a:t>
            </a:r>
          </a:p>
        </p:txBody>
      </p:sp>
      <p:sp>
        <p:nvSpPr>
          <p:cNvPr id="16" name="TextBox 15">
            <a:extLst>
              <a:ext uri="{FF2B5EF4-FFF2-40B4-BE49-F238E27FC236}">
                <a16:creationId xmlns:a16="http://schemas.microsoft.com/office/drawing/2014/main" id="{B191B9B0-58C7-DC83-224B-FA2274A30DAC}"/>
              </a:ext>
            </a:extLst>
          </p:cNvPr>
          <p:cNvSpPr txBox="1"/>
          <p:nvPr/>
        </p:nvSpPr>
        <p:spPr>
          <a:xfrm>
            <a:off x="5541818" y="5346652"/>
            <a:ext cx="9393382" cy="861774"/>
          </a:xfrm>
          <a:prstGeom prst="rect">
            <a:avLst/>
          </a:prstGeom>
          <a:noFill/>
        </p:spPr>
        <p:txBody>
          <a:bodyPr wrap="square" rtlCol="0">
            <a:spAutoFit/>
          </a:bodyPr>
          <a:lstStyle/>
          <a:p>
            <a:r>
              <a:rPr lang="en-US" sz="5000">
                <a:latin typeface="Arial" panose="020B0604020202020204" pitchFamily="34" charset="0"/>
                <a:cs typeface="Arial" panose="020B0604020202020204" pitchFamily="34" charset="0"/>
              </a:rPr>
              <a:t>Các bộ phận chính của đèn học</a:t>
            </a:r>
          </a:p>
        </p:txBody>
      </p:sp>
      <p:sp>
        <p:nvSpPr>
          <p:cNvPr id="17" name="TextBox 16">
            <a:extLst>
              <a:ext uri="{FF2B5EF4-FFF2-40B4-BE49-F238E27FC236}">
                <a16:creationId xmlns:a16="http://schemas.microsoft.com/office/drawing/2014/main" id="{FDD88FBF-8032-144F-0E1B-DBBBD01A512C}"/>
              </a:ext>
            </a:extLst>
          </p:cNvPr>
          <p:cNvSpPr txBox="1"/>
          <p:nvPr/>
        </p:nvSpPr>
        <p:spPr>
          <a:xfrm>
            <a:off x="5541818" y="7123651"/>
            <a:ext cx="7848602" cy="861774"/>
          </a:xfrm>
          <a:prstGeom prst="rect">
            <a:avLst/>
          </a:prstGeom>
          <a:noFill/>
        </p:spPr>
        <p:txBody>
          <a:bodyPr wrap="square" rtlCol="0">
            <a:spAutoFit/>
          </a:bodyPr>
          <a:lstStyle/>
          <a:p>
            <a:r>
              <a:rPr lang="en-US" sz="5000">
                <a:latin typeface="Arial" panose="020B0604020202020204" pitchFamily="34" charset="0"/>
                <a:cs typeface="Arial" panose="020B0604020202020204" pitchFamily="34" charset="0"/>
              </a:rPr>
              <a:t>Sử dụng đèn học</a:t>
            </a:r>
          </a:p>
        </p:txBody>
      </p:sp>
      <p:sp>
        <p:nvSpPr>
          <p:cNvPr id="18" name="TextBox 17">
            <a:extLst>
              <a:ext uri="{FF2B5EF4-FFF2-40B4-BE49-F238E27FC236}">
                <a16:creationId xmlns:a16="http://schemas.microsoft.com/office/drawing/2014/main" id="{18484334-72D5-80BC-EB06-2CCB5A5F97C8}"/>
              </a:ext>
            </a:extLst>
          </p:cNvPr>
          <p:cNvSpPr txBox="1"/>
          <p:nvPr/>
        </p:nvSpPr>
        <p:spPr>
          <a:xfrm>
            <a:off x="5569526" y="8589213"/>
            <a:ext cx="8756073" cy="861774"/>
          </a:xfrm>
          <a:prstGeom prst="rect">
            <a:avLst/>
          </a:prstGeom>
          <a:noFill/>
        </p:spPr>
        <p:txBody>
          <a:bodyPr wrap="square" rtlCol="0">
            <a:spAutoFit/>
          </a:bodyPr>
          <a:lstStyle/>
          <a:p>
            <a:r>
              <a:rPr lang="en-US" sz="5000">
                <a:latin typeface="Arial" panose="020B0604020202020204" pitchFamily="34" charset="0"/>
                <a:cs typeface="Arial" panose="020B0604020202020204" pitchFamily="34" charset="0"/>
              </a:rPr>
              <a:t>An toàn khi sử dụng đèn học</a:t>
            </a:r>
          </a:p>
        </p:txBody>
      </p:sp>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additive="base">
                                        <p:cTn id="39" dur="500" fill="hold"/>
                                        <p:tgtEl>
                                          <p:spTgt spid="13"/>
                                        </p:tgtEl>
                                        <p:attrNameLst>
                                          <p:attrName>ppt_x</p:attrName>
                                        </p:attrNameLst>
                                      </p:cBhvr>
                                      <p:tavLst>
                                        <p:tav tm="0">
                                          <p:val>
                                            <p:strVal val="#ppt_x"/>
                                          </p:val>
                                        </p:tav>
                                        <p:tav tm="100000">
                                          <p:val>
                                            <p:strVal val="#ppt_x"/>
                                          </p:val>
                                        </p:tav>
                                      </p:tavLst>
                                    </p:anim>
                                    <p:anim calcmode="lin" valueType="num">
                                      <p:cBhvr additive="base">
                                        <p:cTn id="40" dur="500" fill="hold"/>
                                        <p:tgtEl>
                                          <p:spTgt spid="13"/>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 calcmode="lin" valueType="num">
                                      <p:cBhvr additive="base">
                                        <p:cTn id="47" dur="500" fill="hold"/>
                                        <p:tgtEl>
                                          <p:spTgt spid="15"/>
                                        </p:tgtEl>
                                        <p:attrNameLst>
                                          <p:attrName>ppt_x</p:attrName>
                                        </p:attrNameLst>
                                      </p:cBhvr>
                                      <p:tavLst>
                                        <p:tav tm="0">
                                          <p:val>
                                            <p:strVal val="#ppt_x"/>
                                          </p:val>
                                        </p:tav>
                                        <p:tav tm="100000">
                                          <p:val>
                                            <p:strVal val="#ppt_x"/>
                                          </p:val>
                                        </p:tav>
                                      </p:tavLst>
                                    </p:anim>
                                    <p:anim calcmode="lin" valueType="num">
                                      <p:cBhvr additive="base">
                                        <p:cTn id="48" dur="500" fill="hold"/>
                                        <p:tgtEl>
                                          <p:spTgt spid="15"/>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16"/>
                                        </p:tgtEl>
                                        <p:attrNameLst>
                                          <p:attrName>style.visibility</p:attrName>
                                        </p:attrNameLst>
                                      </p:cBhvr>
                                      <p:to>
                                        <p:strVal val="visible"/>
                                      </p:to>
                                    </p:set>
                                    <p:anim calcmode="lin" valueType="num">
                                      <p:cBhvr additive="base">
                                        <p:cTn id="51" dur="500" fill="hold"/>
                                        <p:tgtEl>
                                          <p:spTgt spid="16"/>
                                        </p:tgtEl>
                                        <p:attrNameLst>
                                          <p:attrName>ppt_x</p:attrName>
                                        </p:attrNameLst>
                                      </p:cBhvr>
                                      <p:tavLst>
                                        <p:tav tm="0">
                                          <p:val>
                                            <p:strVal val="#ppt_x"/>
                                          </p:val>
                                        </p:tav>
                                        <p:tav tm="100000">
                                          <p:val>
                                            <p:strVal val="#ppt_x"/>
                                          </p:val>
                                        </p:tav>
                                      </p:tavLst>
                                    </p:anim>
                                    <p:anim calcmode="lin" valueType="num">
                                      <p:cBhvr additive="base">
                                        <p:cTn id="52" dur="500" fill="hold"/>
                                        <p:tgtEl>
                                          <p:spTgt spid="16"/>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7"/>
                                        </p:tgtEl>
                                        <p:attrNameLst>
                                          <p:attrName>style.visibility</p:attrName>
                                        </p:attrNameLst>
                                      </p:cBhvr>
                                      <p:to>
                                        <p:strVal val="visible"/>
                                      </p:to>
                                    </p:set>
                                    <p:anim calcmode="lin" valueType="num">
                                      <p:cBhvr additive="base">
                                        <p:cTn id="55" dur="500" fill="hold"/>
                                        <p:tgtEl>
                                          <p:spTgt spid="17"/>
                                        </p:tgtEl>
                                        <p:attrNameLst>
                                          <p:attrName>ppt_x</p:attrName>
                                        </p:attrNameLst>
                                      </p:cBhvr>
                                      <p:tavLst>
                                        <p:tav tm="0">
                                          <p:val>
                                            <p:strVal val="#ppt_x"/>
                                          </p:val>
                                        </p:tav>
                                        <p:tav tm="100000">
                                          <p:val>
                                            <p:strVal val="#ppt_x"/>
                                          </p:val>
                                        </p:tav>
                                      </p:tavLst>
                                    </p:anim>
                                    <p:anim calcmode="lin" valueType="num">
                                      <p:cBhvr additive="base">
                                        <p:cTn id="56" dur="500" fill="hold"/>
                                        <p:tgtEl>
                                          <p:spTgt spid="17"/>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animBg="1"/>
      <p:bldP spid="9" grpId="0" animBg="1"/>
      <p:bldP spid="11" grpId="0" animBg="1"/>
      <p:bldP spid="12" grpId="0" animBg="1"/>
      <p:bldP spid="13" grpId="0" animBg="1"/>
      <p:bldP spid="14" grpId="0"/>
      <p:bldP spid="15" grpId="0"/>
      <p:bldP spid="16" grpId="0"/>
      <p:bldP spid="17" grpId="0"/>
      <p:bldP spid="18"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901730" y="685799"/>
            <a:ext cx="16484541" cy="8915403"/>
            <a:chOff x="-4835" y="-163082"/>
            <a:chExt cx="6290592" cy="3469186"/>
          </a:xfrm>
          <a:solidFill>
            <a:schemeClr val="bg1"/>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sp>
        <p:nvSpPr>
          <p:cNvPr id="7" name="TextBox 7"/>
          <p:cNvSpPr txBox="1"/>
          <p:nvPr/>
        </p:nvSpPr>
        <p:spPr>
          <a:xfrm>
            <a:off x="1336148" y="1156095"/>
            <a:ext cx="8188852" cy="559512"/>
          </a:xfrm>
          <a:prstGeom prst="rect">
            <a:avLst/>
          </a:prstGeom>
        </p:spPr>
        <p:txBody>
          <a:bodyPr wrap="square" lIns="0" tIns="0" rIns="0" bIns="0" rtlCol="0" anchor="t">
            <a:spAutoFit/>
          </a:bodyPr>
          <a:lstStyle/>
          <a:p>
            <a:pPr>
              <a:lnSpc>
                <a:spcPts val="4320"/>
              </a:lnSpc>
            </a:pPr>
            <a:r>
              <a:rPr lang="en-US" sz="5000" b="1" spc="120">
                <a:solidFill>
                  <a:srgbClr val="000000"/>
                </a:solidFill>
                <a:latin typeface="Arial" panose="020B0604020202020204" pitchFamily="34" charset="0"/>
                <a:cs typeface="Arial" panose="020B0604020202020204" pitchFamily="34" charset="0"/>
              </a:rPr>
              <a:t>1. Tác dụng của đèn học</a:t>
            </a:r>
          </a:p>
        </p:txBody>
      </p:sp>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90844">
            <a:off x="572168" y="7107491"/>
            <a:ext cx="1514106" cy="2785144"/>
          </a:xfrm>
          <a:prstGeom prst="rect">
            <a:avLst/>
          </a:prstGeom>
        </p:spPr>
      </p:pic>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383000" y="335374"/>
            <a:ext cx="1651971" cy="1565242"/>
          </a:xfrm>
          <a:prstGeom prst="rect">
            <a:avLst/>
          </a:prstGeom>
        </p:spPr>
      </p:pic>
      <p:pic>
        <p:nvPicPr>
          <p:cNvPr id="10" name="Picture 6">
            <a:extLst>
              <a:ext uri="{FF2B5EF4-FFF2-40B4-BE49-F238E27FC236}">
                <a16:creationId xmlns:a16="http://schemas.microsoft.com/office/drawing/2014/main" id="{A9917FD7-315F-F3D6-7CFF-5CFEBC9B81E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4661565" y="7781617"/>
            <a:ext cx="3442869" cy="2159618"/>
          </a:xfrm>
          <a:prstGeom prst="rect">
            <a:avLst/>
          </a:prstGeom>
        </p:spPr>
      </p:pic>
      <p:pic>
        <p:nvPicPr>
          <p:cNvPr id="5" name="Picture 4">
            <a:extLst>
              <a:ext uri="{FF2B5EF4-FFF2-40B4-BE49-F238E27FC236}">
                <a16:creationId xmlns:a16="http://schemas.microsoft.com/office/drawing/2014/main" id="{E5F7B5E7-40ED-0DC9-D377-FBC95AB01B96}"/>
              </a:ext>
            </a:extLst>
          </p:cNvPr>
          <p:cNvPicPr>
            <a:picLocks noChangeAspect="1"/>
          </p:cNvPicPr>
          <p:nvPr/>
        </p:nvPicPr>
        <p:blipFill rotWithShape="1">
          <a:blip r:embed="rId8"/>
          <a:srcRect b="13462"/>
          <a:stretch/>
        </p:blipFill>
        <p:spPr>
          <a:xfrm>
            <a:off x="3657600" y="4337967"/>
            <a:ext cx="10559437" cy="5214247"/>
          </a:xfrm>
          <a:prstGeom prst="rect">
            <a:avLst/>
          </a:prstGeom>
        </p:spPr>
      </p:pic>
      <p:sp>
        <p:nvSpPr>
          <p:cNvPr id="6" name="TextBox 5">
            <a:extLst>
              <a:ext uri="{FF2B5EF4-FFF2-40B4-BE49-F238E27FC236}">
                <a16:creationId xmlns:a16="http://schemas.microsoft.com/office/drawing/2014/main" id="{92D715D3-5E66-72D4-906E-A106C3D71437}"/>
              </a:ext>
            </a:extLst>
          </p:cNvPr>
          <p:cNvSpPr txBox="1"/>
          <p:nvPr/>
        </p:nvSpPr>
        <p:spPr>
          <a:xfrm>
            <a:off x="4419600" y="3695853"/>
            <a:ext cx="3124200" cy="707886"/>
          </a:xfrm>
          <a:prstGeom prst="rect">
            <a:avLst/>
          </a:prstGeom>
          <a:solidFill>
            <a:schemeClr val="accent3">
              <a:lumMod val="60000"/>
              <a:lumOff val="40000"/>
            </a:schemeClr>
          </a:solidFill>
        </p:spPr>
        <p:txBody>
          <a:bodyPr wrap="square" rtlCol="0">
            <a:spAutoFit/>
          </a:bodyPr>
          <a:lstStyle/>
          <a:p>
            <a:pPr algn="ctr"/>
            <a:r>
              <a:rPr lang="en-US" sz="4000">
                <a:latin typeface="Arial" panose="020B0604020202020204" pitchFamily="34" charset="0"/>
                <a:cs typeface="Arial" panose="020B0604020202020204" pitchFamily="34" charset="0"/>
              </a:rPr>
              <a:t>Chiếu sáng</a:t>
            </a:r>
          </a:p>
        </p:txBody>
      </p:sp>
      <p:sp>
        <p:nvSpPr>
          <p:cNvPr id="13" name="TextBox 12">
            <a:extLst>
              <a:ext uri="{FF2B5EF4-FFF2-40B4-BE49-F238E27FC236}">
                <a16:creationId xmlns:a16="http://schemas.microsoft.com/office/drawing/2014/main" id="{405A6EA5-614E-AC51-B6FE-20DABA1CCADC}"/>
              </a:ext>
            </a:extLst>
          </p:cNvPr>
          <p:cNvSpPr txBox="1"/>
          <p:nvPr/>
        </p:nvSpPr>
        <p:spPr>
          <a:xfrm>
            <a:off x="3041557" y="5143500"/>
            <a:ext cx="3505200" cy="707886"/>
          </a:xfrm>
          <a:prstGeom prst="rect">
            <a:avLst/>
          </a:prstGeom>
          <a:solidFill>
            <a:schemeClr val="accent3">
              <a:lumMod val="60000"/>
              <a:lumOff val="40000"/>
            </a:schemeClr>
          </a:solidFill>
        </p:spPr>
        <p:txBody>
          <a:bodyPr wrap="square" rtlCol="0">
            <a:spAutoFit/>
          </a:bodyPr>
          <a:lstStyle/>
          <a:p>
            <a:pPr algn="ctr"/>
            <a:r>
              <a:rPr lang="en-US" sz="4000">
                <a:latin typeface="Arial" panose="020B0604020202020204" pitchFamily="34" charset="0"/>
                <a:cs typeface="Arial" panose="020B0604020202020204" pitchFamily="34" charset="0"/>
              </a:rPr>
              <a:t>Giảm mỏi mắt</a:t>
            </a:r>
          </a:p>
        </p:txBody>
      </p:sp>
      <p:sp>
        <p:nvSpPr>
          <p:cNvPr id="14" name="TextBox 13">
            <a:extLst>
              <a:ext uri="{FF2B5EF4-FFF2-40B4-BE49-F238E27FC236}">
                <a16:creationId xmlns:a16="http://schemas.microsoft.com/office/drawing/2014/main" id="{4EF9F407-7D06-90BE-3857-C6E2422FCDDE}"/>
              </a:ext>
            </a:extLst>
          </p:cNvPr>
          <p:cNvSpPr txBox="1"/>
          <p:nvPr/>
        </p:nvSpPr>
        <p:spPr>
          <a:xfrm>
            <a:off x="2241758" y="6591147"/>
            <a:ext cx="3517483" cy="707886"/>
          </a:xfrm>
          <a:prstGeom prst="rect">
            <a:avLst/>
          </a:prstGeom>
          <a:solidFill>
            <a:schemeClr val="accent3">
              <a:lumMod val="60000"/>
              <a:lumOff val="40000"/>
            </a:schemeClr>
          </a:solidFill>
        </p:spPr>
        <p:txBody>
          <a:bodyPr wrap="square" rtlCol="0">
            <a:spAutoFit/>
          </a:bodyPr>
          <a:lstStyle/>
          <a:p>
            <a:pPr algn="ctr"/>
            <a:r>
              <a:rPr lang="en-US" sz="4000">
                <a:latin typeface="Arial" panose="020B0604020202020204" pitchFamily="34" charset="0"/>
                <a:cs typeface="Arial" panose="020B0604020202020204" pitchFamily="34" charset="0"/>
              </a:rPr>
              <a:t>Chống cận thị</a:t>
            </a:r>
          </a:p>
        </p:txBody>
      </p:sp>
      <p:sp>
        <p:nvSpPr>
          <p:cNvPr id="15" name="TextBox 14">
            <a:extLst>
              <a:ext uri="{FF2B5EF4-FFF2-40B4-BE49-F238E27FC236}">
                <a16:creationId xmlns:a16="http://schemas.microsoft.com/office/drawing/2014/main" id="{B7B2651B-E8A3-A350-D603-BE77F37CC151}"/>
              </a:ext>
            </a:extLst>
          </p:cNvPr>
          <p:cNvSpPr txBox="1"/>
          <p:nvPr/>
        </p:nvSpPr>
        <p:spPr>
          <a:xfrm>
            <a:off x="6579414" y="2458812"/>
            <a:ext cx="5334000" cy="707886"/>
          </a:xfrm>
          <a:prstGeom prst="rect">
            <a:avLst/>
          </a:prstGeom>
          <a:solidFill>
            <a:schemeClr val="accent3">
              <a:lumMod val="60000"/>
              <a:lumOff val="40000"/>
            </a:schemeClr>
          </a:solidFill>
        </p:spPr>
        <p:txBody>
          <a:bodyPr wrap="square" rtlCol="0">
            <a:spAutoFit/>
          </a:bodyPr>
          <a:lstStyle/>
          <a:p>
            <a:pPr algn="ctr"/>
            <a:r>
              <a:rPr lang="en-US" sz="4000">
                <a:latin typeface="Arial" panose="020B0604020202020204" pitchFamily="34" charset="0"/>
                <a:cs typeface="Arial" panose="020B0604020202020204" pitchFamily="34" charset="0"/>
              </a:rPr>
              <a:t>Trang trí góc học tập</a:t>
            </a:r>
          </a:p>
        </p:txBody>
      </p:sp>
      <p:sp>
        <p:nvSpPr>
          <p:cNvPr id="16" name="TextBox 15">
            <a:extLst>
              <a:ext uri="{FF2B5EF4-FFF2-40B4-BE49-F238E27FC236}">
                <a16:creationId xmlns:a16="http://schemas.microsoft.com/office/drawing/2014/main" id="{99363836-B92B-65AF-1BB9-DF3FBA61BBDB}"/>
              </a:ext>
            </a:extLst>
          </p:cNvPr>
          <p:cNvSpPr txBox="1"/>
          <p:nvPr/>
        </p:nvSpPr>
        <p:spPr>
          <a:xfrm>
            <a:off x="10763522" y="3714936"/>
            <a:ext cx="4481766" cy="707886"/>
          </a:xfrm>
          <a:prstGeom prst="rect">
            <a:avLst/>
          </a:prstGeom>
          <a:solidFill>
            <a:schemeClr val="accent3">
              <a:lumMod val="60000"/>
              <a:lumOff val="40000"/>
            </a:schemeClr>
          </a:solidFill>
        </p:spPr>
        <p:txBody>
          <a:bodyPr wrap="square" rtlCol="0">
            <a:spAutoFit/>
          </a:bodyPr>
          <a:lstStyle/>
          <a:p>
            <a:pPr algn="ctr"/>
            <a:r>
              <a:rPr lang="en-US" sz="4000">
                <a:latin typeface="Arial" panose="020B0604020202020204" pitchFamily="34" charset="0"/>
                <a:cs typeface="Arial" panose="020B0604020202020204" pitchFamily="34" charset="0"/>
              </a:rPr>
              <a:t>Tập trung học tập</a:t>
            </a:r>
          </a:p>
        </p:txBody>
      </p:sp>
      <p:sp>
        <p:nvSpPr>
          <p:cNvPr id="17" name="TextBox 16">
            <a:extLst>
              <a:ext uri="{FF2B5EF4-FFF2-40B4-BE49-F238E27FC236}">
                <a16:creationId xmlns:a16="http://schemas.microsoft.com/office/drawing/2014/main" id="{51C519F0-9A0C-15C7-2DDA-8F84A2B5452B}"/>
              </a:ext>
            </a:extLst>
          </p:cNvPr>
          <p:cNvSpPr txBox="1"/>
          <p:nvPr/>
        </p:nvSpPr>
        <p:spPr>
          <a:xfrm>
            <a:off x="12755316" y="5557976"/>
            <a:ext cx="4294357" cy="1824923"/>
          </a:xfrm>
          <a:prstGeom prst="rect">
            <a:avLst/>
          </a:prstGeom>
          <a:solidFill>
            <a:schemeClr val="accent3">
              <a:lumMod val="60000"/>
              <a:lumOff val="40000"/>
            </a:schemeClr>
          </a:solidFill>
        </p:spPr>
        <p:txBody>
          <a:bodyPr wrap="square" rtlCol="0">
            <a:spAutoFit/>
          </a:bodyPr>
          <a:lstStyle/>
          <a:p>
            <a:pPr algn="ctr">
              <a:lnSpc>
                <a:spcPct val="150000"/>
              </a:lnSpc>
            </a:pPr>
            <a:r>
              <a:rPr lang="en-US" sz="4000">
                <a:latin typeface="Arial" panose="020B0604020202020204" pitchFamily="34" charset="0"/>
                <a:cs typeface="Arial" panose="020B0604020202020204" pitchFamily="34" charset="0"/>
              </a:rPr>
              <a:t>Tích hợp hộp đựng bút…</a:t>
            </a:r>
          </a:p>
        </p:txBody>
      </p:sp>
    </p:spTree>
    <p:extLst>
      <p:ext uri="{BB962C8B-B14F-4D97-AF65-F5344CB8AC3E}">
        <p14:creationId xmlns:p14="http://schemas.microsoft.com/office/powerpoint/2010/main" val="2335879118"/>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par>
                                <p:cTn id="26" presetID="2" presetClass="entr" presetSubtype="4"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par>
                                <p:cTn id="30" presetID="16" presetClass="entr" presetSubtype="21"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inVertical)">
                                      <p:cBhvr>
                                        <p:cTn id="32" dur="500"/>
                                        <p:tgtEl>
                                          <p:spTgt spid="14"/>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barn(inVertical)">
                                      <p:cBhvr>
                                        <p:cTn id="35" dur="500"/>
                                        <p:tgtEl>
                                          <p:spTgt spid="13"/>
                                        </p:tgtEl>
                                      </p:cBhvr>
                                    </p:animEffect>
                                  </p:childTnLst>
                                </p:cTn>
                              </p:par>
                              <p:par>
                                <p:cTn id="36" presetID="16" presetClass="entr" presetSubtype="21"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barn(inVertical)">
                                      <p:cBhvr>
                                        <p:cTn id="38" dur="500"/>
                                        <p:tgtEl>
                                          <p:spTgt spid="6"/>
                                        </p:tgtEl>
                                      </p:cBhvr>
                                    </p:animEffect>
                                  </p:childTnLst>
                                </p:cTn>
                              </p:par>
                              <p:par>
                                <p:cTn id="39" presetID="16" presetClass="entr" presetSubtype="21" fill="hold" grpId="0"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barn(inVertical)">
                                      <p:cBhvr>
                                        <p:cTn id="41" dur="500"/>
                                        <p:tgtEl>
                                          <p:spTgt spid="15"/>
                                        </p:tgtEl>
                                      </p:cBhvr>
                                    </p:animEffect>
                                  </p:childTnLst>
                                </p:cTn>
                              </p:par>
                              <p:par>
                                <p:cTn id="42" presetID="16" presetClass="entr" presetSubtype="21" fill="hold" grpId="0" nodeType="with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barn(inVertical)">
                                      <p:cBhvr>
                                        <p:cTn id="44" dur="500"/>
                                        <p:tgtEl>
                                          <p:spTgt spid="16"/>
                                        </p:tgtEl>
                                      </p:cBhvr>
                                    </p:animEffect>
                                  </p:childTnLst>
                                </p:cTn>
                              </p:par>
                              <p:par>
                                <p:cTn id="45" presetID="16" presetClass="entr" presetSubtype="21"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barn(inVertical)">
                                      <p:cBhvr>
                                        <p:cTn id="4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P spid="13" grpId="0" animBg="1"/>
      <p:bldP spid="14" grpId="0" animBg="1"/>
      <p:bldP spid="15" grpId="0" animBg="1"/>
      <p:bldP spid="16" grpId="0" animBg="1"/>
      <p:bldP spid="1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901730" y="685799"/>
            <a:ext cx="16484541" cy="8915403"/>
            <a:chOff x="-4835" y="-163082"/>
            <a:chExt cx="6290592" cy="3469186"/>
          </a:xfrm>
          <a:solidFill>
            <a:srgbClr val="FFFFFF"/>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sp>
        <p:nvSpPr>
          <p:cNvPr id="7" name="TextBox 7"/>
          <p:cNvSpPr txBox="1"/>
          <p:nvPr/>
        </p:nvSpPr>
        <p:spPr>
          <a:xfrm>
            <a:off x="5181600" y="1170342"/>
            <a:ext cx="8188852" cy="559512"/>
          </a:xfrm>
          <a:prstGeom prst="rect">
            <a:avLst/>
          </a:prstGeom>
        </p:spPr>
        <p:txBody>
          <a:bodyPr wrap="square" lIns="0" tIns="0" rIns="0" bIns="0" rtlCol="0" anchor="t">
            <a:spAutoFit/>
          </a:bodyPr>
          <a:lstStyle/>
          <a:p>
            <a:pPr algn="ctr">
              <a:lnSpc>
                <a:spcPts val="4320"/>
              </a:lnSpc>
            </a:pPr>
            <a:r>
              <a:rPr lang="en-US" sz="5000" b="1" spc="120">
                <a:solidFill>
                  <a:srgbClr val="000000"/>
                </a:solidFill>
                <a:latin typeface="Arial" panose="020B0604020202020204" pitchFamily="34" charset="0"/>
                <a:cs typeface="Arial" panose="020B0604020202020204" pitchFamily="34" charset="0"/>
              </a:rPr>
              <a:t>LUYỆN TẬP</a:t>
            </a:r>
          </a:p>
        </p:txBody>
      </p:sp>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383000" y="335374"/>
            <a:ext cx="1651971" cy="1565242"/>
          </a:xfrm>
          <a:prstGeom prst="rect">
            <a:avLst/>
          </a:prstGeom>
        </p:spPr>
      </p:pic>
      <p:pic>
        <p:nvPicPr>
          <p:cNvPr id="10" name="Picture 6">
            <a:extLst>
              <a:ext uri="{FF2B5EF4-FFF2-40B4-BE49-F238E27FC236}">
                <a16:creationId xmlns:a16="http://schemas.microsoft.com/office/drawing/2014/main" id="{A9917FD7-315F-F3D6-7CFF-5CFEBC9B81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713960" y="8075384"/>
            <a:ext cx="3442869" cy="2159618"/>
          </a:xfrm>
          <a:prstGeom prst="rect">
            <a:avLst/>
          </a:prstGeom>
        </p:spPr>
      </p:pic>
      <p:sp>
        <p:nvSpPr>
          <p:cNvPr id="2" name="TextBox 1">
            <a:extLst>
              <a:ext uri="{FF2B5EF4-FFF2-40B4-BE49-F238E27FC236}">
                <a16:creationId xmlns:a16="http://schemas.microsoft.com/office/drawing/2014/main" id="{3D65D4DF-D83B-B7BF-194B-ECE72D2288E8}"/>
              </a:ext>
            </a:extLst>
          </p:cNvPr>
          <p:cNvSpPr txBox="1"/>
          <p:nvPr/>
        </p:nvSpPr>
        <p:spPr>
          <a:xfrm>
            <a:off x="3168411" y="7563098"/>
            <a:ext cx="14012865" cy="1738296"/>
          </a:xfrm>
          <a:prstGeom prst="rect">
            <a:avLst/>
          </a:prstGeom>
          <a:noFill/>
        </p:spPr>
        <p:txBody>
          <a:bodyPr wrap="square" rtlCol="0">
            <a:spAutoFit/>
          </a:bodyPr>
          <a:lstStyle/>
          <a:p>
            <a:pPr marL="685800" indent="-685800">
              <a:lnSpc>
                <a:spcPct val="150000"/>
              </a:lnSpc>
              <a:buFont typeface="Wingdings" panose="05000000000000000000" pitchFamily="2" charset="2"/>
              <a:buChar char="Ø"/>
            </a:pPr>
            <a:r>
              <a:rPr lang="en-US" sz="3800">
                <a:latin typeface="Arial" panose="020B0604020202020204" pitchFamily="34" charset="0"/>
                <a:cs typeface="Arial" panose="020B0604020202020204" pitchFamily="34" charset="0"/>
              </a:rPr>
              <a:t>Các em quan sát tình huống trong sách giáo khoa.</a:t>
            </a:r>
          </a:p>
          <a:p>
            <a:pPr marL="685800" indent="-685800">
              <a:lnSpc>
                <a:spcPct val="150000"/>
              </a:lnSpc>
              <a:buFont typeface="Wingdings" panose="05000000000000000000" pitchFamily="2" charset="2"/>
              <a:buChar char="Ø"/>
            </a:pPr>
            <a:r>
              <a:rPr lang="en-US" sz="3800">
                <a:latin typeface="Arial" panose="020B0604020202020204" pitchFamily="34" charset="0"/>
                <a:cs typeface="Arial" panose="020B0604020202020204" pitchFamily="34" charset="0"/>
              </a:rPr>
              <a:t>Cho biết “Ai đúng, ai sai”.</a:t>
            </a:r>
          </a:p>
        </p:txBody>
      </p:sp>
      <p:pic>
        <p:nvPicPr>
          <p:cNvPr id="11" name="Picture 10">
            <a:extLst>
              <a:ext uri="{FF2B5EF4-FFF2-40B4-BE49-F238E27FC236}">
                <a16:creationId xmlns:a16="http://schemas.microsoft.com/office/drawing/2014/main" id="{D756853B-29AF-25D6-F0BB-AB233F860E56}"/>
              </a:ext>
            </a:extLst>
          </p:cNvPr>
          <p:cNvPicPr>
            <a:picLocks noChangeAspect="1"/>
          </p:cNvPicPr>
          <p:nvPr/>
        </p:nvPicPr>
        <p:blipFill rotWithShape="1">
          <a:blip r:embed="rId6"/>
          <a:srcRect l="3529" t="6175" r="5473" b="6907"/>
          <a:stretch/>
        </p:blipFill>
        <p:spPr>
          <a:xfrm>
            <a:off x="4108727" y="2214397"/>
            <a:ext cx="10070546" cy="5379874"/>
          </a:xfrm>
          <a:prstGeom prst="rect">
            <a:avLst/>
          </a:prstGeom>
        </p:spPr>
      </p:pic>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90844">
            <a:off x="572168" y="7107491"/>
            <a:ext cx="1514106" cy="2785144"/>
          </a:xfrm>
          <a:prstGeom prst="rect">
            <a:avLst/>
          </a:prstGeom>
        </p:spPr>
      </p:pic>
    </p:spTree>
    <p:extLst>
      <p:ext uri="{BB962C8B-B14F-4D97-AF65-F5344CB8AC3E}">
        <p14:creationId xmlns:p14="http://schemas.microsoft.com/office/powerpoint/2010/main" val="279031592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inVertical)">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barn(inVertical)">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901730" y="685799"/>
            <a:ext cx="16484541" cy="8915403"/>
            <a:chOff x="-4835" y="-163082"/>
            <a:chExt cx="6290592" cy="3469186"/>
          </a:xfrm>
          <a:solidFill>
            <a:srgbClr val="FFFFFF"/>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sp>
        <p:nvSpPr>
          <p:cNvPr id="7" name="TextBox 7"/>
          <p:cNvSpPr txBox="1"/>
          <p:nvPr/>
        </p:nvSpPr>
        <p:spPr>
          <a:xfrm>
            <a:off x="5049574" y="1341104"/>
            <a:ext cx="8188852" cy="559512"/>
          </a:xfrm>
          <a:prstGeom prst="rect">
            <a:avLst/>
          </a:prstGeom>
        </p:spPr>
        <p:txBody>
          <a:bodyPr wrap="square" lIns="0" tIns="0" rIns="0" bIns="0" rtlCol="0" anchor="t">
            <a:spAutoFit/>
          </a:bodyPr>
          <a:lstStyle/>
          <a:p>
            <a:pPr algn="ctr">
              <a:lnSpc>
                <a:spcPts val="4320"/>
              </a:lnSpc>
            </a:pPr>
            <a:r>
              <a:rPr lang="en-US" sz="5000" b="1" spc="120">
                <a:solidFill>
                  <a:srgbClr val="000000"/>
                </a:solidFill>
                <a:latin typeface="Arial" panose="020B0604020202020204" pitchFamily="34" charset="0"/>
                <a:cs typeface="Arial" panose="020B0604020202020204" pitchFamily="34" charset="0"/>
              </a:rPr>
              <a:t>LUYỆN TẬP</a:t>
            </a:r>
          </a:p>
        </p:txBody>
      </p:sp>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383000" y="335374"/>
            <a:ext cx="1651971" cy="1565242"/>
          </a:xfrm>
          <a:prstGeom prst="rect">
            <a:avLst/>
          </a:prstGeom>
        </p:spPr>
      </p:pic>
      <p:pic>
        <p:nvPicPr>
          <p:cNvPr id="10" name="Picture 6">
            <a:extLst>
              <a:ext uri="{FF2B5EF4-FFF2-40B4-BE49-F238E27FC236}">
                <a16:creationId xmlns:a16="http://schemas.microsoft.com/office/drawing/2014/main" id="{A9917FD7-315F-F3D6-7CFF-5CFEBC9B81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713960" y="8075384"/>
            <a:ext cx="3442869" cy="2159618"/>
          </a:xfrm>
          <a:prstGeom prst="rect">
            <a:avLst/>
          </a:prstGeom>
        </p:spPr>
      </p:pic>
      <p:sp>
        <p:nvSpPr>
          <p:cNvPr id="2" name="TextBox 1">
            <a:extLst>
              <a:ext uri="{FF2B5EF4-FFF2-40B4-BE49-F238E27FC236}">
                <a16:creationId xmlns:a16="http://schemas.microsoft.com/office/drawing/2014/main" id="{3D65D4DF-D83B-B7BF-194B-ECE72D2288E8}"/>
              </a:ext>
            </a:extLst>
          </p:cNvPr>
          <p:cNvSpPr txBox="1"/>
          <p:nvPr/>
        </p:nvSpPr>
        <p:spPr>
          <a:xfrm>
            <a:off x="3406357" y="8327445"/>
            <a:ext cx="10732493" cy="1002710"/>
          </a:xfrm>
          <a:prstGeom prst="rect">
            <a:avLst/>
          </a:prstGeom>
          <a:noFill/>
        </p:spPr>
        <p:txBody>
          <a:bodyPr wrap="square" rtlCol="0">
            <a:spAutoFit/>
          </a:bodyPr>
          <a:lstStyle/>
          <a:p>
            <a:pPr marL="685800" indent="-685800">
              <a:lnSpc>
                <a:spcPct val="150000"/>
              </a:lnSpc>
              <a:buFont typeface="Wingdings" panose="05000000000000000000" pitchFamily="2" charset="2"/>
              <a:buChar char="Ø"/>
            </a:pPr>
            <a:r>
              <a:rPr lang="en-US" sz="4500">
                <a:solidFill>
                  <a:srgbClr val="FF0000"/>
                </a:solidFill>
                <a:latin typeface="Arial" panose="020B0604020202020204" pitchFamily="34" charset="0"/>
                <a:cs typeface="Arial" panose="020B0604020202020204" pitchFamily="34" charset="0"/>
              </a:rPr>
              <a:t>Người chị nói đúng, người em nói sai.</a:t>
            </a:r>
          </a:p>
        </p:txBody>
      </p:sp>
      <p:pic>
        <p:nvPicPr>
          <p:cNvPr id="11" name="Picture 10">
            <a:extLst>
              <a:ext uri="{FF2B5EF4-FFF2-40B4-BE49-F238E27FC236}">
                <a16:creationId xmlns:a16="http://schemas.microsoft.com/office/drawing/2014/main" id="{D756853B-29AF-25D6-F0BB-AB233F860E56}"/>
              </a:ext>
            </a:extLst>
          </p:cNvPr>
          <p:cNvPicPr>
            <a:picLocks noChangeAspect="1"/>
          </p:cNvPicPr>
          <p:nvPr/>
        </p:nvPicPr>
        <p:blipFill rotWithShape="1">
          <a:blip r:embed="rId6"/>
          <a:srcRect l="3529" t="6175" r="5473" b="6907"/>
          <a:stretch/>
        </p:blipFill>
        <p:spPr>
          <a:xfrm>
            <a:off x="2937450" y="2207892"/>
            <a:ext cx="11201400" cy="5983997"/>
          </a:xfrm>
          <a:prstGeom prst="rect">
            <a:avLst/>
          </a:prstGeom>
        </p:spPr>
      </p:pic>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90844">
            <a:off x="572168" y="7107491"/>
            <a:ext cx="1514106" cy="2785144"/>
          </a:xfrm>
          <a:prstGeom prst="rect">
            <a:avLst/>
          </a:prstGeom>
        </p:spPr>
      </p:pic>
    </p:spTree>
    <p:extLst>
      <p:ext uri="{BB962C8B-B14F-4D97-AF65-F5344CB8AC3E}">
        <p14:creationId xmlns:p14="http://schemas.microsoft.com/office/powerpoint/2010/main" val="1869769467"/>
      </p:ext>
    </p:extLst>
  </p:cSld>
  <p:clrMapOvr>
    <a:masterClrMapping/>
  </p:clrMapOvr>
  <mc:AlternateContent xmlns:mc="http://schemas.openxmlformats.org/markup-compatibility/2006">
    <mc:Choice xmlns:p14="http://schemas.microsoft.com/office/powerpoint/2010/main" Requires="p14">
      <p:transition spd="slow" p14:dur="1200">
        <p14:prism dir="u"/>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inVertical)">
                                      <p:cBhvr>
                                        <p:cTn id="31" dur="500"/>
                                        <p:tgtEl>
                                          <p:spTgt spid="11"/>
                                        </p:tgtEl>
                                      </p:cBhvr>
                                    </p:animEffect>
                                  </p:childTnLst>
                                </p:cTn>
                              </p:par>
                            </p:childTnLst>
                          </p:cTn>
                        </p:par>
                      </p:childTnLst>
                    </p:cTn>
                  </p:par>
                  <p:par>
                    <p:cTn id="32" fill="hold">
                      <p:stCondLst>
                        <p:cond delay="indefinite"/>
                      </p:stCondLst>
                      <p:childTnLst>
                        <p:par>
                          <p:cTn id="33" fill="hold">
                            <p:stCondLst>
                              <p:cond delay="0"/>
                            </p:stCondLst>
                            <p:childTnLst>
                              <p:par>
                                <p:cTn id="34" presetID="16" presetClass="entr" presetSubtype="21" fill="hold" grpId="0" nodeType="clickEffect">
                                  <p:stCondLst>
                                    <p:cond delay="0"/>
                                  </p:stCondLst>
                                  <p:childTnLst>
                                    <p:set>
                                      <p:cBhvr>
                                        <p:cTn id="35" dur="1" fill="hold">
                                          <p:stCondLst>
                                            <p:cond delay="0"/>
                                          </p:stCondLst>
                                        </p:cTn>
                                        <p:tgtEl>
                                          <p:spTgt spid="2"/>
                                        </p:tgtEl>
                                        <p:attrNameLst>
                                          <p:attrName>style.visibility</p:attrName>
                                        </p:attrNameLst>
                                      </p:cBhvr>
                                      <p:to>
                                        <p:strVal val="visible"/>
                                      </p:to>
                                    </p:set>
                                    <p:animEffect transition="in" filter="barn(inVertical)">
                                      <p:cBhvr>
                                        <p:cTn id="3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901730" y="685799"/>
            <a:ext cx="16484541" cy="8915403"/>
            <a:chOff x="-4835" y="-163082"/>
            <a:chExt cx="6290592" cy="3469186"/>
          </a:xfrm>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solidFill>
              <a:srgbClr val="FFFFC8"/>
            </a:solidFill>
          </p:spPr>
        </p:sp>
      </p:grpSp>
      <p:sp>
        <p:nvSpPr>
          <p:cNvPr id="7" name="TextBox 7"/>
          <p:cNvSpPr txBox="1"/>
          <p:nvPr/>
        </p:nvSpPr>
        <p:spPr>
          <a:xfrm>
            <a:off x="1329221" y="1341104"/>
            <a:ext cx="8188852" cy="559512"/>
          </a:xfrm>
          <a:prstGeom prst="rect">
            <a:avLst/>
          </a:prstGeom>
        </p:spPr>
        <p:txBody>
          <a:bodyPr wrap="square" lIns="0" tIns="0" rIns="0" bIns="0" rtlCol="0" anchor="t">
            <a:spAutoFit/>
          </a:bodyPr>
          <a:lstStyle/>
          <a:p>
            <a:pPr algn="ctr">
              <a:lnSpc>
                <a:spcPts val="4320"/>
              </a:lnSpc>
            </a:pPr>
            <a:r>
              <a:rPr lang="en-US" sz="5000" b="1" spc="120">
                <a:solidFill>
                  <a:srgbClr val="000000"/>
                </a:solidFill>
                <a:latin typeface="Arial" panose="020B0604020202020204" pitchFamily="34" charset="0"/>
                <a:cs typeface="Arial" panose="020B0604020202020204" pitchFamily="34" charset="0"/>
              </a:rPr>
              <a:t>2. Một số loại đèn học</a:t>
            </a:r>
          </a:p>
        </p:txBody>
      </p:sp>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90844">
            <a:off x="572168" y="7107491"/>
            <a:ext cx="1514106" cy="2785144"/>
          </a:xfrm>
          <a:prstGeom prst="rect">
            <a:avLst/>
          </a:prstGeom>
        </p:spPr>
      </p:pic>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383000" y="335374"/>
            <a:ext cx="1651971" cy="1565242"/>
          </a:xfrm>
          <a:prstGeom prst="rect">
            <a:avLst/>
          </a:prstGeom>
        </p:spPr>
      </p:pic>
      <p:sp>
        <p:nvSpPr>
          <p:cNvPr id="2" name="TextBox 1">
            <a:extLst>
              <a:ext uri="{FF2B5EF4-FFF2-40B4-BE49-F238E27FC236}">
                <a16:creationId xmlns:a16="http://schemas.microsoft.com/office/drawing/2014/main" id="{3D65D4DF-D83B-B7BF-194B-ECE72D2288E8}"/>
              </a:ext>
            </a:extLst>
          </p:cNvPr>
          <p:cNvSpPr txBox="1"/>
          <p:nvPr/>
        </p:nvSpPr>
        <p:spPr>
          <a:xfrm>
            <a:off x="1756559" y="2231448"/>
            <a:ext cx="14257958" cy="1738296"/>
          </a:xfrm>
          <a:prstGeom prst="rect">
            <a:avLst/>
          </a:prstGeom>
          <a:noFill/>
        </p:spPr>
        <p:txBody>
          <a:bodyPr wrap="square" rtlCol="0">
            <a:spAutoFit/>
          </a:bodyPr>
          <a:lstStyle/>
          <a:p>
            <a:pPr marL="685800" indent="-685800">
              <a:lnSpc>
                <a:spcPct val="150000"/>
              </a:lnSpc>
              <a:buFont typeface="Wingdings" panose="05000000000000000000" pitchFamily="2" charset="2"/>
              <a:buChar char="Ø"/>
            </a:pPr>
            <a:r>
              <a:rPr lang="en-US" sz="3800">
                <a:latin typeface="Arial" panose="020B0604020202020204" pitchFamily="34" charset="0"/>
                <a:cs typeface="Arial" panose="020B0604020202020204" pitchFamily="34" charset="0"/>
              </a:rPr>
              <a:t>Quan sát hình ảnh, đọc thông tin và so sánh điểm khác nhau giữa 2 loại đèn.</a:t>
            </a:r>
          </a:p>
        </p:txBody>
      </p:sp>
      <p:pic>
        <p:nvPicPr>
          <p:cNvPr id="13" name="Picture 12">
            <a:extLst>
              <a:ext uri="{FF2B5EF4-FFF2-40B4-BE49-F238E27FC236}">
                <a16:creationId xmlns:a16="http://schemas.microsoft.com/office/drawing/2014/main" id="{BB9DD23F-00EC-AA05-C9C5-CDC41608E31C}"/>
              </a:ext>
            </a:extLst>
          </p:cNvPr>
          <p:cNvPicPr>
            <a:picLocks noChangeAspect="1"/>
          </p:cNvPicPr>
          <p:nvPr/>
        </p:nvPicPr>
        <p:blipFill rotWithShape="1">
          <a:blip r:embed="rId6">
            <a:extLst>
              <a:ext uri="{28A0092B-C50C-407E-A947-70E740481C1C}">
                <a14:useLocalDpi xmlns:a14="http://schemas.microsoft.com/office/drawing/2010/main" val="0"/>
              </a:ext>
            </a:extLst>
          </a:blip>
          <a:srcRect l="46200" t="15312" b="26421"/>
          <a:stretch/>
        </p:blipFill>
        <p:spPr>
          <a:xfrm>
            <a:off x="10310649" y="3016963"/>
            <a:ext cx="4924078" cy="4589441"/>
          </a:xfrm>
          <a:prstGeom prst="rect">
            <a:avLst/>
          </a:prstGeom>
        </p:spPr>
      </p:pic>
      <p:sp>
        <p:nvSpPr>
          <p:cNvPr id="14" name="TextBox 13">
            <a:extLst>
              <a:ext uri="{FF2B5EF4-FFF2-40B4-BE49-F238E27FC236}">
                <a16:creationId xmlns:a16="http://schemas.microsoft.com/office/drawing/2014/main" id="{4EE1D024-8596-2B69-A697-20916AFFBD3C}"/>
              </a:ext>
            </a:extLst>
          </p:cNvPr>
          <p:cNvSpPr txBox="1"/>
          <p:nvPr/>
        </p:nvSpPr>
        <p:spPr>
          <a:xfrm>
            <a:off x="9868127" y="6748709"/>
            <a:ext cx="5656119" cy="2416239"/>
          </a:xfrm>
          <a:prstGeom prst="rect">
            <a:avLst/>
          </a:prstGeom>
          <a:solidFill>
            <a:schemeClr val="accent6">
              <a:lumMod val="60000"/>
              <a:lumOff val="40000"/>
            </a:schemeClr>
          </a:solidFill>
          <a:ln>
            <a:solidFill>
              <a:schemeClr val="accent6">
                <a:lumMod val="75000"/>
              </a:schemeClr>
            </a:solidFill>
          </a:ln>
        </p:spPr>
        <p:txBody>
          <a:bodyPr wrap="square" rtlCol="0">
            <a:spAutoFit/>
          </a:bodyPr>
          <a:lstStyle/>
          <a:p>
            <a:pPr>
              <a:lnSpc>
                <a:spcPct val="150000"/>
              </a:lnSpc>
            </a:pPr>
            <a:r>
              <a:rPr lang="en-US" sz="3500">
                <a:latin typeface="Arial" panose="020B0604020202020204" pitchFamily="34" charset="0"/>
                <a:cs typeface="Arial" panose="020B0604020202020204" pitchFamily="34" charset="0"/>
              </a:rPr>
              <a:t>Đèn học loại công tắc bật, tắt không điều chỉnh được độ sáng của đèn.</a:t>
            </a:r>
          </a:p>
        </p:txBody>
      </p:sp>
      <p:pic>
        <p:nvPicPr>
          <p:cNvPr id="10" name="Picture 6">
            <a:extLst>
              <a:ext uri="{FF2B5EF4-FFF2-40B4-BE49-F238E27FC236}">
                <a16:creationId xmlns:a16="http://schemas.microsoft.com/office/drawing/2014/main" id="{A9917FD7-315F-F3D6-7CFF-5CFEBC9B81E7}"/>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4661565" y="7781617"/>
            <a:ext cx="3442869" cy="2159618"/>
          </a:xfrm>
          <a:prstGeom prst="rect">
            <a:avLst/>
          </a:prstGeom>
        </p:spPr>
      </p:pic>
      <p:sp>
        <p:nvSpPr>
          <p:cNvPr id="15" name="TextBox 14">
            <a:extLst>
              <a:ext uri="{FF2B5EF4-FFF2-40B4-BE49-F238E27FC236}">
                <a16:creationId xmlns:a16="http://schemas.microsoft.com/office/drawing/2014/main" id="{F62395B6-6D78-708C-E029-33F82C0FBC67}"/>
              </a:ext>
            </a:extLst>
          </p:cNvPr>
          <p:cNvSpPr txBox="1"/>
          <p:nvPr/>
        </p:nvSpPr>
        <p:spPr>
          <a:xfrm>
            <a:off x="1098389" y="4103563"/>
            <a:ext cx="5981999" cy="2416239"/>
          </a:xfrm>
          <a:prstGeom prst="rect">
            <a:avLst/>
          </a:prstGeom>
          <a:solidFill>
            <a:schemeClr val="accent3">
              <a:lumMod val="40000"/>
              <a:lumOff val="60000"/>
            </a:schemeClr>
          </a:solidFill>
          <a:ln>
            <a:solidFill>
              <a:schemeClr val="accent3">
                <a:lumMod val="50000"/>
              </a:schemeClr>
            </a:solidFill>
          </a:ln>
        </p:spPr>
        <p:txBody>
          <a:bodyPr wrap="square" rtlCol="0">
            <a:spAutoFit/>
          </a:bodyPr>
          <a:lstStyle/>
          <a:p>
            <a:pPr>
              <a:lnSpc>
                <a:spcPct val="150000"/>
              </a:lnSpc>
            </a:pPr>
            <a:r>
              <a:rPr lang="en-US" sz="3500">
                <a:latin typeface="Arial" panose="020B0604020202020204" pitchFamily="34" charset="0"/>
                <a:cs typeface="Arial" panose="020B0604020202020204" pitchFamily="34" charset="0"/>
              </a:rPr>
              <a:t>Đèn học loại công tắc vừa bật vừa tắt, điều chỉnh được mức độ sáng của đèn.</a:t>
            </a:r>
          </a:p>
        </p:txBody>
      </p:sp>
      <p:pic>
        <p:nvPicPr>
          <p:cNvPr id="6" name="Picture 5">
            <a:extLst>
              <a:ext uri="{FF2B5EF4-FFF2-40B4-BE49-F238E27FC236}">
                <a16:creationId xmlns:a16="http://schemas.microsoft.com/office/drawing/2014/main" id="{E25BAFBF-3E31-71FD-67B1-598825D356DD}"/>
              </a:ext>
            </a:extLst>
          </p:cNvPr>
          <p:cNvPicPr>
            <a:picLocks noChangeAspect="1"/>
          </p:cNvPicPr>
          <p:nvPr/>
        </p:nvPicPr>
        <p:blipFill rotWithShape="1">
          <a:blip r:embed="rId6">
            <a:extLst>
              <a:ext uri="{28A0092B-C50C-407E-A947-70E740481C1C}">
                <a14:useLocalDpi xmlns:a14="http://schemas.microsoft.com/office/drawing/2010/main" val="0"/>
              </a:ext>
            </a:extLst>
          </a:blip>
          <a:srcRect l="7500" t="49453" r="45063"/>
          <a:stretch/>
        </p:blipFill>
        <p:spPr>
          <a:xfrm>
            <a:off x="5279910" y="5452353"/>
            <a:ext cx="4337609" cy="3977699"/>
          </a:xfrm>
          <a:prstGeom prst="rect">
            <a:avLst/>
          </a:prstGeom>
        </p:spPr>
      </p:pic>
    </p:spTree>
    <p:extLst>
      <p:ext uri="{BB962C8B-B14F-4D97-AF65-F5344CB8AC3E}">
        <p14:creationId xmlns:p14="http://schemas.microsoft.com/office/powerpoint/2010/main" val="285320788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grpId="0" nodeType="click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barn(inVertical)">
                                      <p:cBhvr>
                                        <p:cTn id="31" dur="500"/>
                                        <p:tgtEl>
                                          <p:spTgt spid="2"/>
                                        </p:tgtEl>
                                      </p:cBhvr>
                                    </p:animEffec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additive="base">
                                        <p:cTn id="36" dur="500" fill="hold"/>
                                        <p:tgtEl>
                                          <p:spTgt spid="6"/>
                                        </p:tgtEl>
                                        <p:attrNameLst>
                                          <p:attrName>ppt_x</p:attrName>
                                        </p:attrNameLst>
                                      </p:cBhvr>
                                      <p:tavLst>
                                        <p:tav tm="0">
                                          <p:val>
                                            <p:strVal val="#ppt_x"/>
                                          </p:val>
                                        </p:tav>
                                        <p:tav tm="100000">
                                          <p:val>
                                            <p:strVal val="#ppt_x"/>
                                          </p:val>
                                        </p:tav>
                                      </p:tavLst>
                                    </p:anim>
                                    <p:anim calcmode="lin" valueType="num">
                                      <p:cBhvr additive="base">
                                        <p:cTn id="37" dur="500" fill="hold"/>
                                        <p:tgtEl>
                                          <p:spTgt spid="6"/>
                                        </p:tgtEl>
                                        <p:attrNameLst>
                                          <p:attrName>ppt_y</p:attrName>
                                        </p:attrNameLst>
                                      </p:cBhvr>
                                      <p:tavLst>
                                        <p:tav tm="0">
                                          <p:val>
                                            <p:strVal val="1+#ppt_h/2"/>
                                          </p:val>
                                        </p:tav>
                                        <p:tav tm="100000">
                                          <p:val>
                                            <p:strVal val="#ppt_y"/>
                                          </p:val>
                                        </p:tav>
                                      </p:tavLst>
                                    </p:anim>
                                  </p:childTnLst>
                                </p:cTn>
                              </p:par>
                              <p:par>
                                <p:cTn id="38" presetID="16" presetClass="entr" presetSubtype="21"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inVertical)">
                                      <p:cBhvr>
                                        <p:cTn id="40" dur="500"/>
                                        <p:tgtEl>
                                          <p:spTgt spid="15"/>
                                        </p:tgtEl>
                                      </p:cBhvr>
                                    </p:animEffect>
                                  </p:childTnLst>
                                </p:cTn>
                              </p:par>
                              <p:par>
                                <p:cTn id="41" presetID="2" presetClass="entr" presetSubtype="4"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ppt_x"/>
                                          </p:val>
                                        </p:tav>
                                        <p:tav tm="100000">
                                          <p:val>
                                            <p:strVal val="#ppt_x"/>
                                          </p:val>
                                        </p:tav>
                                      </p:tavLst>
                                    </p:anim>
                                    <p:anim calcmode="lin" valueType="num">
                                      <p:cBhvr additive="base">
                                        <p:cTn id="44" dur="500" fill="hold"/>
                                        <p:tgtEl>
                                          <p:spTgt spid="13"/>
                                        </p:tgtEl>
                                        <p:attrNameLst>
                                          <p:attrName>ppt_y</p:attrName>
                                        </p:attrNameLst>
                                      </p:cBhvr>
                                      <p:tavLst>
                                        <p:tav tm="0">
                                          <p:val>
                                            <p:strVal val="1+#ppt_h/2"/>
                                          </p:val>
                                        </p:tav>
                                        <p:tav tm="100000">
                                          <p:val>
                                            <p:strVal val="#ppt_y"/>
                                          </p:val>
                                        </p:tav>
                                      </p:tavLst>
                                    </p:anim>
                                  </p:childTnLst>
                                </p:cTn>
                              </p:par>
                              <p:par>
                                <p:cTn id="45" presetID="16" presetClass="entr" presetSubtype="21"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barn(inVertical)">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901730" y="685799"/>
            <a:ext cx="16484541" cy="8915403"/>
            <a:chOff x="-4835" y="-163082"/>
            <a:chExt cx="6290592" cy="3469186"/>
          </a:xfrm>
          <a:solidFill>
            <a:schemeClr val="bg1"/>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sp>
        <p:nvSpPr>
          <p:cNvPr id="7" name="TextBox 7"/>
          <p:cNvSpPr txBox="1"/>
          <p:nvPr/>
        </p:nvSpPr>
        <p:spPr>
          <a:xfrm>
            <a:off x="1329221" y="1216968"/>
            <a:ext cx="11243779" cy="559512"/>
          </a:xfrm>
          <a:prstGeom prst="rect">
            <a:avLst/>
          </a:prstGeom>
        </p:spPr>
        <p:txBody>
          <a:bodyPr wrap="square" lIns="0" tIns="0" rIns="0" bIns="0" rtlCol="0" anchor="t">
            <a:spAutoFit/>
          </a:bodyPr>
          <a:lstStyle/>
          <a:p>
            <a:pPr algn="ctr">
              <a:lnSpc>
                <a:spcPts val="4320"/>
              </a:lnSpc>
            </a:pPr>
            <a:r>
              <a:rPr lang="en-US" sz="5000" b="1" spc="120">
                <a:solidFill>
                  <a:srgbClr val="000000"/>
                </a:solidFill>
                <a:latin typeface="Arial" panose="020B0604020202020204" pitchFamily="34" charset="0"/>
                <a:cs typeface="Arial" panose="020B0604020202020204" pitchFamily="34" charset="0"/>
              </a:rPr>
              <a:t>3. Các bộ phận chính của đèn học</a:t>
            </a:r>
          </a:p>
        </p:txBody>
      </p:sp>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90844">
            <a:off x="572168" y="7107491"/>
            <a:ext cx="1514106" cy="2785144"/>
          </a:xfrm>
          <a:prstGeom prst="rect">
            <a:avLst/>
          </a:prstGeom>
        </p:spPr>
      </p:pic>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383000" y="335374"/>
            <a:ext cx="1651971" cy="1565242"/>
          </a:xfrm>
          <a:prstGeom prst="rect">
            <a:avLst/>
          </a:prstGeom>
        </p:spPr>
      </p:pic>
      <p:sp>
        <p:nvSpPr>
          <p:cNvPr id="2" name="TextBox 1">
            <a:extLst>
              <a:ext uri="{FF2B5EF4-FFF2-40B4-BE49-F238E27FC236}">
                <a16:creationId xmlns:a16="http://schemas.microsoft.com/office/drawing/2014/main" id="{3D65D4DF-D83B-B7BF-194B-ECE72D2288E8}"/>
              </a:ext>
            </a:extLst>
          </p:cNvPr>
          <p:cNvSpPr txBox="1"/>
          <p:nvPr/>
        </p:nvSpPr>
        <p:spPr>
          <a:xfrm>
            <a:off x="1487879" y="2001218"/>
            <a:ext cx="15312241" cy="861133"/>
          </a:xfrm>
          <a:prstGeom prst="rect">
            <a:avLst/>
          </a:prstGeom>
          <a:noFill/>
        </p:spPr>
        <p:txBody>
          <a:bodyPr wrap="square" rtlCol="0">
            <a:spAutoFit/>
          </a:bodyPr>
          <a:lstStyle/>
          <a:p>
            <a:pPr marL="685800" indent="-685800">
              <a:lnSpc>
                <a:spcPct val="150000"/>
              </a:lnSpc>
              <a:buFont typeface="Wingdings" panose="05000000000000000000" pitchFamily="2" charset="2"/>
              <a:buChar char="Ø"/>
            </a:pPr>
            <a:r>
              <a:rPr lang="en-US" sz="3800">
                <a:latin typeface="Arial" panose="020B0604020202020204" pitchFamily="34" charset="0"/>
                <a:cs typeface="Arial" panose="020B0604020202020204" pitchFamily="34" charset="0"/>
              </a:rPr>
              <a:t>Hãy chỉ ra các bộ chính của đèn học và nêu chức năng của chúng</a:t>
            </a:r>
          </a:p>
        </p:txBody>
      </p:sp>
      <p:pic>
        <p:nvPicPr>
          <p:cNvPr id="10" name="Picture 6">
            <a:extLst>
              <a:ext uri="{FF2B5EF4-FFF2-40B4-BE49-F238E27FC236}">
                <a16:creationId xmlns:a16="http://schemas.microsoft.com/office/drawing/2014/main" id="{A9917FD7-315F-F3D6-7CFF-5CFEBC9B81E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4661565" y="7781617"/>
            <a:ext cx="3442869" cy="2159618"/>
          </a:xfrm>
          <a:prstGeom prst="rect">
            <a:avLst/>
          </a:prstGeom>
        </p:spPr>
      </p:pic>
      <p:pic>
        <p:nvPicPr>
          <p:cNvPr id="11" name="Picture 10">
            <a:extLst>
              <a:ext uri="{FF2B5EF4-FFF2-40B4-BE49-F238E27FC236}">
                <a16:creationId xmlns:a16="http://schemas.microsoft.com/office/drawing/2014/main" id="{556CAA38-7A00-2ACD-B465-8B3C8ECB1F1D}"/>
              </a:ext>
            </a:extLst>
          </p:cNvPr>
          <p:cNvPicPr>
            <a:picLocks noChangeAspect="1"/>
          </p:cNvPicPr>
          <p:nvPr/>
        </p:nvPicPr>
        <p:blipFill rotWithShape="1">
          <a:blip r:embed="rId8"/>
          <a:srcRect r="14188"/>
          <a:stretch/>
        </p:blipFill>
        <p:spPr>
          <a:xfrm>
            <a:off x="6678945" y="3212776"/>
            <a:ext cx="4930107" cy="6256872"/>
          </a:xfrm>
          <a:prstGeom prst="rect">
            <a:avLst/>
          </a:prstGeom>
        </p:spPr>
      </p:pic>
      <p:sp>
        <p:nvSpPr>
          <p:cNvPr id="12" name="TextBox 11">
            <a:extLst>
              <a:ext uri="{FF2B5EF4-FFF2-40B4-BE49-F238E27FC236}">
                <a16:creationId xmlns:a16="http://schemas.microsoft.com/office/drawing/2014/main" id="{EF8CE626-8EB5-DA5D-B493-2683754F1475}"/>
              </a:ext>
            </a:extLst>
          </p:cNvPr>
          <p:cNvSpPr txBox="1"/>
          <p:nvPr/>
        </p:nvSpPr>
        <p:spPr>
          <a:xfrm>
            <a:off x="1079015" y="3916968"/>
            <a:ext cx="3810000" cy="553998"/>
          </a:xfrm>
          <a:prstGeom prst="rect">
            <a:avLst/>
          </a:prstGeom>
          <a:solidFill>
            <a:schemeClr val="accent5">
              <a:lumMod val="40000"/>
              <a:lumOff val="60000"/>
            </a:schemeClr>
          </a:solidFill>
        </p:spPr>
        <p:txBody>
          <a:bodyPr wrap="square" rtlCol="0">
            <a:spAutoFit/>
          </a:bodyPr>
          <a:lstStyle/>
          <a:p>
            <a:pPr algn="ctr"/>
            <a:r>
              <a:rPr lang="en-US" sz="3000">
                <a:latin typeface="Arial" panose="020B0604020202020204" pitchFamily="34" charset="0"/>
                <a:cs typeface="Arial" panose="020B0604020202020204" pitchFamily="34" charset="0"/>
              </a:rPr>
              <a:t>1. Đế đèn</a:t>
            </a:r>
          </a:p>
        </p:txBody>
      </p:sp>
      <p:sp>
        <p:nvSpPr>
          <p:cNvPr id="16" name="TextBox 15">
            <a:extLst>
              <a:ext uri="{FF2B5EF4-FFF2-40B4-BE49-F238E27FC236}">
                <a16:creationId xmlns:a16="http://schemas.microsoft.com/office/drawing/2014/main" id="{91FC57D3-EA17-99FC-DBAD-ABE723BBDC85}"/>
              </a:ext>
            </a:extLst>
          </p:cNvPr>
          <p:cNvSpPr txBox="1"/>
          <p:nvPr/>
        </p:nvSpPr>
        <p:spPr>
          <a:xfrm>
            <a:off x="1973980" y="5688213"/>
            <a:ext cx="3810000" cy="553998"/>
          </a:xfrm>
          <a:prstGeom prst="rect">
            <a:avLst/>
          </a:prstGeom>
          <a:solidFill>
            <a:schemeClr val="accent5">
              <a:lumMod val="40000"/>
              <a:lumOff val="60000"/>
            </a:schemeClr>
          </a:solidFill>
        </p:spPr>
        <p:txBody>
          <a:bodyPr wrap="square" rtlCol="0">
            <a:spAutoFit/>
          </a:bodyPr>
          <a:lstStyle/>
          <a:p>
            <a:pPr algn="ctr"/>
            <a:r>
              <a:rPr lang="en-US" sz="3000">
                <a:latin typeface="Arial" panose="020B0604020202020204" pitchFamily="34" charset="0"/>
                <a:cs typeface="Arial" panose="020B0604020202020204" pitchFamily="34" charset="0"/>
              </a:rPr>
              <a:t>2. Công tắc đèn</a:t>
            </a:r>
          </a:p>
        </p:txBody>
      </p:sp>
      <p:sp>
        <p:nvSpPr>
          <p:cNvPr id="17" name="TextBox 16">
            <a:extLst>
              <a:ext uri="{FF2B5EF4-FFF2-40B4-BE49-F238E27FC236}">
                <a16:creationId xmlns:a16="http://schemas.microsoft.com/office/drawing/2014/main" id="{BF8EE171-73E5-0B0A-8CC9-44E932558D0C}"/>
              </a:ext>
            </a:extLst>
          </p:cNvPr>
          <p:cNvSpPr txBox="1"/>
          <p:nvPr/>
        </p:nvSpPr>
        <p:spPr>
          <a:xfrm>
            <a:off x="3200955" y="7330890"/>
            <a:ext cx="3810000" cy="553998"/>
          </a:xfrm>
          <a:prstGeom prst="rect">
            <a:avLst/>
          </a:prstGeom>
          <a:solidFill>
            <a:schemeClr val="accent5">
              <a:lumMod val="40000"/>
              <a:lumOff val="60000"/>
            </a:schemeClr>
          </a:solidFill>
        </p:spPr>
        <p:txBody>
          <a:bodyPr wrap="square" rtlCol="0">
            <a:spAutoFit/>
          </a:bodyPr>
          <a:lstStyle/>
          <a:p>
            <a:pPr algn="ctr"/>
            <a:r>
              <a:rPr lang="en-US" sz="3000">
                <a:latin typeface="Arial" panose="020B0604020202020204" pitchFamily="34" charset="0"/>
                <a:cs typeface="Arial" panose="020B0604020202020204" pitchFamily="34" charset="0"/>
              </a:rPr>
              <a:t>3. Bóng đèn</a:t>
            </a:r>
          </a:p>
        </p:txBody>
      </p:sp>
      <p:sp>
        <p:nvSpPr>
          <p:cNvPr id="18" name="TextBox 17">
            <a:extLst>
              <a:ext uri="{FF2B5EF4-FFF2-40B4-BE49-F238E27FC236}">
                <a16:creationId xmlns:a16="http://schemas.microsoft.com/office/drawing/2014/main" id="{F7E74DA2-ED54-97F2-1242-8303FDE34A46}"/>
              </a:ext>
            </a:extLst>
          </p:cNvPr>
          <p:cNvSpPr txBox="1"/>
          <p:nvPr/>
        </p:nvSpPr>
        <p:spPr>
          <a:xfrm>
            <a:off x="11409714" y="7261926"/>
            <a:ext cx="3810000" cy="553998"/>
          </a:xfrm>
          <a:prstGeom prst="rect">
            <a:avLst/>
          </a:prstGeom>
          <a:solidFill>
            <a:schemeClr val="accent5">
              <a:lumMod val="40000"/>
              <a:lumOff val="60000"/>
            </a:schemeClr>
          </a:solidFill>
        </p:spPr>
        <p:txBody>
          <a:bodyPr wrap="square" rtlCol="0">
            <a:spAutoFit/>
          </a:bodyPr>
          <a:lstStyle/>
          <a:p>
            <a:pPr algn="ctr"/>
            <a:r>
              <a:rPr lang="en-US" sz="3000">
                <a:latin typeface="Arial" panose="020B0604020202020204" pitchFamily="34" charset="0"/>
                <a:cs typeface="Arial" panose="020B0604020202020204" pitchFamily="34" charset="0"/>
              </a:rPr>
              <a:t>6. Dây nguồn</a:t>
            </a:r>
          </a:p>
        </p:txBody>
      </p:sp>
      <p:sp>
        <p:nvSpPr>
          <p:cNvPr id="19" name="TextBox 18">
            <a:extLst>
              <a:ext uri="{FF2B5EF4-FFF2-40B4-BE49-F238E27FC236}">
                <a16:creationId xmlns:a16="http://schemas.microsoft.com/office/drawing/2014/main" id="{603E0D8D-048B-8753-92A0-271D86CE5936}"/>
              </a:ext>
            </a:extLst>
          </p:cNvPr>
          <p:cNvSpPr txBox="1"/>
          <p:nvPr/>
        </p:nvSpPr>
        <p:spPr>
          <a:xfrm>
            <a:off x="12283682" y="5483916"/>
            <a:ext cx="3810000" cy="553998"/>
          </a:xfrm>
          <a:prstGeom prst="rect">
            <a:avLst/>
          </a:prstGeom>
          <a:solidFill>
            <a:schemeClr val="accent5">
              <a:lumMod val="40000"/>
              <a:lumOff val="60000"/>
            </a:schemeClr>
          </a:solidFill>
        </p:spPr>
        <p:txBody>
          <a:bodyPr wrap="square" rtlCol="0">
            <a:spAutoFit/>
          </a:bodyPr>
          <a:lstStyle/>
          <a:p>
            <a:pPr algn="ctr"/>
            <a:r>
              <a:rPr lang="en-US" sz="3000">
                <a:latin typeface="Arial" panose="020B0604020202020204" pitchFamily="34" charset="0"/>
                <a:cs typeface="Arial" panose="020B0604020202020204" pitchFamily="34" charset="0"/>
              </a:rPr>
              <a:t>5. Thân đèn</a:t>
            </a:r>
          </a:p>
        </p:txBody>
      </p:sp>
      <p:sp>
        <p:nvSpPr>
          <p:cNvPr id="20" name="TextBox 19">
            <a:extLst>
              <a:ext uri="{FF2B5EF4-FFF2-40B4-BE49-F238E27FC236}">
                <a16:creationId xmlns:a16="http://schemas.microsoft.com/office/drawing/2014/main" id="{68AB9A29-260A-1ED9-A2B8-54F833A3739A}"/>
              </a:ext>
            </a:extLst>
          </p:cNvPr>
          <p:cNvSpPr txBox="1"/>
          <p:nvPr/>
        </p:nvSpPr>
        <p:spPr>
          <a:xfrm>
            <a:off x="13398985" y="3740214"/>
            <a:ext cx="3810000" cy="553998"/>
          </a:xfrm>
          <a:prstGeom prst="rect">
            <a:avLst/>
          </a:prstGeom>
          <a:solidFill>
            <a:schemeClr val="accent5">
              <a:lumMod val="40000"/>
              <a:lumOff val="60000"/>
            </a:schemeClr>
          </a:solidFill>
        </p:spPr>
        <p:txBody>
          <a:bodyPr wrap="square" rtlCol="0">
            <a:spAutoFit/>
          </a:bodyPr>
          <a:lstStyle/>
          <a:p>
            <a:pPr algn="ctr"/>
            <a:r>
              <a:rPr lang="en-US" sz="3000">
                <a:latin typeface="Arial" panose="020B0604020202020204" pitchFamily="34" charset="0"/>
                <a:cs typeface="Arial" panose="020B0604020202020204" pitchFamily="34" charset="0"/>
              </a:rPr>
              <a:t>4. Chụp đèn</a:t>
            </a:r>
          </a:p>
        </p:txBody>
      </p:sp>
    </p:spTree>
    <p:extLst>
      <p:ext uri="{BB962C8B-B14F-4D97-AF65-F5344CB8AC3E}">
        <p14:creationId xmlns:p14="http://schemas.microsoft.com/office/powerpoint/2010/main" val="331119584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barn(inVertical)">
                                      <p:cBhvr>
                                        <p:cTn id="25" dur="500"/>
                                        <p:tgtEl>
                                          <p:spTgt spid="7"/>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arn(inVertical)">
                                      <p:cBhvr>
                                        <p:cTn id="30" dur="500"/>
                                        <p:tgtEl>
                                          <p:spTgt spid="2"/>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ppt_x"/>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ppt_x"/>
                                          </p:val>
                                        </p:tav>
                                        <p:tav tm="100000">
                                          <p:val>
                                            <p:strVal val="#ppt_x"/>
                                          </p:val>
                                        </p:tav>
                                      </p:tavLst>
                                    </p:anim>
                                    <p:anim calcmode="lin" valueType="num">
                                      <p:cBhvr additive="base">
                                        <p:cTn id="40" dur="500" fill="hold"/>
                                        <p:tgtEl>
                                          <p:spTgt spid="1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additive="base">
                                        <p:cTn id="43" dur="500" fill="hold"/>
                                        <p:tgtEl>
                                          <p:spTgt spid="16"/>
                                        </p:tgtEl>
                                        <p:attrNameLst>
                                          <p:attrName>ppt_x</p:attrName>
                                        </p:attrNameLst>
                                      </p:cBhvr>
                                      <p:tavLst>
                                        <p:tav tm="0">
                                          <p:val>
                                            <p:strVal val="#ppt_x"/>
                                          </p:val>
                                        </p:tav>
                                        <p:tav tm="100000">
                                          <p:val>
                                            <p:strVal val="#ppt_x"/>
                                          </p:val>
                                        </p:tav>
                                      </p:tavLst>
                                    </p:anim>
                                    <p:anim calcmode="lin" valueType="num">
                                      <p:cBhvr additive="base">
                                        <p:cTn id="44" dur="500" fill="hold"/>
                                        <p:tgtEl>
                                          <p:spTgt spid="1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ppt_x"/>
                                          </p:val>
                                        </p:tav>
                                        <p:tav tm="100000">
                                          <p:val>
                                            <p:strVal val="#ppt_x"/>
                                          </p:val>
                                        </p:tav>
                                      </p:tavLst>
                                    </p:anim>
                                    <p:anim calcmode="lin" valueType="num">
                                      <p:cBhvr additive="base">
                                        <p:cTn id="48" dur="500" fill="hold"/>
                                        <p:tgtEl>
                                          <p:spTgt spid="1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0"/>
                                        </p:tgtEl>
                                        <p:attrNameLst>
                                          <p:attrName>style.visibility</p:attrName>
                                        </p:attrNameLst>
                                      </p:cBhvr>
                                      <p:to>
                                        <p:strVal val="visible"/>
                                      </p:to>
                                    </p:set>
                                    <p:anim calcmode="lin" valueType="num">
                                      <p:cBhvr additive="base">
                                        <p:cTn id="51" dur="500" fill="hold"/>
                                        <p:tgtEl>
                                          <p:spTgt spid="20"/>
                                        </p:tgtEl>
                                        <p:attrNameLst>
                                          <p:attrName>ppt_x</p:attrName>
                                        </p:attrNameLst>
                                      </p:cBhvr>
                                      <p:tavLst>
                                        <p:tav tm="0">
                                          <p:val>
                                            <p:strVal val="#ppt_x"/>
                                          </p:val>
                                        </p:tav>
                                        <p:tav tm="100000">
                                          <p:val>
                                            <p:strVal val="#ppt_x"/>
                                          </p:val>
                                        </p:tav>
                                      </p:tavLst>
                                    </p:anim>
                                    <p:anim calcmode="lin" valueType="num">
                                      <p:cBhvr additive="base">
                                        <p:cTn id="52" dur="500" fill="hold"/>
                                        <p:tgtEl>
                                          <p:spTgt spid="2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19"/>
                                        </p:tgtEl>
                                        <p:attrNameLst>
                                          <p:attrName>style.visibility</p:attrName>
                                        </p:attrNameLst>
                                      </p:cBhvr>
                                      <p:to>
                                        <p:strVal val="visible"/>
                                      </p:to>
                                    </p:set>
                                    <p:anim calcmode="lin" valueType="num">
                                      <p:cBhvr additive="base">
                                        <p:cTn id="55" dur="500" fill="hold"/>
                                        <p:tgtEl>
                                          <p:spTgt spid="19"/>
                                        </p:tgtEl>
                                        <p:attrNameLst>
                                          <p:attrName>ppt_x</p:attrName>
                                        </p:attrNameLst>
                                      </p:cBhvr>
                                      <p:tavLst>
                                        <p:tav tm="0">
                                          <p:val>
                                            <p:strVal val="#ppt_x"/>
                                          </p:val>
                                        </p:tav>
                                        <p:tav tm="100000">
                                          <p:val>
                                            <p:strVal val="#ppt_x"/>
                                          </p:val>
                                        </p:tav>
                                      </p:tavLst>
                                    </p:anim>
                                    <p:anim calcmode="lin" valueType="num">
                                      <p:cBhvr additive="base">
                                        <p:cTn id="56" dur="500" fill="hold"/>
                                        <p:tgtEl>
                                          <p:spTgt spid="19"/>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18"/>
                                        </p:tgtEl>
                                        <p:attrNameLst>
                                          <p:attrName>style.visibility</p:attrName>
                                        </p:attrNameLst>
                                      </p:cBhvr>
                                      <p:to>
                                        <p:strVal val="visible"/>
                                      </p:to>
                                    </p:set>
                                    <p:anim calcmode="lin" valueType="num">
                                      <p:cBhvr additive="base">
                                        <p:cTn id="59" dur="500" fill="hold"/>
                                        <p:tgtEl>
                                          <p:spTgt spid="18"/>
                                        </p:tgtEl>
                                        <p:attrNameLst>
                                          <p:attrName>ppt_x</p:attrName>
                                        </p:attrNameLst>
                                      </p:cBhvr>
                                      <p:tavLst>
                                        <p:tav tm="0">
                                          <p:val>
                                            <p:strVal val="#ppt_x"/>
                                          </p:val>
                                        </p:tav>
                                        <p:tav tm="100000">
                                          <p:val>
                                            <p:strVal val="#ppt_x"/>
                                          </p:val>
                                        </p:tav>
                                      </p:tavLst>
                                    </p:anim>
                                    <p:anim calcmode="lin" valueType="num">
                                      <p:cBhvr additive="base">
                                        <p:cTn id="60"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12" grpId="0" animBg="1"/>
      <p:bldP spid="16" grpId="0" animBg="1"/>
      <p:bldP spid="17" grpId="0" animBg="1"/>
      <p:bldP spid="18" grpId="0" animBg="1"/>
      <p:bldP spid="19" grpId="0" animBg="1"/>
      <p:bldP spid="20"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901730" y="685799"/>
            <a:ext cx="16484541" cy="8915403"/>
            <a:chOff x="-4835" y="-163082"/>
            <a:chExt cx="6290592" cy="3469186"/>
          </a:xfrm>
          <a:solidFill>
            <a:schemeClr val="bg1"/>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rot="290844">
            <a:off x="572168" y="7107491"/>
            <a:ext cx="1514106" cy="2785144"/>
          </a:xfrm>
          <a:prstGeom prst="rect">
            <a:avLst/>
          </a:prstGeom>
        </p:spPr>
      </p:pic>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383000" y="335374"/>
            <a:ext cx="1651971" cy="1565242"/>
          </a:xfrm>
          <a:prstGeom prst="rect">
            <a:avLst/>
          </a:prstGeom>
        </p:spPr>
      </p:pic>
      <p:sp>
        <p:nvSpPr>
          <p:cNvPr id="12" name="TextBox 11">
            <a:extLst>
              <a:ext uri="{FF2B5EF4-FFF2-40B4-BE49-F238E27FC236}">
                <a16:creationId xmlns:a16="http://schemas.microsoft.com/office/drawing/2014/main" id="{EF8CE626-8EB5-DA5D-B493-2683754F1475}"/>
              </a:ext>
            </a:extLst>
          </p:cNvPr>
          <p:cNvSpPr txBox="1"/>
          <p:nvPr/>
        </p:nvSpPr>
        <p:spPr>
          <a:xfrm>
            <a:off x="2513240" y="1639923"/>
            <a:ext cx="3810000" cy="707886"/>
          </a:xfrm>
          <a:prstGeom prst="rect">
            <a:avLst/>
          </a:prstGeom>
          <a:solidFill>
            <a:schemeClr val="accent5">
              <a:lumMod val="40000"/>
              <a:lumOff val="60000"/>
            </a:schemeClr>
          </a:solidFill>
        </p:spPr>
        <p:txBody>
          <a:bodyPr wrap="square" rtlCol="0">
            <a:spAutoFit/>
          </a:bodyPr>
          <a:lstStyle/>
          <a:p>
            <a:pPr algn="ctr"/>
            <a:r>
              <a:rPr lang="en-US" sz="4000">
                <a:latin typeface="Arial" panose="020B0604020202020204" pitchFamily="34" charset="0"/>
                <a:cs typeface="Arial" panose="020B0604020202020204" pitchFamily="34" charset="0"/>
              </a:rPr>
              <a:t>1. Đế đèn</a:t>
            </a:r>
          </a:p>
        </p:txBody>
      </p:sp>
      <p:sp>
        <p:nvSpPr>
          <p:cNvPr id="16" name="TextBox 15">
            <a:extLst>
              <a:ext uri="{FF2B5EF4-FFF2-40B4-BE49-F238E27FC236}">
                <a16:creationId xmlns:a16="http://schemas.microsoft.com/office/drawing/2014/main" id="{91FC57D3-EA17-99FC-DBAD-ABE723BBDC85}"/>
              </a:ext>
            </a:extLst>
          </p:cNvPr>
          <p:cNvSpPr txBox="1"/>
          <p:nvPr/>
        </p:nvSpPr>
        <p:spPr>
          <a:xfrm>
            <a:off x="2513240" y="4622669"/>
            <a:ext cx="3810000" cy="707886"/>
          </a:xfrm>
          <a:prstGeom prst="rect">
            <a:avLst/>
          </a:prstGeom>
          <a:solidFill>
            <a:schemeClr val="accent5">
              <a:lumMod val="40000"/>
              <a:lumOff val="60000"/>
            </a:schemeClr>
          </a:solidFill>
        </p:spPr>
        <p:txBody>
          <a:bodyPr wrap="square" rtlCol="0">
            <a:spAutoFit/>
          </a:bodyPr>
          <a:lstStyle/>
          <a:p>
            <a:pPr algn="ctr"/>
            <a:r>
              <a:rPr lang="en-US" sz="4000">
                <a:latin typeface="Arial" panose="020B0604020202020204" pitchFamily="34" charset="0"/>
                <a:cs typeface="Arial" panose="020B0604020202020204" pitchFamily="34" charset="0"/>
              </a:rPr>
              <a:t>2. Công tắc đèn</a:t>
            </a:r>
          </a:p>
        </p:txBody>
      </p:sp>
      <p:sp>
        <p:nvSpPr>
          <p:cNvPr id="17" name="TextBox 16">
            <a:extLst>
              <a:ext uri="{FF2B5EF4-FFF2-40B4-BE49-F238E27FC236}">
                <a16:creationId xmlns:a16="http://schemas.microsoft.com/office/drawing/2014/main" id="{BF8EE171-73E5-0B0A-8CC9-44E932558D0C}"/>
              </a:ext>
            </a:extLst>
          </p:cNvPr>
          <p:cNvSpPr txBox="1"/>
          <p:nvPr/>
        </p:nvSpPr>
        <p:spPr>
          <a:xfrm>
            <a:off x="2469940" y="7201273"/>
            <a:ext cx="3810000" cy="707886"/>
          </a:xfrm>
          <a:prstGeom prst="rect">
            <a:avLst/>
          </a:prstGeom>
          <a:solidFill>
            <a:schemeClr val="accent5">
              <a:lumMod val="40000"/>
              <a:lumOff val="60000"/>
            </a:schemeClr>
          </a:solidFill>
        </p:spPr>
        <p:txBody>
          <a:bodyPr wrap="square" rtlCol="0">
            <a:spAutoFit/>
          </a:bodyPr>
          <a:lstStyle/>
          <a:p>
            <a:pPr algn="ctr"/>
            <a:r>
              <a:rPr lang="en-US" sz="4000">
                <a:latin typeface="Arial" panose="020B0604020202020204" pitchFamily="34" charset="0"/>
                <a:cs typeface="Arial" panose="020B0604020202020204" pitchFamily="34" charset="0"/>
              </a:rPr>
              <a:t>3. Bóng đèn</a:t>
            </a:r>
          </a:p>
        </p:txBody>
      </p:sp>
      <p:sp>
        <p:nvSpPr>
          <p:cNvPr id="18" name="TextBox 17">
            <a:extLst>
              <a:ext uri="{FF2B5EF4-FFF2-40B4-BE49-F238E27FC236}">
                <a16:creationId xmlns:a16="http://schemas.microsoft.com/office/drawing/2014/main" id="{F7E74DA2-ED54-97F2-1242-8303FDE34A46}"/>
              </a:ext>
            </a:extLst>
          </p:cNvPr>
          <p:cNvSpPr txBox="1"/>
          <p:nvPr/>
        </p:nvSpPr>
        <p:spPr>
          <a:xfrm>
            <a:off x="11868692" y="7488753"/>
            <a:ext cx="3810000" cy="707886"/>
          </a:xfrm>
          <a:prstGeom prst="rect">
            <a:avLst/>
          </a:prstGeom>
          <a:solidFill>
            <a:schemeClr val="accent5">
              <a:lumMod val="40000"/>
              <a:lumOff val="60000"/>
            </a:schemeClr>
          </a:solidFill>
        </p:spPr>
        <p:txBody>
          <a:bodyPr wrap="square" rtlCol="0">
            <a:spAutoFit/>
          </a:bodyPr>
          <a:lstStyle/>
          <a:p>
            <a:pPr algn="ctr"/>
            <a:r>
              <a:rPr lang="en-US" sz="4000">
                <a:latin typeface="Arial" panose="020B0604020202020204" pitchFamily="34" charset="0"/>
                <a:cs typeface="Arial" panose="020B0604020202020204" pitchFamily="34" charset="0"/>
              </a:rPr>
              <a:t>6. Dây nguồn</a:t>
            </a:r>
          </a:p>
        </p:txBody>
      </p:sp>
      <p:sp>
        <p:nvSpPr>
          <p:cNvPr id="19" name="TextBox 18">
            <a:extLst>
              <a:ext uri="{FF2B5EF4-FFF2-40B4-BE49-F238E27FC236}">
                <a16:creationId xmlns:a16="http://schemas.microsoft.com/office/drawing/2014/main" id="{603E0D8D-048B-8753-92A0-271D86CE5936}"/>
              </a:ext>
            </a:extLst>
          </p:cNvPr>
          <p:cNvSpPr txBox="1"/>
          <p:nvPr/>
        </p:nvSpPr>
        <p:spPr>
          <a:xfrm>
            <a:off x="11868692" y="4517713"/>
            <a:ext cx="3810000" cy="707886"/>
          </a:xfrm>
          <a:prstGeom prst="rect">
            <a:avLst/>
          </a:prstGeom>
          <a:solidFill>
            <a:schemeClr val="accent5">
              <a:lumMod val="40000"/>
              <a:lumOff val="60000"/>
            </a:schemeClr>
          </a:solidFill>
        </p:spPr>
        <p:txBody>
          <a:bodyPr wrap="square" rtlCol="0">
            <a:spAutoFit/>
          </a:bodyPr>
          <a:lstStyle/>
          <a:p>
            <a:pPr algn="ctr"/>
            <a:r>
              <a:rPr lang="en-US" sz="4000">
                <a:latin typeface="Arial" panose="020B0604020202020204" pitchFamily="34" charset="0"/>
                <a:cs typeface="Arial" panose="020B0604020202020204" pitchFamily="34" charset="0"/>
              </a:rPr>
              <a:t>5. Thân đèn</a:t>
            </a:r>
          </a:p>
        </p:txBody>
      </p:sp>
      <p:sp>
        <p:nvSpPr>
          <p:cNvPr id="20" name="TextBox 19">
            <a:extLst>
              <a:ext uri="{FF2B5EF4-FFF2-40B4-BE49-F238E27FC236}">
                <a16:creationId xmlns:a16="http://schemas.microsoft.com/office/drawing/2014/main" id="{68AB9A29-260A-1ED9-A2B8-54F833A3739A}"/>
              </a:ext>
            </a:extLst>
          </p:cNvPr>
          <p:cNvSpPr txBox="1"/>
          <p:nvPr/>
        </p:nvSpPr>
        <p:spPr>
          <a:xfrm>
            <a:off x="11854837" y="1546673"/>
            <a:ext cx="3810000" cy="707886"/>
          </a:xfrm>
          <a:prstGeom prst="rect">
            <a:avLst/>
          </a:prstGeom>
          <a:solidFill>
            <a:schemeClr val="accent5">
              <a:lumMod val="40000"/>
              <a:lumOff val="60000"/>
            </a:schemeClr>
          </a:solidFill>
        </p:spPr>
        <p:txBody>
          <a:bodyPr wrap="square" rtlCol="0">
            <a:spAutoFit/>
          </a:bodyPr>
          <a:lstStyle/>
          <a:p>
            <a:pPr algn="ctr"/>
            <a:r>
              <a:rPr lang="en-US" sz="4000">
                <a:latin typeface="Arial" panose="020B0604020202020204" pitchFamily="34" charset="0"/>
                <a:cs typeface="Arial" panose="020B0604020202020204" pitchFamily="34" charset="0"/>
              </a:rPr>
              <a:t>4. Chụp đèn</a:t>
            </a:r>
          </a:p>
        </p:txBody>
      </p:sp>
      <p:sp>
        <p:nvSpPr>
          <p:cNvPr id="13" name="TextBox 12">
            <a:extLst>
              <a:ext uri="{FF2B5EF4-FFF2-40B4-BE49-F238E27FC236}">
                <a16:creationId xmlns:a16="http://schemas.microsoft.com/office/drawing/2014/main" id="{0F0ECEB3-4DFE-D3D9-3C2A-9632FF14803D}"/>
              </a:ext>
            </a:extLst>
          </p:cNvPr>
          <p:cNvSpPr txBox="1"/>
          <p:nvPr/>
        </p:nvSpPr>
        <p:spPr>
          <a:xfrm>
            <a:off x="2469940" y="2530984"/>
            <a:ext cx="6674060" cy="1824923"/>
          </a:xfrm>
          <a:prstGeom prst="rect">
            <a:avLst/>
          </a:prstGeom>
          <a:solidFill>
            <a:schemeClr val="accent6">
              <a:lumMod val="40000"/>
              <a:lumOff val="60000"/>
            </a:schemeClr>
          </a:solidFill>
        </p:spPr>
        <p:txBody>
          <a:bodyPr wrap="square" rtlCol="0">
            <a:spAutoFit/>
          </a:bodyPr>
          <a:lstStyle/>
          <a:p>
            <a:pPr>
              <a:lnSpc>
                <a:spcPct val="150000"/>
              </a:lnSpc>
            </a:pPr>
            <a:r>
              <a:rPr lang="en-US" sz="4000">
                <a:latin typeface="Arial" panose="020B0604020202020204" pitchFamily="34" charset="0"/>
                <a:cs typeface="Arial" panose="020B0604020202020204" pitchFamily="34" charset="0"/>
              </a:rPr>
              <a:t>Giúp đèn đứng vững khi để trên mặt bàn </a:t>
            </a:r>
          </a:p>
        </p:txBody>
      </p:sp>
      <p:sp>
        <p:nvSpPr>
          <p:cNvPr id="21" name="TextBox 20">
            <a:extLst>
              <a:ext uri="{FF2B5EF4-FFF2-40B4-BE49-F238E27FC236}">
                <a16:creationId xmlns:a16="http://schemas.microsoft.com/office/drawing/2014/main" id="{78C6C750-86B8-4CCE-F7E5-4B8BB084858A}"/>
              </a:ext>
            </a:extLst>
          </p:cNvPr>
          <p:cNvSpPr txBox="1"/>
          <p:nvPr/>
        </p:nvSpPr>
        <p:spPr>
          <a:xfrm>
            <a:off x="2469940" y="5897641"/>
            <a:ext cx="6674060" cy="901593"/>
          </a:xfrm>
          <a:prstGeom prst="rect">
            <a:avLst/>
          </a:prstGeom>
          <a:solidFill>
            <a:schemeClr val="accent6">
              <a:lumMod val="40000"/>
              <a:lumOff val="60000"/>
            </a:schemeClr>
          </a:solidFill>
        </p:spPr>
        <p:txBody>
          <a:bodyPr wrap="square" rtlCol="0">
            <a:spAutoFit/>
          </a:bodyPr>
          <a:lstStyle/>
          <a:p>
            <a:pPr>
              <a:lnSpc>
                <a:spcPct val="150000"/>
              </a:lnSpc>
            </a:pPr>
            <a:r>
              <a:rPr lang="en-US" sz="4000">
                <a:latin typeface="Arial" panose="020B0604020202020204" pitchFamily="34" charset="0"/>
                <a:cs typeface="Arial" panose="020B0604020202020204" pitchFamily="34" charset="0"/>
              </a:rPr>
              <a:t>Bật, tắt điều chỉnh độ sáng</a:t>
            </a:r>
          </a:p>
        </p:txBody>
      </p:sp>
      <p:sp>
        <p:nvSpPr>
          <p:cNvPr id="22" name="TextBox 21">
            <a:extLst>
              <a:ext uri="{FF2B5EF4-FFF2-40B4-BE49-F238E27FC236}">
                <a16:creationId xmlns:a16="http://schemas.microsoft.com/office/drawing/2014/main" id="{727E3042-CC5A-C44A-2031-5D38CA9744F4}"/>
              </a:ext>
            </a:extLst>
          </p:cNvPr>
          <p:cNvSpPr txBox="1"/>
          <p:nvPr/>
        </p:nvSpPr>
        <p:spPr>
          <a:xfrm>
            <a:off x="2469940" y="8376278"/>
            <a:ext cx="6674060" cy="901593"/>
          </a:xfrm>
          <a:prstGeom prst="rect">
            <a:avLst/>
          </a:prstGeom>
          <a:solidFill>
            <a:schemeClr val="accent6">
              <a:lumMod val="40000"/>
              <a:lumOff val="60000"/>
            </a:schemeClr>
          </a:solidFill>
        </p:spPr>
        <p:txBody>
          <a:bodyPr wrap="square" rtlCol="0">
            <a:spAutoFit/>
          </a:bodyPr>
          <a:lstStyle/>
          <a:p>
            <a:pPr>
              <a:lnSpc>
                <a:spcPct val="150000"/>
              </a:lnSpc>
            </a:pPr>
            <a:r>
              <a:rPr lang="en-US" sz="4000">
                <a:latin typeface="Arial" panose="020B0604020202020204" pitchFamily="34" charset="0"/>
                <a:cs typeface="Arial" panose="020B0604020202020204" pitchFamily="34" charset="0"/>
              </a:rPr>
              <a:t>Phát ra ánh sáng</a:t>
            </a:r>
          </a:p>
        </p:txBody>
      </p:sp>
      <p:sp>
        <p:nvSpPr>
          <p:cNvPr id="23" name="TextBox 22">
            <a:extLst>
              <a:ext uri="{FF2B5EF4-FFF2-40B4-BE49-F238E27FC236}">
                <a16:creationId xmlns:a16="http://schemas.microsoft.com/office/drawing/2014/main" id="{80BD47E6-1707-91C0-2C27-8A2B4B19BDBF}"/>
              </a:ext>
            </a:extLst>
          </p:cNvPr>
          <p:cNvSpPr txBox="1"/>
          <p:nvPr/>
        </p:nvSpPr>
        <p:spPr>
          <a:xfrm>
            <a:off x="10514143" y="2396973"/>
            <a:ext cx="6674060" cy="1824923"/>
          </a:xfrm>
          <a:prstGeom prst="rect">
            <a:avLst/>
          </a:prstGeom>
          <a:solidFill>
            <a:schemeClr val="accent6">
              <a:lumMod val="40000"/>
              <a:lumOff val="60000"/>
            </a:schemeClr>
          </a:solidFill>
        </p:spPr>
        <p:txBody>
          <a:bodyPr wrap="square" rtlCol="0">
            <a:spAutoFit/>
          </a:bodyPr>
          <a:lstStyle/>
          <a:p>
            <a:pPr>
              <a:lnSpc>
                <a:spcPct val="150000"/>
              </a:lnSpc>
            </a:pPr>
            <a:r>
              <a:rPr lang="en-US" sz="4000">
                <a:latin typeface="Arial" panose="020B0604020202020204" pitchFamily="34" charset="0"/>
                <a:cs typeface="Arial" panose="020B0604020202020204" pitchFamily="34" charset="0"/>
              </a:rPr>
              <a:t>Bảo vệ bóng đèn, tập trung ánh sáng</a:t>
            </a:r>
          </a:p>
        </p:txBody>
      </p:sp>
      <p:sp>
        <p:nvSpPr>
          <p:cNvPr id="24" name="TextBox 23">
            <a:extLst>
              <a:ext uri="{FF2B5EF4-FFF2-40B4-BE49-F238E27FC236}">
                <a16:creationId xmlns:a16="http://schemas.microsoft.com/office/drawing/2014/main" id="{B96F9BF7-A6BF-176D-FA36-588041B78088}"/>
              </a:ext>
            </a:extLst>
          </p:cNvPr>
          <p:cNvSpPr txBox="1"/>
          <p:nvPr/>
        </p:nvSpPr>
        <p:spPr>
          <a:xfrm>
            <a:off x="10436662" y="5313236"/>
            <a:ext cx="6674060" cy="1824923"/>
          </a:xfrm>
          <a:prstGeom prst="rect">
            <a:avLst/>
          </a:prstGeom>
          <a:solidFill>
            <a:schemeClr val="accent6">
              <a:lumMod val="40000"/>
              <a:lumOff val="60000"/>
            </a:schemeClr>
          </a:solidFill>
        </p:spPr>
        <p:txBody>
          <a:bodyPr wrap="square" rtlCol="0">
            <a:spAutoFit/>
          </a:bodyPr>
          <a:lstStyle/>
          <a:p>
            <a:pPr>
              <a:lnSpc>
                <a:spcPct val="150000"/>
              </a:lnSpc>
            </a:pPr>
            <a:r>
              <a:rPr lang="en-US" sz="4000">
                <a:latin typeface="Arial" panose="020B0604020202020204" pitchFamily="34" charset="0"/>
                <a:cs typeface="Arial" panose="020B0604020202020204" pitchFamily="34" charset="0"/>
              </a:rPr>
              <a:t>Giữ bóng đèn và chụp đèn, điều chỉnh hướng chiếu đèn</a:t>
            </a:r>
          </a:p>
        </p:txBody>
      </p:sp>
      <p:sp>
        <p:nvSpPr>
          <p:cNvPr id="25" name="TextBox 24">
            <a:extLst>
              <a:ext uri="{FF2B5EF4-FFF2-40B4-BE49-F238E27FC236}">
                <a16:creationId xmlns:a16="http://schemas.microsoft.com/office/drawing/2014/main" id="{F00A624F-15EA-E389-38BA-5CAB1072D46D}"/>
              </a:ext>
            </a:extLst>
          </p:cNvPr>
          <p:cNvSpPr txBox="1"/>
          <p:nvPr/>
        </p:nvSpPr>
        <p:spPr>
          <a:xfrm>
            <a:off x="10514143" y="8320020"/>
            <a:ext cx="6674060" cy="901593"/>
          </a:xfrm>
          <a:prstGeom prst="rect">
            <a:avLst/>
          </a:prstGeom>
          <a:solidFill>
            <a:schemeClr val="accent6">
              <a:lumMod val="40000"/>
              <a:lumOff val="60000"/>
            </a:schemeClr>
          </a:solidFill>
        </p:spPr>
        <p:txBody>
          <a:bodyPr wrap="square" rtlCol="0">
            <a:spAutoFit/>
          </a:bodyPr>
          <a:lstStyle/>
          <a:p>
            <a:pPr>
              <a:lnSpc>
                <a:spcPct val="150000"/>
              </a:lnSpc>
            </a:pPr>
            <a:r>
              <a:rPr lang="en-US" sz="4000">
                <a:latin typeface="Arial" panose="020B0604020202020204" pitchFamily="34" charset="0"/>
                <a:cs typeface="Arial" panose="020B0604020202020204" pitchFamily="34" charset="0"/>
              </a:rPr>
              <a:t>Nối với nguồn điện</a:t>
            </a:r>
          </a:p>
        </p:txBody>
      </p:sp>
      <p:pic>
        <p:nvPicPr>
          <p:cNvPr id="10" name="Picture 6">
            <a:extLst>
              <a:ext uri="{FF2B5EF4-FFF2-40B4-BE49-F238E27FC236}">
                <a16:creationId xmlns:a16="http://schemas.microsoft.com/office/drawing/2014/main" id="{A9917FD7-315F-F3D6-7CFF-5CFEBC9B81E7}"/>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5487550" y="8262646"/>
            <a:ext cx="3442869" cy="2159618"/>
          </a:xfrm>
          <a:prstGeom prst="rect">
            <a:avLst/>
          </a:prstGeom>
        </p:spPr>
      </p:pic>
    </p:spTree>
    <p:extLst>
      <p:ext uri="{BB962C8B-B14F-4D97-AF65-F5344CB8AC3E}">
        <p14:creationId xmlns:p14="http://schemas.microsoft.com/office/powerpoint/2010/main" val="18621368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500" fill="hold"/>
                                        <p:tgtEl>
                                          <p:spTgt spid="12"/>
                                        </p:tgtEl>
                                        <p:attrNameLst>
                                          <p:attrName>ppt_x</p:attrName>
                                        </p:attrNameLst>
                                      </p:cBhvr>
                                      <p:tavLst>
                                        <p:tav tm="0">
                                          <p:val>
                                            <p:strVal val="#ppt_x"/>
                                          </p:val>
                                        </p:tav>
                                        <p:tav tm="100000">
                                          <p:val>
                                            <p:strVal val="#ppt_x"/>
                                          </p:val>
                                        </p:tav>
                                      </p:tavLst>
                                    </p:anim>
                                    <p:anim calcmode="lin" valueType="num">
                                      <p:cBhvr additive="base">
                                        <p:cTn id="26" dur="500" fill="hold"/>
                                        <p:tgtEl>
                                          <p:spTgt spid="12"/>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ppt_x"/>
                                          </p:val>
                                        </p:tav>
                                        <p:tav tm="100000">
                                          <p:val>
                                            <p:strVal val="#ppt_x"/>
                                          </p:val>
                                        </p:tav>
                                      </p:tavLst>
                                    </p:anim>
                                    <p:anim calcmode="lin" valueType="num">
                                      <p:cBhvr additive="base">
                                        <p:cTn id="30" dur="500" fill="hold"/>
                                        <p:tgtEl>
                                          <p:spTgt spid="1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fill="hold"/>
                                        <p:tgtEl>
                                          <p:spTgt spid="17"/>
                                        </p:tgtEl>
                                        <p:attrNameLst>
                                          <p:attrName>ppt_x</p:attrName>
                                        </p:attrNameLst>
                                      </p:cBhvr>
                                      <p:tavLst>
                                        <p:tav tm="0">
                                          <p:val>
                                            <p:strVal val="#ppt_x"/>
                                          </p:val>
                                        </p:tav>
                                        <p:tav tm="100000">
                                          <p:val>
                                            <p:strVal val="#ppt_x"/>
                                          </p:val>
                                        </p:tav>
                                      </p:tavLst>
                                    </p:anim>
                                    <p:anim calcmode="lin" valueType="num">
                                      <p:cBhvr additive="base">
                                        <p:cTn id="34" dur="500" fill="hold"/>
                                        <p:tgtEl>
                                          <p:spTgt spid="1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additive="base">
                                        <p:cTn id="37" dur="500" fill="hold"/>
                                        <p:tgtEl>
                                          <p:spTgt spid="20"/>
                                        </p:tgtEl>
                                        <p:attrNameLst>
                                          <p:attrName>ppt_x</p:attrName>
                                        </p:attrNameLst>
                                      </p:cBhvr>
                                      <p:tavLst>
                                        <p:tav tm="0">
                                          <p:val>
                                            <p:strVal val="#ppt_x"/>
                                          </p:val>
                                        </p:tav>
                                        <p:tav tm="100000">
                                          <p:val>
                                            <p:strVal val="#ppt_x"/>
                                          </p:val>
                                        </p:tav>
                                      </p:tavLst>
                                    </p:anim>
                                    <p:anim calcmode="lin" valueType="num">
                                      <p:cBhvr additive="base">
                                        <p:cTn id="38" dur="500" fill="hold"/>
                                        <p:tgtEl>
                                          <p:spTgt spid="2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fill="hold"/>
                                        <p:tgtEl>
                                          <p:spTgt spid="18"/>
                                        </p:tgtEl>
                                        <p:attrNameLst>
                                          <p:attrName>ppt_x</p:attrName>
                                        </p:attrNameLst>
                                      </p:cBhvr>
                                      <p:tavLst>
                                        <p:tav tm="0">
                                          <p:val>
                                            <p:strVal val="#ppt_x"/>
                                          </p:val>
                                        </p:tav>
                                        <p:tav tm="100000">
                                          <p:val>
                                            <p:strVal val="#ppt_x"/>
                                          </p:val>
                                        </p:tav>
                                      </p:tavLst>
                                    </p:anim>
                                    <p:anim calcmode="lin" valueType="num">
                                      <p:cBhvr additive="base">
                                        <p:cTn id="4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16" presetClass="entr" presetSubtype="21" fill="hold" grpId="0" nodeType="click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barn(inVertical)">
                                      <p:cBhvr>
                                        <p:cTn id="51" dur="500"/>
                                        <p:tgtEl>
                                          <p:spTgt spid="13"/>
                                        </p:tgtEl>
                                      </p:cBhvr>
                                    </p:animEffect>
                                  </p:childTnLst>
                                </p:cTn>
                              </p:par>
                            </p:childTnLst>
                          </p:cTn>
                        </p:par>
                      </p:childTnLst>
                    </p:cTn>
                  </p:par>
                  <p:par>
                    <p:cTn id="52" fill="hold">
                      <p:stCondLst>
                        <p:cond delay="indefinite"/>
                      </p:stCondLst>
                      <p:childTnLst>
                        <p:par>
                          <p:cTn id="53" fill="hold">
                            <p:stCondLst>
                              <p:cond delay="0"/>
                            </p:stCondLst>
                            <p:childTnLst>
                              <p:par>
                                <p:cTn id="54" presetID="16" presetClass="entr" presetSubtype="21" fill="hold" grpId="0" nodeType="clickEffect">
                                  <p:stCondLst>
                                    <p:cond delay="0"/>
                                  </p:stCondLst>
                                  <p:childTnLst>
                                    <p:set>
                                      <p:cBhvr>
                                        <p:cTn id="55" dur="1" fill="hold">
                                          <p:stCondLst>
                                            <p:cond delay="0"/>
                                          </p:stCondLst>
                                        </p:cTn>
                                        <p:tgtEl>
                                          <p:spTgt spid="21"/>
                                        </p:tgtEl>
                                        <p:attrNameLst>
                                          <p:attrName>style.visibility</p:attrName>
                                        </p:attrNameLst>
                                      </p:cBhvr>
                                      <p:to>
                                        <p:strVal val="visible"/>
                                      </p:to>
                                    </p:set>
                                    <p:animEffect transition="in" filter="barn(inVertical)">
                                      <p:cBhvr>
                                        <p:cTn id="56" dur="500"/>
                                        <p:tgtEl>
                                          <p:spTgt spid="21"/>
                                        </p:tgtEl>
                                      </p:cBhvr>
                                    </p:animEffect>
                                  </p:childTnLst>
                                </p:cTn>
                              </p:par>
                            </p:childTnLst>
                          </p:cTn>
                        </p:par>
                      </p:childTnLst>
                    </p:cTn>
                  </p:par>
                  <p:par>
                    <p:cTn id="57" fill="hold">
                      <p:stCondLst>
                        <p:cond delay="indefinite"/>
                      </p:stCondLst>
                      <p:childTnLst>
                        <p:par>
                          <p:cTn id="58" fill="hold">
                            <p:stCondLst>
                              <p:cond delay="0"/>
                            </p:stCondLst>
                            <p:childTnLst>
                              <p:par>
                                <p:cTn id="59" presetID="16" presetClass="entr" presetSubtype="21" fill="hold" grpId="0"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barn(inVertical)">
                                      <p:cBhvr>
                                        <p:cTn id="61" dur="500"/>
                                        <p:tgtEl>
                                          <p:spTgt spid="22"/>
                                        </p:tgtEl>
                                      </p:cBhvr>
                                    </p:animEffect>
                                  </p:childTnLst>
                                </p:cTn>
                              </p:par>
                            </p:childTnLst>
                          </p:cTn>
                        </p:par>
                      </p:childTnLst>
                    </p:cTn>
                  </p:par>
                  <p:par>
                    <p:cTn id="62" fill="hold">
                      <p:stCondLst>
                        <p:cond delay="indefinite"/>
                      </p:stCondLst>
                      <p:childTnLst>
                        <p:par>
                          <p:cTn id="63" fill="hold">
                            <p:stCondLst>
                              <p:cond delay="0"/>
                            </p:stCondLst>
                            <p:childTnLst>
                              <p:par>
                                <p:cTn id="64" presetID="16" presetClass="entr" presetSubtype="21" fill="hold" grpId="0" nodeType="click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barn(inVertical)">
                                      <p:cBhvr>
                                        <p:cTn id="66" dur="500"/>
                                        <p:tgtEl>
                                          <p:spTgt spid="23"/>
                                        </p:tgtEl>
                                      </p:cBhvr>
                                    </p:animEffect>
                                  </p:childTnLst>
                                </p:cTn>
                              </p:par>
                            </p:childTnLst>
                          </p:cTn>
                        </p:par>
                      </p:childTnLst>
                    </p:cTn>
                  </p:par>
                  <p:par>
                    <p:cTn id="67" fill="hold">
                      <p:stCondLst>
                        <p:cond delay="indefinite"/>
                      </p:stCondLst>
                      <p:childTnLst>
                        <p:par>
                          <p:cTn id="68" fill="hold">
                            <p:stCondLst>
                              <p:cond delay="0"/>
                            </p:stCondLst>
                            <p:childTnLst>
                              <p:par>
                                <p:cTn id="69" presetID="16" presetClass="entr" presetSubtype="21" fill="hold" grpId="0" nodeType="clickEffect">
                                  <p:stCondLst>
                                    <p:cond delay="0"/>
                                  </p:stCondLst>
                                  <p:childTnLst>
                                    <p:set>
                                      <p:cBhvr>
                                        <p:cTn id="70" dur="1" fill="hold">
                                          <p:stCondLst>
                                            <p:cond delay="0"/>
                                          </p:stCondLst>
                                        </p:cTn>
                                        <p:tgtEl>
                                          <p:spTgt spid="24"/>
                                        </p:tgtEl>
                                        <p:attrNameLst>
                                          <p:attrName>style.visibility</p:attrName>
                                        </p:attrNameLst>
                                      </p:cBhvr>
                                      <p:to>
                                        <p:strVal val="visible"/>
                                      </p:to>
                                    </p:set>
                                    <p:animEffect transition="in" filter="barn(inVertical)">
                                      <p:cBhvr>
                                        <p:cTn id="71" dur="500"/>
                                        <p:tgtEl>
                                          <p:spTgt spid="24"/>
                                        </p:tgtEl>
                                      </p:cBhvr>
                                    </p:animEffect>
                                  </p:childTnLst>
                                </p:cTn>
                              </p:par>
                            </p:childTnLst>
                          </p:cTn>
                        </p:par>
                      </p:childTnLst>
                    </p:cTn>
                  </p:par>
                  <p:par>
                    <p:cTn id="72" fill="hold">
                      <p:stCondLst>
                        <p:cond delay="indefinite"/>
                      </p:stCondLst>
                      <p:childTnLst>
                        <p:par>
                          <p:cTn id="73" fill="hold">
                            <p:stCondLst>
                              <p:cond delay="0"/>
                            </p:stCondLst>
                            <p:childTnLst>
                              <p:par>
                                <p:cTn id="74" presetID="16" presetClass="entr" presetSubtype="21" fill="hold" grpId="0" nodeType="clickEffect">
                                  <p:stCondLst>
                                    <p:cond delay="0"/>
                                  </p:stCondLst>
                                  <p:childTnLst>
                                    <p:set>
                                      <p:cBhvr>
                                        <p:cTn id="75" dur="1" fill="hold">
                                          <p:stCondLst>
                                            <p:cond delay="0"/>
                                          </p:stCondLst>
                                        </p:cTn>
                                        <p:tgtEl>
                                          <p:spTgt spid="25"/>
                                        </p:tgtEl>
                                        <p:attrNameLst>
                                          <p:attrName>style.visibility</p:attrName>
                                        </p:attrNameLst>
                                      </p:cBhvr>
                                      <p:to>
                                        <p:strVal val="visible"/>
                                      </p:to>
                                    </p:set>
                                    <p:animEffect transition="in" filter="barn(inVertical)">
                                      <p:cBhvr>
                                        <p:cTn id="76"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6" grpId="0" animBg="1"/>
      <p:bldP spid="17" grpId="0" animBg="1"/>
      <p:bldP spid="18" grpId="0" animBg="1"/>
      <p:bldP spid="19" grpId="0" animBg="1"/>
      <p:bldP spid="20" grpId="0" animBg="1"/>
      <p:bldP spid="13" grpId="0" animBg="1"/>
      <p:bldP spid="21" grpId="0" animBg="1"/>
      <p:bldP spid="22" grpId="0" animBg="1"/>
      <p:bldP spid="23" grpId="0" animBg="1"/>
      <p:bldP spid="24" grpId="0" animBg="1"/>
      <p:bldP spid="2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901730" y="685799"/>
            <a:ext cx="16484541" cy="8915403"/>
            <a:chOff x="-4835" y="-163082"/>
            <a:chExt cx="6290592" cy="3469186"/>
          </a:xfrm>
          <a:solidFill>
            <a:schemeClr val="bg1"/>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sp>
        <p:nvSpPr>
          <p:cNvPr id="7" name="TextBox 7"/>
          <p:cNvSpPr txBox="1"/>
          <p:nvPr/>
        </p:nvSpPr>
        <p:spPr>
          <a:xfrm>
            <a:off x="1524000" y="1309931"/>
            <a:ext cx="8188852" cy="559512"/>
          </a:xfrm>
          <a:prstGeom prst="rect">
            <a:avLst/>
          </a:prstGeom>
        </p:spPr>
        <p:txBody>
          <a:bodyPr wrap="square" lIns="0" tIns="0" rIns="0" bIns="0" rtlCol="0" anchor="t">
            <a:spAutoFit/>
          </a:bodyPr>
          <a:lstStyle/>
          <a:p>
            <a:pPr>
              <a:lnSpc>
                <a:spcPts val="4320"/>
              </a:lnSpc>
            </a:pPr>
            <a:r>
              <a:rPr lang="en-US" sz="5000" b="1" spc="120">
                <a:solidFill>
                  <a:srgbClr val="000000"/>
                </a:solidFill>
                <a:latin typeface="Arial" panose="020B0604020202020204" pitchFamily="34" charset="0"/>
                <a:cs typeface="Arial" panose="020B0604020202020204" pitchFamily="34" charset="0"/>
              </a:rPr>
              <a:t>4. Cách sử dụng đèn học</a:t>
            </a:r>
          </a:p>
        </p:txBody>
      </p:sp>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383000" y="335374"/>
            <a:ext cx="1651971" cy="1565242"/>
          </a:xfrm>
          <a:prstGeom prst="rect">
            <a:avLst/>
          </a:prstGeom>
        </p:spPr>
      </p:pic>
      <p:pic>
        <p:nvPicPr>
          <p:cNvPr id="10" name="Picture 6">
            <a:extLst>
              <a:ext uri="{FF2B5EF4-FFF2-40B4-BE49-F238E27FC236}">
                <a16:creationId xmlns:a16="http://schemas.microsoft.com/office/drawing/2014/main" id="{A9917FD7-315F-F3D6-7CFF-5CFEBC9B81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661565" y="7781617"/>
            <a:ext cx="3442869" cy="2159618"/>
          </a:xfrm>
          <a:prstGeom prst="rect">
            <a:avLst/>
          </a:prstGeom>
        </p:spPr>
      </p:pic>
      <p:pic>
        <p:nvPicPr>
          <p:cNvPr id="11" name="Picture 10">
            <a:extLst>
              <a:ext uri="{FF2B5EF4-FFF2-40B4-BE49-F238E27FC236}">
                <a16:creationId xmlns:a16="http://schemas.microsoft.com/office/drawing/2014/main" id="{9F27A4DC-00C4-8FEA-E8D2-DBD772851E05}"/>
              </a:ext>
            </a:extLst>
          </p:cNvPr>
          <p:cNvPicPr>
            <a:picLocks noChangeAspect="1"/>
          </p:cNvPicPr>
          <p:nvPr/>
        </p:nvPicPr>
        <p:blipFill>
          <a:blip r:embed="rId6"/>
          <a:stretch>
            <a:fillRect/>
          </a:stretch>
        </p:blipFill>
        <p:spPr>
          <a:xfrm>
            <a:off x="1037683" y="2985588"/>
            <a:ext cx="8188852" cy="5260718"/>
          </a:xfrm>
          <a:prstGeom prst="rect">
            <a:avLst/>
          </a:prstGeom>
        </p:spPr>
      </p:pic>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90844">
            <a:off x="572168" y="7107491"/>
            <a:ext cx="1514106" cy="2785144"/>
          </a:xfrm>
          <a:prstGeom prst="rect">
            <a:avLst/>
          </a:prstGeom>
        </p:spPr>
      </p:pic>
      <p:sp>
        <p:nvSpPr>
          <p:cNvPr id="12" name="TextBox 11">
            <a:extLst>
              <a:ext uri="{FF2B5EF4-FFF2-40B4-BE49-F238E27FC236}">
                <a16:creationId xmlns:a16="http://schemas.microsoft.com/office/drawing/2014/main" id="{5B5EF169-8584-59F4-88C9-7D5857FCF004}"/>
              </a:ext>
            </a:extLst>
          </p:cNvPr>
          <p:cNvSpPr txBox="1"/>
          <p:nvPr/>
        </p:nvSpPr>
        <p:spPr>
          <a:xfrm>
            <a:off x="9292297" y="3032816"/>
            <a:ext cx="7937470" cy="4748801"/>
          </a:xfrm>
          <a:prstGeom prst="rect">
            <a:avLst/>
          </a:prstGeom>
          <a:noFill/>
        </p:spPr>
        <p:txBody>
          <a:bodyPr wrap="square" rtlCol="0">
            <a:spAutoFit/>
          </a:bodyPr>
          <a:lstStyle/>
          <a:p>
            <a:pPr marL="0" marR="0" algn="just">
              <a:lnSpc>
                <a:spcPct val="150000"/>
              </a:lnSpc>
              <a:spcBef>
                <a:spcPts val="300"/>
              </a:spcBef>
              <a:spcAft>
                <a:spcPts val="300"/>
              </a:spcAft>
            </a:pPr>
            <a:r>
              <a:rPr lang="en-US" sz="4000" b="1">
                <a:solidFill>
                  <a:srgbClr val="000000"/>
                </a:solidFill>
                <a:effectLst/>
                <a:latin typeface="Arial" panose="020B0604020202020204" pitchFamily="34" charset="0"/>
                <a:ea typeface="Calibri" panose="020F0502020204030204" pitchFamily="34" charset="0"/>
                <a:cs typeface="Arial" panose="020B0604020202020204" pitchFamily="34" charset="0"/>
              </a:rPr>
              <a:t>Trả lời câu hỏi:</a:t>
            </a:r>
          </a:p>
          <a:p>
            <a:pPr marL="0" marR="0" algn="just">
              <a:lnSpc>
                <a:spcPct val="150000"/>
              </a:lnSpc>
              <a:spcBef>
                <a:spcPts val="300"/>
              </a:spcBef>
              <a:spcAft>
                <a:spcPts val="300"/>
              </a:spcAft>
            </a:pPr>
            <a:r>
              <a:rPr lang="vi-VN" sz="4000">
                <a:solidFill>
                  <a:srgbClr val="000000"/>
                </a:solidFill>
                <a:effectLst/>
                <a:latin typeface="Arial" panose="020B0604020202020204" pitchFamily="34" charset="0"/>
                <a:ea typeface="Calibri" panose="020F0502020204030204" pitchFamily="34" charset="0"/>
                <a:cs typeface="Arial" panose="020B0604020202020204" pitchFamily="34" charset="0"/>
              </a:rPr>
              <a:t>+</a:t>
            </a:r>
            <a:r>
              <a:rPr lang="nl-NL" sz="4000">
                <a:solidFill>
                  <a:srgbClr val="000000"/>
                </a:solidFill>
                <a:effectLst/>
                <a:latin typeface="Arial" panose="020B0604020202020204" pitchFamily="34" charset="0"/>
                <a:ea typeface="Calibri" panose="020F0502020204030204" pitchFamily="34" charset="0"/>
                <a:cs typeface="Arial" panose="020B0604020202020204" pitchFamily="34" charset="0"/>
              </a:rPr>
              <a:t> Đèn học nên đặt bên trái hay bên phải người học? </a:t>
            </a:r>
            <a:endParaRPr lang="en-US" sz="4000">
              <a:effectLst/>
              <a:latin typeface="Arial" panose="020B0604020202020204" pitchFamily="34" charset="0"/>
              <a:ea typeface="Calibri" panose="020F0502020204030204" pitchFamily="34" charset="0"/>
              <a:cs typeface="Arial" panose="020B0604020202020204" pitchFamily="34" charset="0"/>
            </a:endParaRPr>
          </a:p>
          <a:p>
            <a:pPr marL="0" marR="0" algn="just">
              <a:lnSpc>
                <a:spcPct val="150000"/>
              </a:lnSpc>
              <a:spcBef>
                <a:spcPts val="300"/>
              </a:spcBef>
              <a:spcAft>
                <a:spcPts val="300"/>
              </a:spcAft>
            </a:pPr>
            <a:r>
              <a:rPr lang="vi-VN" sz="4000">
                <a:solidFill>
                  <a:srgbClr val="000000"/>
                </a:solidFill>
                <a:effectLst/>
                <a:latin typeface="Arial" panose="020B0604020202020204" pitchFamily="34" charset="0"/>
                <a:ea typeface="Calibri" panose="020F0502020204030204" pitchFamily="34" charset="0"/>
                <a:cs typeface="Arial" panose="020B0604020202020204" pitchFamily="34" charset="0"/>
              </a:rPr>
              <a:t>+</a:t>
            </a:r>
            <a:r>
              <a:rPr lang="nl-NL" sz="4000">
                <a:solidFill>
                  <a:srgbClr val="000000"/>
                </a:solidFill>
                <a:effectLst/>
                <a:latin typeface="Arial" panose="020B0604020202020204" pitchFamily="34" charset="0"/>
                <a:ea typeface="Calibri" panose="020F0502020204030204" pitchFamily="34" charset="0"/>
                <a:cs typeface="Arial" panose="020B0604020202020204" pitchFamily="34" charset="0"/>
              </a:rPr>
              <a:t> Điều chỉnh đèn như thế nào để không gây chói mắt?</a:t>
            </a:r>
            <a:endParaRPr lang="en-US" sz="400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68539165"/>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16" presetClass="entr" presetSubtype="21"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barn(inVertical)">
                                      <p:cBhvr>
                                        <p:cTn id="31" dur="500"/>
                                        <p:tgtEl>
                                          <p:spTgt spid="11"/>
                                        </p:tgtEl>
                                      </p:cBhvr>
                                    </p:animEffect>
                                  </p:childTnLst>
                                </p:cTn>
                              </p:par>
                              <p:par>
                                <p:cTn id="32" presetID="16" presetClass="entr" presetSubtype="21"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barn(inVertical)">
                                      <p:cBhvr>
                                        <p:cTn id="3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901730" y="685799"/>
            <a:ext cx="16484541" cy="8915403"/>
            <a:chOff x="-4835" y="-163082"/>
            <a:chExt cx="6290592" cy="3469186"/>
          </a:xfrm>
          <a:solidFill>
            <a:schemeClr val="bg1"/>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383000" y="335374"/>
            <a:ext cx="1651971" cy="1565242"/>
          </a:xfrm>
          <a:prstGeom prst="rect">
            <a:avLst/>
          </a:prstGeom>
        </p:spPr>
      </p:pic>
      <p:pic>
        <p:nvPicPr>
          <p:cNvPr id="10" name="Picture 6">
            <a:extLst>
              <a:ext uri="{FF2B5EF4-FFF2-40B4-BE49-F238E27FC236}">
                <a16:creationId xmlns:a16="http://schemas.microsoft.com/office/drawing/2014/main" id="{A9917FD7-315F-F3D6-7CFF-5CFEBC9B81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661565" y="7781617"/>
            <a:ext cx="3442869" cy="2159618"/>
          </a:xfrm>
          <a:prstGeom prst="rect">
            <a:avLst/>
          </a:prstGeom>
        </p:spPr>
      </p:pic>
      <p:pic>
        <p:nvPicPr>
          <p:cNvPr id="11" name="Picture 10">
            <a:extLst>
              <a:ext uri="{FF2B5EF4-FFF2-40B4-BE49-F238E27FC236}">
                <a16:creationId xmlns:a16="http://schemas.microsoft.com/office/drawing/2014/main" id="{9F27A4DC-00C4-8FEA-E8D2-DBD772851E05}"/>
              </a:ext>
            </a:extLst>
          </p:cNvPr>
          <p:cNvPicPr>
            <a:picLocks noChangeAspect="1"/>
          </p:cNvPicPr>
          <p:nvPr/>
        </p:nvPicPr>
        <p:blipFill>
          <a:blip r:embed="rId6"/>
          <a:stretch>
            <a:fillRect/>
          </a:stretch>
        </p:blipFill>
        <p:spPr>
          <a:xfrm>
            <a:off x="5049574" y="2665288"/>
            <a:ext cx="8188852" cy="5798756"/>
          </a:xfrm>
          <a:prstGeom prst="rect">
            <a:avLst/>
          </a:prstGeom>
        </p:spPr>
      </p:pic>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rot="290844">
            <a:off x="572168" y="7107491"/>
            <a:ext cx="1514106" cy="2785144"/>
          </a:xfrm>
          <a:prstGeom prst="rect">
            <a:avLst/>
          </a:prstGeom>
        </p:spPr>
      </p:pic>
      <p:sp>
        <p:nvSpPr>
          <p:cNvPr id="12" name="TextBox 11">
            <a:extLst>
              <a:ext uri="{FF2B5EF4-FFF2-40B4-BE49-F238E27FC236}">
                <a16:creationId xmlns:a16="http://schemas.microsoft.com/office/drawing/2014/main" id="{5B5EF169-8584-59F4-88C9-7D5857FCF004}"/>
              </a:ext>
            </a:extLst>
          </p:cNvPr>
          <p:cNvSpPr txBox="1"/>
          <p:nvPr/>
        </p:nvSpPr>
        <p:spPr>
          <a:xfrm>
            <a:off x="874021" y="2226349"/>
            <a:ext cx="5221980" cy="1875265"/>
          </a:xfrm>
          <a:prstGeom prst="wedgeRoundRectCallout">
            <a:avLst>
              <a:gd name="adj1" fmla="val 46562"/>
              <a:gd name="adj2" fmla="val 76910"/>
              <a:gd name="adj3" fmla="val 16667"/>
            </a:avLst>
          </a:prstGeom>
          <a:solidFill>
            <a:schemeClr val="accent5">
              <a:lumMod val="40000"/>
              <a:lumOff val="60000"/>
            </a:schemeClr>
          </a:solidFill>
          <a:ln>
            <a:solidFill>
              <a:schemeClr val="accent3">
                <a:lumMod val="50000"/>
              </a:schemeClr>
            </a:solidFill>
          </a:ln>
        </p:spPr>
        <p:txBody>
          <a:bodyPr wrap="square" rtlCol="0">
            <a:spAutoFit/>
          </a:bodyPr>
          <a:lstStyle/>
          <a:p>
            <a:pPr marL="0" marR="0" algn="just">
              <a:lnSpc>
                <a:spcPct val="150000"/>
              </a:lnSpc>
              <a:spcBef>
                <a:spcPts val="300"/>
              </a:spcBef>
              <a:spcAft>
                <a:spcPts val="300"/>
              </a:spcAft>
            </a:pPr>
            <a:r>
              <a:rPr lang="en-US" sz="3700">
                <a:solidFill>
                  <a:srgbClr val="000000"/>
                </a:solidFill>
                <a:latin typeface="Arial" panose="020B0604020202020204" pitchFamily="34" charset="0"/>
                <a:ea typeface="Calibri" panose="020F0502020204030204" pitchFamily="34" charset="0"/>
                <a:cs typeface="Arial" panose="020B0604020202020204" pitchFamily="34" charset="0"/>
              </a:rPr>
              <a:t>Đèn học nên để bên trái người học</a:t>
            </a:r>
            <a:endParaRPr lang="en-US" sz="3700">
              <a:effectLst/>
              <a:latin typeface="Arial" panose="020B0604020202020204" pitchFamily="34" charset="0"/>
              <a:ea typeface="Calibri" panose="020F050202020403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A7AD6923-CF05-2ED3-A3C0-FA470300CEEB}"/>
              </a:ext>
            </a:extLst>
          </p:cNvPr>
          <p:cNvSpPr txBox="1"/>
          <p:nvPr/>
        </p:nvSpPr>
        <p:spPr>
          <a:xfrm>
            <a:off x="12608821" y="3903484"/>
            <a:ext cx="5221980" cy="1875265"/>
          </a:xfrm>
          <a:prstGeom prst="wedgeRoundRectCallout">
            <a:avLst>
              <a:gd name="adj1" fmla="val -54522"/>
              <a:gd name="adj2" fmla="val 3769"/>
              <a:gd name="adj3" fmla="val 16667"/>
            </a:avLst>
          </a:prstGeom>
          <a:solidFill>
            <a:schemeClr val="accent5">
              <a:lumMod val="40000"/>
              <a:lumOff val="60000"/>
            </a:schemeClr>
          </a:solidFill>
          <a:ln>
            <a:solidFill>
              <a:schemeClr val="accent3">
                <a:lumMod val="50000"/>
              </a:schemeClr>
            </a:solidFill>
          </a:ln>
        </p:spPr>
        <p:txBody>
          <a:bodyPr wrap="square" rtlCol="0">
            <a:spAutoFit/>
          </a:bodyPr>
          <a:lstStyle/>
          <a:p>
            <a:pPr marL="0" marR="0" algn="just">
              <a:lnSpc>
                <a:spcPct val="150000"/>
              </a:lnSpc>
              <a:spcBef>
                <a:spcPts val="300"/>
              </a:spcBef>
              <a:spcAft>
                <a:spcPts val="300"/>
              </a:spcAft>
            </a:pPr>
            <a:r>
              <a:rPr lang="en-US" sz="3700">
                <a:solidFill>
                  <a:srgbClr val="000000"/>
                </a:solidFill>
                <a:effectLst/>
                <a:latin typeface="Arial" panose="020B0604020202020204" pitchFamily="34" charset="0"/>
                <a:ea typeface="Calibri" panose="020F0502020204030204" pitchFamily="34" charset="0"/>
                <a:cs typeface="Arial" panose="020B0604020202020204" pitchFamily="34" charset="0"/>
              </a:rPr>
              <a:t>Điều chỉnh </a:t>
            </a:r>
            <a:r>
              <a:rPr lang="en-US" sz="3700">
                <a:solidFill>
                  <a:srgbClr val="000000"/>
                </a:solidFill>
                <a:latin typeface="Arial" panose="020B0604020202020204" pitchFamily="34" charset="0"/>
                <a:ea typeface="Calibri" panose="020F0502020204030204" pitchFamily="34" charset="0"/>
                <a:cs typeface="Arial" panose="020B0604020202020204" pitchFamily="34" charset="0"/>
              </a:rPr>
              <a:t>ánh sáng đèn vừa phải</a:t>
            </a:r>
            <a:endParaRPr lang="en-US" sz="370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8674659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barn(inVertical)">
                                      <p:cBhvr>
                                        <p:cTn id="25" dur="500"/>
                                        <p:tgtEl>
                                          <p:spTgt spid="11"/>
                                        </p:tgtEl>
                                      </p:cBhvr>
                                    </p:animEffect>
                                  </p:childTnLst>
                                </p:cTn>
                              </p:par>
                              <p:par>
                                <p:cTn id="26" presetID="16" presetClass="entr" presetSubtype="2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arn(inVertical)">
                                      <p:cBhvr>
                                        <p:cTn id="28" dur="500"/>
                                        <p:tgtEl>
                                          <p:spTgt spid="12"/>
                                        </p:tgtEl>
                                      </p:cBhvr>
                                    </p:animEffect>
                                  </p:childTnLst>
                                </p:cTn>
                              </p:par>
                              <p:par>
                                <p:cTn id="29" presetID="16" presetClass="entr" presetSubtype="2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arn(inVertical)">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901730" y="685799"/>
            <a:ext cx="16484541" cy="8915403"/>
            <a:chOff x="-4835" y="-163082"/>
            <a:chExt cx="6290592" cy="3469186"/>
          </a:xfrm>
          <a:solidFill>
            <a:schemeClr val="bg1"/>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383000" y="335374"/>
            <a:ext cx="1651971" cy="1565242"/>
          </a:xfrm>
          <a:prstGeom prst="rect">
            <a:avLst/>
          </a:prstGeom>
        </p:spPr>
      </p:pic>
      <p:pic>
        <p:nvPicPr>
          <p:cNvPr id="10" name="Picture 6">
            <a:extLst>
              <a:ext uri="{FF2B5EF4-FFF2-40B4-BE49-F238E27FC236}">
                <a16:creationId xmlns:a16="http://schemas.microsoft.com/office/drawing/2014/main" id="{A9917FD7-315F-F3D6-7CFF-5CFEBC9B81E7}"/>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4661565" y="7781617"/>
            <a:ext cx="3442869" cy="2159618"/>
          </a:xfrm>
          <a:prstGeom prst="rect">
            <a:avLst/>
          </a:prstGeom>
        </p:spPr>
      </p:pic>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rot="290844">
            <a:off x="572168" y="7107491"/>
            <a:ext cx="1514106" cy="2785144"/>
          </a:xfrm>
          <a:prstGeom prst="rect">
            <a:avLst/>
          </a:prstGeom>
        </p:spPr>
      </p:pic>
      <p:sp>
        <p:nvSpPr>
          <p:cNvPr id="13" name="TextBox 12">
            <a:extLst>
              <a:ext uri="{FF2B5EF4-FFF2-40B4-BE49-F238E27FC236}">
                <a16:creationId xmlns:a16="http://schemas.microsoft.com/office/drawing/2014/main" id="{A7AD6923-CF05-2ED3-A3C0-FA470300CEEB}"/>
              </a:ext>
            </a:extLst>
          </p:cNvPr>
          <p:cNvSpPr txBox="1"/>
          <p:nvPr/>
        </p:nvSpPr>
        <p:spPr>
          <a:xfrm>
            <a:off x="2201242" y="1807675"/>
            <a:ext cx="14345150" cy="4118948"/>
          </a:xfrm>
          <a:prstGeom prst="rect">
            <a:avLst/>
          </a:prstGeom>
          <a:noFill/>
          <a:ln>
            <a:noFill/>
          </a:ln>
        </p:spPr>
        <p:txBody>
          <a:bodyPr wrap="square" rtlCol="0">
            <a:spAutoFit/>
          </a:bodyPr>
          <a:lstStyle/>
          <a:p>
            <a:pPr marL="0" marR="0" algn="just">
              <a:lnSpc>
                <a:spcPct val="150000"/>
              </a:lnSpc>
              <a:spcBef>
                <a:spcPts val="300"/>
              </a:spcBef>
              <a:spcAft>
                <a:spcPts val="300"/>
              </a:spcAft>
            </a:pPr>
            <a:r>
              <a:rPr lang="en-US" sz="4500">
                <a:solidFill>
                  <a:srgbClr val="000000"/>
                </a:solidFill>
                <a:effectLst/>
                <a:latin typeface="Arial" panose="020B0604020202020204" pitchFamily="34" charset="0"/>
                <a:ea typeface="Calibri" panose="020F0502020204030204" pitchFamily="34" charset="0"/>
                <a:cs typeface="Arial" panose="020B0604020202020204" pitchFamily="34" charset="0"/>
              </a:rPr>
              <a:t>“</a:t>
            </a:r>
            <a:r>
              <a:rPr lang="vi-VN" sz="4500">
                <a:solidFill>
                  <a:srgbClr val="000000"/>
                </a:solidFill>
                <a:effectLst/>
                <a:latin typeface="Arial" panose="020B0604020202020204" pitchFamily="34" charset="0"/>
                <a:ea typeface="Calibri" panose="020F0502020204030204" pitchFamily="34" charset="0"/>
                <a:cs typeface="Arial" panose="020B0604020202020204" pitchFamily="34" charset="0"/>
              </a:rPr>
              <a:t>Đặt đèn học ở vị trí chắc chắn phía bên trái người học. Điều chỉnh đèn có độ sáng vừa phải, điều chỉnh hướng chiếu sáng để ánh sáng không chiêu thắng vào mắt gây chói mắt</a:t>
            </a:r>
            <a:r>
              <a:rPr lang="en-US" sz="4500">
                <a:solidFill>
                  <a:srgbClr val="000000"/>
                </a:solidFill>
                <a:effectLst/>
                <a:latin typeface="Arial" panose="020B0604020202020204" pitchFamily="34" charset="0"/>
                <a:ea typeface="Calibri" panose="020F0502020204030204" pitchFamily="34" charset="0"/>
                <a:cs typeface="Arial" panose="020B0604020202020204" pitchFamily="34" charset="0"/>
              </a:rPr>
              <a:t>.”</a:t>
            </a:r>
            <a:endParaRPr lang="en-US" sz="4500">
              <a:effectLst/>
              <a:latin typeface="Arial" panose="020B0604020202020204" pitchFamily="34" charset="0"/>
              <a:ea typeface="Calibri" panose="020F0502020204030204" pitchFamily="34" charset="0"/>
              <a:cs typeface="Arial" panose="020B0604020202020204" pitchFamily="34" charset="0"/>
            </a:endParaRPr>
          </a:p>
        </p:txBody>
      </p:sp>
      <p:pic>
        <p:nvPicPr>
          <p:cNvPr id="5" name="Picture 4">
            <a:extLst>
              <a:ext uri="{FF2B5EF4-FFF2-40B4-BE49-F238E27FC236}">
                <a16:creationId xmlns:a16="http://schemas.microsoft.com/office/drawing/2014/main" id="{E67D7D60-8AC5-C6F2-9EE9-D18CC6EE02A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01084" y="5271174"/>
            <a:ext cx="8145465" cy="4297680"/>
          </a:xfrm>
          <a:prstGeom prst="rect">
            <a:avLst/>
          </a:prstGeom>
        </p:spPr>
      </p:pic>
    </p:spTree>
    <p:extLst>
      <p:ext uri="{BB962C8B-B14F-4D97-AF65-F5344CB8AC3E}">
        <p14:creationId xmlns:p14="http://schemas.microsoft.com/office/powerpoint/2010/main" val="154261207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par>
                                <p:cTn id="26" presetID="2" presetClass="entr" presetSubtype="4"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ppt_x"/>
                                          </p:val>
                                        </p:tav>
                                        <p:tav tm="100000">
                                          <p:val>
                                            <p:strVal val="#ppt_x"/>
                                          </p:val>
                                        </p:tav>
                                      </p:tavLst>
                                    </p:anim>
                                    <p:anim calcmode="lin" valueType="num">
                                      <p:cBhvr additive="base">
                                        <p:cTn id="29"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901730" y="685799"/>
            <a:ext cx="16484541" cy="8915403"/>
            <a:chOff x="-4835" y="-163082"/>
            <a:chExt cx="6290592" cy="3469186"/>
          </a:xfrm>
          <a:solidFill>
            <a:schemeClr val="bg1"/>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383000" y="335374"/>
            <a:ext cx="1651971" cy="1565242"/>
          </a:xfrm>
          <a:prstGeom prst="rect">
            <a:avLst/>
          </a:prstGeom>
        </p:spPr>
      </p:pic>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90844">
            <a:off x="572168" y="7107491"/>
            <a:ext cx="1514106" cy="2785144"/>
          </a:xfrm>
          <a:prstGeom prst="rect">
            <a:avLst/>
          </a:prstGeom>
        </p:spPr>
      </p:pic>
      <p:sp>
        <p:nvSpPr>
          <p:cNvPr id="13" name="TextBox 12">
            <a:extLst>
              <a:ext uri="{FF2B5EF4-FFF2-40B4-BE49-F238E27FC236}">
                <a16:creationId xmlns:a16="http://schemas.microsoft.com/office/drawing/2014/main" id="{A7AD6923-CF05-2ED3-A3C0-FA470300CEEB}"/>
              </a:ext>
            </a:extLst>
          </p:cNvPr>
          <p:cNvSpPr txBox="1"/>
          <p:nvPr/>
        </p:nvSpPr>
        <p:spPr>
          <a:xfrm>
            <a:off x="1971425" y="848431"/>
            <a:ext cx="14345150" cy="1144352"/>
          </a:xfrm>
          <a:prstGeom prst="rect">
            <a:avLst/>
          </a:prstGeom>
          <a:noFill/>
          <a:ln>
            <a:noFill/>
          </a:ln>
        </p:spPr>
        <p:txBody>
          <a:bodyPr wrap="square" rtlCol="0">
            <a:spAutoFit/>
          </a:bodyPr>
          <a:lstStyle/>
          <a:p>
            <a:pPr marL="0" marR="0" algn="ctr">
              <a:lnSpc>
                <a:spcPct val="150000"/>
              </a:lnSpc>
              <a:spcBef>
                <a:spcPts val="300"/>
              </a:spcBef>
              <a:spcAft>
                <a:spcPts val="300"/>
              </a:spcAft>
            </a:pPr>
            <a:r>
              <a:rPr lang="en-US" sz="5200" b="1">
                <a:solidFill>
                  <a:srgbClr val="000000"/>
                </a:solidFill>
                <a:latin typeface="Arial" panose="020B0604020202020204" pitchFamily="34" charset="0"/>
                <a:ea typeface="Calibri" panose="020F0502020204030204" pitchFamily="34" charset="0"/>
                <a:cs typeface="Arial" panose="020B0604020202020204" pitchFamily="34" charset="0"/>
              </a:rPr>
              <a:t>Trình tự thao tác sử dụng đèn học </a:t>
            </a:r>
            <a:endParaRPr lang="en-US" sz="5200" b="1">
              <a:effectLst/>
              <a:latin typeface="Arial" panose="020B0604020202020204" pitchFamily="34" charset="0"/>
              <a:ea typeface="Calibri" panose="020F0502020204030204" pitchFamily="34" charset="0"/>
              <a:cs typeface="Arial" panose="020B0604020202020204" pitchFamily="34" charset="0"/>
            </a:endParaRPr>
          </a:p>
        </p:txBody>
      </p:sp>
      <p:sp>
        <p:nvSpPr>
          <p:cNvPr id="2" name="TextBox 1">
            <a:extLst>
              <a:ext uri="{FF2B5EF4-FFF2-40B4-BE49-F238E27FC236}">
                <a16:creationId xmlns:a16="http://schemas.microsoft.com/office/drawing/2014/main" id="{62BB8CD7-F135-D635-E31C-E40760CB6259}"/>
              </a:ext>
            </a:extLst>
          </p:cNvPr>
          <p:cNvSpPr txBox="1"/>
          <p:nvPr/>
        </p:nvSpPr>
        <p:spPr>
          <a:xfrm>
            <a:off x="1643403" y="2251041"/>
            <a:ext cx="15544800" cy="784830"/>
          </a:xfrm>
          <a:prstGeom prst="rect">
            <a:avLst/>
          </a:prstGeom>
          <a:noFill/>
        </p:spPr>
        <p:txBody>
          <a:bodyPr wrap="square" rtlCol="0">
            <a:spAutoFit/>
          </a:bodyPr>
          <a:lstStyle/>
          <a:p>
            <a:r>
              <a:rPr lang="en-US" sz="4500">
                <a:latin typeface="Arial" panose="020B0604020202020204" pitchFamily="34" charset="0"/>
                <a:cs typeface="Arial" panose="020B0604020202020204" pitchFamily="34" charset="0"/>
              </a:rPr>
              <a:t>Các em hãy sắp xếp đúng thứ tự của việc sử dụng đèn học </a:t>
            </a:r>
          </a:p>
        </p:txBody>
      </p:sp>
      <p:pic>
        <p:nvPicPr>
          <p:cNvPr id="7" name="Picture 6">
            <a:extLst>
              <a:ext uri="{FF2B5EF4-FFF2-40B4-BE49-F238E27FC236}">
                <a16:creationId xmlns:a16="http://schemas.microsoft.com/office/drawing/2014/main" id="{7DDF4035-CC06-C303-CB5D-4780E93CF002}"/>
              </a:ext>
            </a:extLst>
          </p:cNvPr>
          <p:cNvPicPr>
            <a:picLocks noChangeAspect="1"/>
          </p:cNvPicPr>
          <p:nvPr/>
        </p:nvPicPr>
        <p:blipFill>
          <a:blip r:embed="rId6"/>
          <a:stretch>
            <a:fillRect/>
          </a:stretch>
        </p:blipFill>
        <p:spPr>
          <a:xfrm>
            <a:off x="2483040" y="3550329"/>
            <a:ext cx="13972688" cy="1833648"/>
          </a:xfrm>
          <a:prstGeom prst="rect">
            <a:avLst/>
          </a:prstGeom>
        </p:spPr>
      </p:pic>
      <p:pic>
        <p:nvPicPr>
          <p:cNvPr id="12" name="Picture 11">
            <a:extLst>
              <a:ext uri="{FF2B5EF4-FFF2-40B4-BE49-F238E27FC236}">
                <a16:creationId xmlns:a16="http://schemas.microsoft.com/office/drawing/2014/main" id="{0DB96C71-A35A-465F-8202-0DB15E5FC017}"/>
              </a:ext>
            </a:extLst>
          </p:cNvPr>
          <p:cNvPicPr>
            <a:picLocks noChangeAspect="1"/>
          </p:cNvPicPr>
          <p:nvPr/>
        </p:nvPicPr>
        <p:blipFill rotWithShape="1">
          <a:blip r:embed="rId7">
            <a:extLst>
              <a:ext uri="{28A0092B-C50C-407E-A947-70E740481C1C}">
                <a14:useLocalDpi xmlns:a14="http://schemas.microsoft.com/office/drawing/2010/main" val="0"/>
              </a:ext>
            </a:extLst>
          </a:blip>
          <a:srcRect l="55318" t="42607" r="20631" b="35000"/>
          <a:stretch/>
        </p:blipFill>
        <p:spPr>
          <a:xfrm>
            <a:off x="1993196" y="6167481"/>
            <a:ext cx="1524000" cy="1418918"/>
          </a:xfrm>
          <a:prstGeom prst="rect">
            <a:avLst/>
          </a:prstGeom>
        </p:spPr>
      </p:pic>
      <p:sp>
        <p:nvSpPr>
          <p:cNvPr id="14" name="TextBox 13">
            <a:extLst>
              <a:ext uri="{FF2B5EF4-FFF2-40B4-BE49-F238E27FC236}">
                <a16:creationId xmlns:a16="http://schemas.microsoft.com/office/drawing/2014/main" id="{E97CADE0-8214-0363-065F-1A841ABEDC1F}"/>
              </a:ext>
            </a:extLst>
          </p:cNvPr>
          <p:cNvSpPr txBox="1"/>
          <p:nvPr/>
        </p:nvSpPr>
        <p:spPr>
          <a:xfrm>
            <a:off x="3961726" y="6320787"/>
            <a:ext cx="4267200" cy="784830"/>
          </a:xfrm>
          <a:prstGeom prst="rect">
            <a:avLst/>
          </a:prstGeom>
          <a:noFill/>
        </p:spPr>
        <p:txBody>
          <a:bodyPr wrap="square" rtlCol="0">
            <a:spAutoFit/>
          </a:bodyPr>
          <a:lstStyle/>
          <a:p>
            <a:r>
              <a:rPr lang="en-US" sz="4500">
                <a:latin typeface="Arial" panose="020B0604020202020204" pitchFamily="34" charset="0"/>
                <a:cs typeface="Arial" panose="020B0604020202020204" pitchFamily="34" charset="0"/>
              </a:rPr>
              <a:t>Thứ tự đúng là: </a:t>
            </a:r>
          </a:p>
        </p:txBody>
      </p:sp>
      <p:sp>
        <p:nvSpPr>
          <p:cNvPr id="15" name="TextBox 14">
            <a:extLst>
              <a:ext uri="{FF2B5EF4-FFF2-40B4-BE49-F238E27FC236}">
                <a16:creationId xmlns:a16="http://schemas.microsoft.com/office/drawing/2014/main" id="{FD38B771-C7CA-9D93-7DD7-FB32218FDE1C}"/>
              </a:ext>
            </a:extLst>
          </p:cNvPr>
          <p:cNvSpPr txBox="1"/>
          <p:nvPr/>
        </p:nvSpPr>
        <p:spPr>
          <a:xfrm>
            <a:off x="2755196" y="7427674"/>
            <a:ext cx="5180926" cy="707886"/>
          </a:xfrm>
          <a:prstGeom prst="rect">
            <a:avLst/>
          </a:prstGeom>
          <a:solidFill>
            <a:srgbClr val="C4CEE9"/>
          </a:solidFill>
        </p:spPr>
        <p:txBody>
          <a:bodyPr wrap="square" rtlCol="0">
            <a:spAutoFit/>
          </a:bodyPr>
          <a:lstStyle/>
          <a:p>
            <a:r>
              <a:rPr lang="en-US" sz="4000">
                <a:latin typeface="Arial" panose="020B0604020202020204" pitchFamily="34" charset="0"/>
                <a:cs typeface="Arial" panose="020B0604020202020204" pitchFamily="34" charset="0"/>
              </a:rPr>
              <a:t>1. Đặt đèn đúng vị  trí</a:t>
            </a:r>
          </a:p>
        </p:txBody>
      </p:sp>
      <p:sp>
        <p:nvSpPr>
          <p:cNvPr id="16" name="TextBox 15">
            <a:extLst>
              <a:ext uri="{FF2B5EF4-FFF2-40B4-BE49-F238E27FC236}">
                <a16:creationId xmlns:a16="http://schemas.microsoft.com/office/drawing/2014/main" id="{F31E1F76-22BA-5937-421A-09F874D6A9B8}"/>
              </a:ext>
            </a:extLst>
          </p:cNvPr>
          <p:cNvSpPr txBox="1"/>
          <p:nvPr/>
        </p:nvSpPr>
        <p:spPr>
          <a:xfrm>
            <a:off x="2755196" y="8730683"/>
            <a:ext cx="5180926" cy="707886"/>
          </a:xfrm>
          <a:prstGeom prst="rect">
            <a:avLst/>
          </a:prstGeom>
          <a:solidFill>
            <a:srgbClr val="D0E39B"/>
          </a:solidFill>
        </p:spPr>
        <p:txBody>
          <a:bodyPr wrap="square" rtlCol="0">
            <a:spAutoFit/>
          </a:bodyPr>
          <a:lstStyle/>
          <a:p>
            <a:r>
              <a:rPr lang="en-US" sz="4000">
                <a:latin typeface="Arial" panose="020B0604020202020204" pitchFamily="34" charset="0"/>
                <a:cs typeface="Arial" panose="020B0604020202020204" pitchFamily="34" charset="0"/>
              </a:rPr>
              <a:t>2. Bật đèn</a:t>
            </a:r>
          </a:p>
        </p:txBody>
      </p:sp>
      <p:sp>
        <p:nvSpPr>
          <p:cNvPr id="17" name="TextBox 16">
            <a:extLst>
              <a:ext uri="{FF2B5EF4-FFF2-40B4-BE49-F238E27FC236}">
                <a16:creationId xmlns:a16="http://schemas.microsoft.com/office/drawing/2014/main" id="{26A895FB-5D88-72BF-257D-9DE5717BF5B7}"/>
              </a:ext>
            </a:extLst>
          </p:cNvPr>
          <p:cNvSpPr txBox="1"/>
          <p:nvPr/>
        </p:nvSpPr>
        <p:spPr>
          <a:xfrm>
            <a:off x="9237419" y="7374239"/>
            <a:ext cx="7145580" cy="707886"/>
          </a:xfrm>
          <a:prstGeom prst="rect">
            <a:avLst/>
          </a:prstGeom>
          <a:solidFill>
            <a:srgbClr val="FFECCC"/>
          </a:solidFill>
        </p:spPr>
        <p:txBody>
          <a:bodyPr wrap="square" rtlCol="0">
            <a:spAutoFit/>
          </a:bodyPr>
          <a:lstStyle/>
          <a:p>
            <a:r>
              <a:rPr lang="en-US" sz="4000">
                <a:latin typeface="Arial" panose="020B0604020202020204" pitchFamily="34" charset="0"/>
                <a:cs typeface="Arial" panose="020B0604020202020204" pitchFamily="34" charset="0"/>
              </a:rPr>
              <a:t>3. Điều chỉnh độ sáng, hướng </a:t>
            </a:r>
          </a:p>
        </p:txBody>
      </p:sp>
      <p:sp>
        <p:nvSpPr>
          <p:cNvPr id="18" name="TextBox 17">
            <a:extLst>
              <a:ext uri="{FF2B5EF4-FFF2-40B4-BE49-F238E27FC236}">
                <a16:creationId xmlns:a16="http://schemas.microsoft.com/office/drawing/2014/main" id="{558D7E1F-94F7-1EAE-22BA-5CCC90389D95}"/>
              </a:ext>
            </a:extLst>
          </p:cNvPr>
          <p:cNvSpPr txBox="1"/>
          <p:nvPr/>
        </p:nvSpPr>
        <p:spPr>
          <a:xfrm>
            <a:off x="9237418" y="8549187"/>
            <a:ext cx="7145579" cy="707886"/>
          </a:xfrm>
          <a:prstGeom prst="rect">
            <a:avLst/>
          </a:prstGeom>
          <a:solidFill>
            <a:srgbClr val="B2DCF6"/>
          </a:solidFill>
        </p:spPr>
        <p:txBody>
          <a:bodyPr wrap="square" rtlCol="0">
            <a:spAutoFit/>
          </a:bodyPr>
          <a:lstStyle/>
          <a:p>
            <a:r>
              <a:rPr lang="en-US" sz="4000">
                <a:latin typeface="Arial" panose="020B0604020202020204" pitchFamily="34" charset="0"/>
                <a:cs typeface="Arial" panose="020B0604020202020204" pitchFamily="34" charset="0"/>
              </a:rPr>
              <a:t>4. Tắt khi không sử dụng</a:t>
            </a:r>
          </a:p>
        </p:txBody>
      </p:sp>
      <p:pic>
        <p:nvPicPr>
          <p:cNvPr id="10" name="Picture 6">
            <a:extLst>
              <a:ext uri="{FF2B5EF4-FFF2-40B4-BE49-F238E27FC236}">
                <a16:creationId xmlns:a16="http://schemas.microsoft.com/office/drawing/2014/main" id="{A9917FD7-315F-F3D6-7CFF-5CFEBC9B81E7}"/>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15466768" y="7728182"/>
            <a:ext cx="3442869" cy="2159618"/>
          </a:xfrm>
          <a:prstGeom prst="rect">
            <a:avLst/>
          </a:prstGeom>
        </p:spPr>
      </p:pic>
    </p:spTree>
    <p:extLst>
      <p:ext uri="{BB962C8B-B14F-4D97-AF65-F5344CB8AC3E}">
        <p14:creationId xmlns:p14="http://schemas.microsoft.com/office/powerpoint/2010/main" val="2359039360"/>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9"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0-#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barn(inVertical)">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2"/>
                                        </p:tgtEl>
                                        <p:attrNameLst>
                                          <p:attrName>style.visibility</p:attrName>
                                        </p:attrNameLst>
                                      </p:cBhvr>
                                      <p:to>
                                        <p:strVal val="visible"/>
                                      </p:to>
                                    </p:set>
                                    <p:animEffect transition="in" filter="barn(inVertical)">
                                      <p:cBhvr>
                                        <p:cTn id="30" dur="500"/>
                                        <p:tgtEl>
                                          <p:spTgt spid="2"/>
                                        </p:tgtEl>
                                      </p:cBhvr>
                                    </p:animEffect>
                                  </p:childTnLst>
                                </p:cTn>
                              </p:par>
                              <p:par>
                                <p:cTn id="31" presetID="16" presetClass="entr" presetSubtype="21"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barn(inVertical)">
                                      <p:cBhvr>
                                        <p:cTn id="33" dur="500"/>
                                        <p:tgtEl>
                                          <p:spTgt spid="7"/>
                                        </p:tgtEl>
                                      </p:cBhvr>
                                    </p:animEffect>
                                  </p:childTnLst>
                                </p:cTn>
                              </p:par>
                            </p:childTnLst>
                          </p:cTn>
                        </p:par>
                      </p:childTnLst>
                    </p:cTn>
                  </p:par>
                  <p:par>
                    <p:cTn id="34" fill="hold">
                      <p:stCondLst>
                        <p:cond delay="indefinite"/>
                      </p:stCondLst>
                      <p:childTnLst>
                        <p:par>
                          <p:cTn id="35" fill="hold">
                            <p:stCondLst>
                              <p:cond delay="0"/>
                            </p:stCondLst>
                            <p:childTnLst>
                              <p:par>
                                <p:cTn id="36" presetID="2" presetClass="entr" presetSubtype="4" fill="hold" nodeType="click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ppt_x"/>
                                          </p:val>
                                        </p:tav>
                                        <p:tav tm="100000">
                                          <p:val>
                                            <p:strVal val="#ppt_x"/>
                                          </p:val>
                                        </p:tav>
                                      </p:tavLst>
                                    </p:anim>
                                    <p:anim calcmode="lin" valueType="num">
                                      <p:cBhvr additive="base">
                                        <p:cTn id="39" dur="500" fill="hold"/>
                                        <p:tgtEl>
                                          <p:spTgt spid="1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6"/>
                                        </p:tgtEl>
                                        <p:attrNameLst>
                                          <p:attrName>style.visibility</p:attrName>
                                        </p:attrNameLst>
                                      </p:cBhvr>
                                      <p:to>
                                        <p:strVal val="visible"/>
                                      </p:to>
                                    </p:set>
                                    <p:anim calcmode="lin" valueType="num">
                                      <p:cBhvr additive="base">
                                        <p:cTn id="54" dur="500" fill="hold"/>
                                        <p:tgtEl>
                                          <p:spTgt spid="16"/>
                                        </p:tgtEl>
                                        <p:attrNameLst>
                                          <p:attrName>ppt_x</p:attrName>
                                        </p:attrNameLst>
                                      </p:cBhvr>
                                      <p:tavLst>
                                        <p:tav tm="0">
                                          <p:val>
                                            <p:strVal val="#ppt_x"/>
                                          </p:val>
                                        </p:tav>
                                        <p:tav tm="100000">
                                          <p:val>
                                            <p:strVal val="#ppt_x"/>
                                          </p:val>
                                        </p:tav>
                                      </p:tavLst>
                                    </p:anim>
                                    <p:anim calcmode="lin" valueType="num">
                                      <p:cBhvr additive="base">
                                        <p:cTn id="55"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additive="base">
                                        <p:cTn id="60" dur="500" fill="hold"/>
                                        <p:tgtEl>
                                          <p:spTgt spid="17"/>
                                        </p:tgtEl>
                                        <p:attrNameLst>
                                          <p:attrName>ppt_x</p:attrName>
                                        </p:attrNameLst>
                                      </p:cBhvr>
                                      <p:tavLst>
                                        <p:tav tm="0">
                                          <p:val>
                                            <p:strVal val="#ppt_x"/>
                                          </p:val>
                                        </p:tav>
                                        <p:tav tm="100000">
                                          <p:val>
                                            <p:strVal val="#ppt_x"/>
                                          </p:val>
                                        </p:tav>
                                      </p:tavLst>
                                    </p:anim>
                                    <p:anim calcmode="lin" valueType="num">
                                      <p:cBhvr additive="base">
                                        <p:cTn id="61"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18"/>
                                        </p:tgtEl>
                                        <p:attrNameLst>
                                          <p:attrName>style.visibility</p:attrName>
                                        </p:attrNameLst>
                                      </p:cBhvr>
                                      <p:to>
                                        <p:strVal val="visible"/>
                                      </p:to>
                                    </p:set>
                                    <p:anim calcmode="lin" valueType="num">
                                      <p:cBhvr additive="base">
                                        <p:cTn id="66" dur="500" fill="hold"/>
                                        <p:tgtEl>
                                          <p:spTgt spid="18"/>
                                        </p:tgtEl>
                                        <p:attrNameLst>
                                          <p:attrName>ppt_x</p:attrName>
                                        </p:attrNameLst>
                                      </p:cBhvr>
                                      <p:tavLst>
                                        <p:tav tm="0">
                                          <p:val>
                                            <p:strVal val="#ppt_x"/>
                                          </p:val>
                                        </p:tav>
                                        <p:tav tm="100000">
                                          <p:val>
                                            <p:strVal val="#ppt_x"/>
                                          </p:val>
                                        </p:tav>
                                      </p:tavLst>
                                    </p:anim>
                                    <p:anim calcmode="lin" valueType="num">
                                      <p:cBhvr additive="base">
                                        <p:cTn id="67"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4" grpId="0"/>
      <p:bldP spid="15" grpId="0" animBg="1"/>
      <p:bldP spid="16" grpId="0" animBg="1"/>
      <p:bldP spid="17" grpId="0" animBg="1"/>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901730" y="685799"/>
            <a:ext cx="16484541" cy="8915403"/>
            <a:chOff x="-4835" y="-163082"/>
            <a:chExt cx="6290592" cy="3469186"/>
          </a:xfrm>
          <a:solidFill>
            <a:schemeClr val="bg1"/>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383000" y="335374"/>
            <a:ext cx="1651971" cy="1565242"/>
          </a:xfrm>
          <a:prstGeom prst="rect">
            <a:avLst/>
          </a:prstGeom>
        </p:spPr>
      </p:pic>
      <p:sp>
        <p:nvSpPr>
          <p:cNvPr id="13" name="TextBox 12">
            <a:extLst>
              <a:ext uri="{FF2B5EF4-FFF2-40B4-BE49-F238E27FC236}">
                <a16:creationId xmlns:a16="http://schemas.microsoft.com/office/drawing/2014/main" id="{A7AD6923-CF05-2ED3-A3C0-FA470300CEEB}"/>
              </a:ext>
            </a:extLst>
          </p:cNvPr>
          <p:cNvSpPr txBox="1"/>
          <p:nvPr/>
        </p:nvSpPr>
        <p:spPr>
          <a:xfrm>
            <a:off x="1515505" y="624864"/>
            <a:ext cx="14345150" cy="1103892"/>
          </a:xfrm>
          <a:prstGeom prst="rect">
            <a:avLst/>
          </a:prstGeom>
          <a:noFill/>
          <a:ln>
            <a:noFill/>
          </a:ln>
        </p:spPr>
        <p:txBody>
          <a:bodyPr wrap="square" rtlCol="0">
            <a:spAutoFit/>
          </a:bodyPr>
          <a:lstStyle/>
          <a:p>
            <a:pPr marL="0" marR="0" algn="just">
              <a:lnSpc>
                <a:spcPct val="150000"/>
              </a:lnSpc>
              <a:spcBef>
                <a:spcPts val="300"/>
              </a:spcBef>
              <a:spcAft>
                <a:spcPts val="300"/>
              </a:spcAft>
            </a:pPr>
            <a:r>
              <a:rPr lang="en-US" sz="5000" b="1">
                <a:solidFill>
                  <a:srgbClr val="000000"/>
                </a:solidFill>
                <a:effectLst/>
                <a:latin typeface="Arial" panose="020B0604020202020204" pitchFamily="34" charset="0"/>
                <a:ea typeface="Calibri" panose="020F0502020204030204" pitchFamily="34" charset="0"/>
                <a:cs typeface="Arial" panose="020B0604020202020204" pitchFamily="34" charset="0"/>
              </a:rPr>
              <a:t>5. An toàn khi sử dụng đèn học </a:t>
            </a:r>
            <a:endParaRPr lang="en-US" sz="5000" b="1">
              <a:effectLst/>
              <a:latin typeface="Arial" panose="020B0604020202020204" pitchFamily="34" charset="0"/>
              <a:ea typeface="Calibri" panose="020F050202020403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9F870FC7-884A-D0D9-5A0E-93F91341FF5B}"/>
              </a:ext>
            </a:extLst>
          </p:cNvPr>
          <p:cNvPicPr>
            <a:picLocks noChangeAspect="1"/>
          </p:cNvPicPr>
          <p:nvPr/>
        </p:nvPicPr>
        <p:blipFill>
          <a:blip r:embed="rId4"/>
          <a:stretch>
            <a:fillRect/>
          </a:stretch>
        </p:blipFill>
        <p:spPr>
          <a:xfrm>
            <a:off x="936582" y="2964276"/>
            <a:ext cx="4669110" cy="3533959"/>
          </a:xfrm>
          <a:prstGeom prst="rect">
            <a:avLst/>
          </a:prstGeom>
        </p:spPr>
      </p:pic>
      <p:pic>
        <p:nvPicPr>
          <p:cNvPr id="11" name="Picture 10">
            <a:extLst>
              <a:ext uri="{FF2B5EF4-FFF2-40B4-BE49-F238E27FC236}">
                <a16:creationId xmlns:a16="http://schemas.microsoft.com/office/drawing/2014/main" id="{4D88BE19-0A05-84AD-1324-EE797E904E32}"/>
              </a:ext>
            </a:extLst>
          </p:cNvPr>
          <p:cNvPicPr>
            <a:picLocks noChangeAspect="1"/>
          </p:cNvPicPr>
          <p:nvPr/>
        </p:nvPicPr>
        <p:blipFill>
          <a:blip r:embed="rId5"/>
          <a:stretch>
            <a:fillRect/>
          </a:stretch>
        </p:blipFill>
        <p:spPr>
          <a:xfrm>
            <a:off x="5314792" y="6208753"/>
            <a:ext cx="4435677" cy="3295955"/>
          </a:xfrm>
          <a:prstGeom prst="rect">
            <a:avLst/>
          </a:prstGeom>
        </p:spPr>
      </p:pic>
      <p:pic>
        <p:nvPicPr>
          <p:cNvPr id="14" name="Picture 13">
            <a:extLst>
              <a:ext uri="{FF2B5EF4-FFF2-40B4-BE49-F238E27FC236}">
                <a16:creationId xmlns:a16="http://schemas.microsoft.com/office/drawing/2014/main" id="{FA8D17CB-9D03-BAC1-95A7-2618561ED83F}"/>
              </a:ext>
            </a:extLst>
          </p:cNvPr>
          <p:cNvPicPr>
            <a:picLocks noChangeAspect="1"/>
          </p:cNvPicPr>
          <p:nvPr/>
        </p:nvPicPr>
        <p:blipFill>
          <a:blip r:embed="rId6"/>
          <a:stretch>
            <a:fillRect/>
          </a:stretch>
        </p:blipFill>
        <p:spPr>
          <a:xfrm>
            <a:off x="9149852" y="2829484"/>
            <a:ext cx="4459058" cy="3382733"/>
          </a:xfrm>
          <a:prstGeom prst="rect">
            <a:avLst/>
          </a:prstGeom>
        </p:spPr>
      </p:pic>
      <p:pic>
        <p:nvPicPr>
          <p:cNvPr id="16" name="Picture 15">
            <a:extLst>
              <a:ext uri="{FF2B5EF4-FFF2-40B4-BE49-F238E27FC236}">
                <a16:creationId xmlns:a16="http://schemas.microsoft.com/office/drawing/2014/main" id="{199F426F-1F2D-1B23-12EE-0A1873B2B09B}"/>
              </a:ext>
            </a:extLst>
          </p:cNvPr>
          <p:cNvPicPr>
            <a:picLocks noChangeAspect="1"/>
          </p:cNvPicPr>
          <p:nvPr/>
        </p:nvPicPr>
        <p:blipFill>
          <a:blip r:embed="rId7"/>
          <a:stretch>
            <a:fillRect/>
          </a:stretch>
        </p:blipFill>
        <p:spPr>
          <a:xfrm>
            <a:off x="12825926" y="6204849"/>
            <a:ext cx="4435677" cy="3401053"/>
          </a:xfrm>
          <a:prstGeom prst="rect">
            <a:avLst/>
          </a:prstGeom>
        </p:spPr>
      </p:pic>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90844">
            <a:off x="572168" y="7107491"/>
            <a:ext cx="1514106" cy="2785144"/>
          </a:xfrm>
          <a:prstGeom prst="rect">
            <a:avLst/>
          </a:prstGeom>
        </p:spPr>
      </p:pic>
      <p:sp>
        <p:nvSpPr>
          <p:cNvPr id="17" name="TextBox 16">
            <a:extLst>
              <a:ext uri="{FF2B5EF4-FFF2-40B4-BE49-F238E27FC236}">
                <a16:creationId xmlns:a16="http://schemas.microsoft.com/office/drawing/2014/main" id="{7B5C005D-64FE-6563-E8B1-966CCD2039C8}"/>
              </a:ext>
            </a:extLst>
          </p:cNvPr>
          <p:cNvSpPr txBox="1"/>
          <p:nvPr/>
        </p:nvSpPr>
        <p:spPr>
          <a:xfrm>
            <a:off x="2069422" y="1921319"/>
            <a:ext cx="15139563" cy="784830"/>
          </a:xfrm>
          <a:prstGeom prst="rect">
            <a:avLst/>
          </a:prstGeom>
          <a:noFill/>
        </p:spPr>
        <p:txBody>
          <a:bodyPr wrap="square" rtlCol="0">
            <a:spAutoFit/>
          </a:bodyPr>
          <a:lstStyle/>
          <a:p>
            <a:r>
              <a:rPr lang="en-US" sz="4500">
                <a:latin typeface="Arial" panose="020B0604020202020204" pitchFamily="34" charset="0"/>
                <a:cs typeface="Arial" panose="020B0604020202020204" pitchFamily="34" charset="0"/>
              </a:rPr>
              <a:t>Mô tả các tình huống mất an toàn khi sử dụng đèn học</a:t>
            </a:r>
          </a:p>
        </p:txBody>
      </p:sp>
    </p:spTree>
    <p:extLst>
      <p:ext uri="{BB962C8B-B14F-4D97-AF65-F5344CB8AC3E}">
        <p14:creationId xmlns:p14="http://schemas.microsoft.com/office/powerpoint/2010/main" val="2126064894"/>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barn(inVertical)">
                                      <p:cBhvr>
                                        <p:cTn id="27" dur="500"/>
                                        <p:tgtEl>
                                          <p:spTgt spid="17"/>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Vertical)">
                                      <p:cBhvr>
                                        <p:cTn id="32" dur="500"/>
                                        <p:tgtEl>
                                          <p:spTgt spid="6"/>
                                        </p:tgtEl>
                                      </p:cBhvr>
                                    </p:animEffect>
                                  </p:childTnLst>
                                </p:cTn>
                              </p:par>
                              <p:par>
                                <p:cTn id="33" presetID="16" presetClass="entr" presetSubtype="21"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barn(inVertical)">
                                      <p:cBhvr>
                                        <p:cTn id="35" dur="500"/>
                                        <p:tgtEl>
                                          <p:spTgt spid="11"/>
                                        </p:tgtEl>
                                      </p:cBhvr>
                                    </p:animEffect>
                                  </p:childTnLst>
                                </p:cTn>
                              </p:par>
                              <p:par>
                                <p:cTn id="36" presetID="16" presetClass="entr" presetSubtype="21"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barn(inVertical)">
                                      <p:cBhvr>
                                        <p:cTn id="38" dur="500"/>
                                        <p:tgtEl>
                                          <p:spTgt spid="14"/>
                                        </p:tgtEl>
                                      </p:cBhvr>
                                    </p:animEffect>
                                  </p:childTnLst>
                                </p:cTn>
                              </p:par>
                              <p:par>
                                <p:cTn id="39" presetID="16" presetClass="entr" presetSubtype="21" fill="hold"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barn(inVertical)">
                                      <p:cBhvr>
                                        <p:cTn id="4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1026397" y="872877"/>
            <a:ext cx="16484541" cy="8915403"/>
            <a:chOff x="-4835" y="-163082"/>
            <a:chExt cx="6290592" cy="3469186"/>
          </a:xfrm>
          <a:solidFill>
            <a:schemeClr val="bg1"/>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383000" y="335374"/>
            <a:ext cx="1651971" cy="1565242"/>
          </a:xfrm>
          <a:prstGeom prst="rect">
            <a:avLst/>
          </a:prstGeom>
        </p:spPr>
      </p:pic>
      <p:pic>
        <p:nvPicPr>
          <p:cNvPr id="6" name="Picture 5">
            <a:extLst>
              <a:ext uri="{FF2B5EF4-FFF2-40B4-BE49-F238E27FC236}">
                <a16:creationId xmlns:a16="http://schemas.microsoft.com/office/drawing/2014/main" id="{9F870FC7-884A-D0D9-5A0E-93F91341FF5B}"/>
              </a:ext>
            </a:extLst>
          </p:cNvPr>
          <p:cNvPicPr>
            <a:picLocks noChangeAspect="1"/>
          </p:cNvPicPr>
          <p:nvPr/>
        </p:nvPicPr>
        <p:blipFill>
          <a:blip r:embed="rId4"/>
          <a:stretch>
            <a:fillRect/>
          </a:stretch>
        </p:blipFill>
        <p:spPr>
          <a:xfrm>
            <a:off x="1100332" y="593034"/>
            <a:ext cx="4669110" cy="3533959"/>
          </a:xfrm>
          <a:prstGeom prst="rect">
            <a:avLst/>
          </a:prstGeom>
        </p:spPr>
      </p:pic>
      <p:pic>
        <p:nvPicPr>
          <p:cNvPr id="11" name="Picture 10">
            <a:extLst>
              <a:ext uri="{FF2B5EF4-FFF2-40B4-BE49-F238E27FC236}">
                <a16:creationId xmlns:a16="http://schemas.microsoft.com/office/drawing/2014/main" id="{4D88BE19-0A05-84AD-1324-EE797E904E32}"/>
              </a:ext>
            </a:extLst>
          </p:cNvPr>
          <p:cNvPicPr>
            <a:picLocks noChangeAspect="1"/>
          </p:cNvPicPr>
          <p:nvPr/>
        </p:nvPicPr>
        <p:blipFill>
          <a:blip r:embed="rId5"/>
          <a:stretch>
            <a:fillRect/>
          </a:stretch>
        </p:blipFill>
        <p:spPr>
          <a:xfrm>
            <a:off x="5113089" y="4752373"/>
            <a:ext cx="4435677" cy="3295955"/>
          </a:xfrm>
          <a:prstGeom prst="rect">
            <a:avLst/>
          </a:prstGeom>
        </p:spPr>
      </p:pic>
      <p:pic>
        <p:nvPicPr>
          <p:cNvPr id="14" name="Picture 13">
            <a:extLst>
              <a:ext uri="{FF2B5EF4-FFF2-40B4-BE49-F238E27FC236}">
                <a16:creationId xmlns:a16="http://schemas.microsoft.com/office/drawing/2014/main" id="{FA8D17CB-9D03-BAC1-95A7-2618561ED83F}"/>
              </a:ext>
            </a:extLst>
          </p:cNvPr>
          <p:cNvPicPr>
            <a:picLocks noChangeAspect="1"/>
          </p:cNvPicPr>
          <p:nvPr/>
        </p:nvPicPr>
        <p:blipFill>
          <a:blip r:embed="rId6"/>
          <a:stretch>
            <a:fillRect/>
          </a:stretch>
        </p:blipFill>
        <p:spPr>
          <a:xfrm>
            <a:off x="9481099" y="627231"/>
            <a:ext cx="4459058" cy="3382733"/>
          </a:xfrm>
          <a:prstGeom prst="rect">
            <a:avLst/>
          </a:prstGeom>
        </p:spPr>
      </p:pic>
      <p:pic>
        <p:nvPicPr>
          <p:cNvPr id="16" name="Picture 15">
            <a:extLst>
              <a:ext uri="{FF2B5EF4-FFF2-40B4-BE49-F238E27FC236}">
                <a16:creationId xmlns:a16="http://schemas.microsoft.com/office/drawing/2014/main" id="{199F426F-1F2D-1B23-12EE-0A1873B2B09B}"/>
              </a:ext>
            </a:extLst>
          </p:cNvPr>
          <p:cNvPicPr>
            <a:picLocks noChangeAspect="1"/>
          </p:cNvPicPr>
          <p:nvPr/>
        </p:nvPicPr>
        <p:blipFill>
          <a:blip r:embed="rId7"/>
          <a:stretch>
            <a:fillRect/>
          </a:stretch>
        </p:blipFill>
        <p:spPr>
          <a:xfrm>
            <a:off x="12988249" y="4897146"/>
            <a:ext cx="4435677" cy="3401053"/>
          </a:xfrm>
          <a:prstGeom prst="rect">
            <a:avLst/>
          </a:prstGeom>
        </p:spPr>
      </p:pic>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rot="290844">
            <a:off x="572168" y="7107491"/>
            <a:ext cx="1514106" cy="2785144"/>
          </a:xfrm>
          <a:prstGeom prst="rect">
            <a:avLst/>
          </a:prstGeom>
        </p:spPr>
      </p:pic>
      <p:sp>
        <p:nvSpPr>
          <p:cNvPr id="17" name="TextBox 16">
            <a:extLst>
              <a:ext uri="{FF2B5EF4-FFF2-40B4-BE49-F238E27FC236}">
                <a16:creationId xmlns:a16="http://schemas.microsoft.com/office/drawing/2014/main" id="{7B5C005D-64FE-6563-E8B1-966CCD2039C8}"/>
              </a:ext>
            </a:extLst>
          </p:cNvPr>
          <p:cNvSpPr txBox="1"/>
          <p:nvPr/>
        </p:nvSpPr>
        <p:spPr>
          <a:xfrm>
            <a:off x="976938" y="3948210"/>
            <a:ext cx="4407577" cy="1608325"/>
          </a:xfrm>
          <a:prstGeom prst="rect">
            <a:avLst/>
          </a:prstGeom>
          <a:noFill/>
        </p:spPr>
        <p:txBody>
          <a:bodyPr wrap="square" rtlCol="0">
            <a:spAutoFit/>
          </a:bodyPr>
          <a:lstStyle/>
          <a:p>
            <a:pPr algn="ctr">
              <a:lnSpc>
                <a:spcPct val="150000"/>
              </a:lnSpc>
            </a:pPr>
            <a:r>
              <a:rPr lang="en-US" sz="3500" b="1" i="1">
                <a:latin typeface="Arial" panose="020B0604020202020204" pitchFamily="34" charset="0"/>
                <a:cs typeface="Arial" panose="020B0604020202020204" pitchFamily="34" charset="0"/>
              </a:rPr>
              <a:t>Cần đặt đèn học ở vị trí chắc chắn</a:t>
            </a:r>
          </a:p>
        </p:txBody>
      </p:sp>
      <p:sp>
        <p:nvSpPr>
          <p:cNvPr id="12" name="TextBox 11">
            <a:extLst>
              <a:ext uri="{FF2B5EF4-FFF2-40B4-BE49-F238E27FC236}">
                <a16:creationId xmlns:a16="http://schemas.microsoft.com/office/drawing/2014/main" id="{129AE8A4-D1C0-447A-3F33-54D51E7DFD17}"/>
              </a:ext>
            </a:extLst>
          </p:cNvPr>
          <p:cNvSpPr txBox="1"/>
          <p:nvPr/>
        </p:nvSpPr>
        <p:spPr>
          <a:xfrm>
            <a:off x="4693006" y="7986574"/>
            <a:ext cx="4855760" cy="1608325"/>
          </a:xfrm>
          <a:prstGeom prst="rect">
            <a:avLst/>
          </a:prstGeom>
          <a:noFill/>
        </p:spPr>
        <p:txBody>
          <a:bodyPr wrap="square" rtlCol="0">
            <a:spAutoFit/>
          </a:bodyPr>
          <a:lstStyle/>
          <a:p>
            <a:pPr algn="ctr">
              <a:lnSpc>
                <a:spcPct val="150000"/>
              </a:lnSpc>
            </a:pPr>
            <a:r>
              <a:rPr lang="en-US" sz="3500" b="1" i="1">
                <a:latin typeface="Arial" panose="020B0604020202020204" pitchFamily="34" charset="0"/>
                <a:cs typeface="Arial" panose="020B0604020202020204" pitchFamily="34" charset="0"/>
              </a:rPr>
              <a:t>Không sử dụng đèn học có ánh sáng yếu </a:t>
            </a:r>
          </a:p>
        </p:txBody>
      </p:sp>
      <p:sp>
        <p:nvSpPr>
          <p:cNvPr id="15" name="TextBox 14">
            <a:extLst>
              <a:ext uri="{FF2B5EF4-FFF2-40B4-BE49-F238E27FC236}">
                <a16:creationId xmlns:a16="http://schemas.microsoft.com/office/drawing/2014/main" id="{2B68BC54-A3E3-0276-EEE5-62ADEA4B9B01}"/>
              </a:ext>
            </a:extLst>
          </p:cNvPr>
          <p:cNvSpPr txBox="1"/>
          <p:nvPr/>
        </p:nvSpPr>
        <p:spPr>
          <a:xfrm>
            <a:off x="10287000" y="10793750"/>
            <a:ext cx="4407577" cy="1608325"/>
          </a:xfrm>
          <a:prstGeom prst="rect">
            <a:avLst/>
          </a:prstGeom>
          <a:noFill/>
        </p:spPr>
        <p:txBody>
          <a:bodyPr wrap="square" rtlCol="0">
            <a:spAutoFit/>
          </a:bodyPr>
          <a:lstStyle/>
          <a:p>
            <a:pPr algn="ctr">
              <a:lnSpc>
                <a:spcPct val="150000"/>
              </a:lnSpc>
            </a:pPr>
            <a:r>
              <a:rPr lang="en-US" sz="3500" b="1" i="1">
                <a:latin typeface="Arial" panose="020B0604020202020204" pitchFamily="34" charset="0"/>
                <a:cs typeface="Arial" panose="020B0604020202020204" pitchFamily="34" charset="0"/>
              </a:rPr>
              <a:t>Cần đặt đèn học ở vị trí chắc chắn</a:t>
            </a:r>
          </a:p>
        </p:txBody>
      </p:sp>
      <p:sp>
        <p:nvSpPr>
          <p:cNvPr id="18" name="TextBox 17">
            <a:extLst>
              <a:ext uri="{FF2B5EF4-FFF2-40B4-BE49-F238E27FC236}">
                <a16:creationId xmlns:a16="http://schemas.microsoft.com/office/drawing/2014/main" id="{D85BEF44-9770-931F-740B-5AAF1C8E19FF}"/>
              </a:ext>
            </a:extLst>
          </p:cNvPr>
          <p:cNvSpPr txBox="1"/>
          <p:nvPr/>
        </p:nvSpPr>
        <p:spPr>
          <a:xfrm>
            <a:off x="9128063" y="3769253"/>
            <a:ext cx="4855760" cy="1608325"/>
          </a:xfrm>
          <a:prstGeom prst="rect">
            <a:avLst/>
          </a:prstGeom>
          <a:noFill/>
        </p:spPr>
        <p:txBody>
          <a:bodyPr wrap="square" rtlCol="0">
            <a:spAutoFit/>
          </a:bodyPr>
          <a:lstStyle/>
          <a:p>
            <a:pPr algn="ctr">
              <a:lnSpc>
                <a:spcPct val="150000"/>
              </a:lnSpc>
            </a:pPr>
            <a:r>
              <a:rPr lang="en-US" sz="3500" b="1" i="1">
                <a:latin typeface="Arial" panose="020B0604020202020204" pitchFamily="34" charset="0"/>
                <a:cs typeface="Arial" panose="020B0604020202020204" pitchFamily="34" charset="0"/>
              </a:rPr>
              <a:t>Điều chỉnh đúng hướng đèn</a:t>
            </a:r>
          </a:p>
        </p:txBody>
      </p:sp>
      <p:sp>
        <p:nvSpPr>
          <p:cNvPr id="19" name="TextBox 18">
            <a:extLst>
              <a:ext uri="{FF2B5EF4-FFF2-40B4-BE49-F238E27FC236}">
                <a16:creationId xmlns:a16="http://schemas.microsoft.com/office/drawing/2014/main" id="{19703B30-ABC8-A99E-8D16-7605AA5344D2}"/>
              </a:ext>
            </a:extLst>
          </p:cNvPr>
          <p:cNvSpPr txBox="1"/>
          <p:nvPr/>
        </p:nvSpPr>
        <p:spPr>
          <a:xfrm>
            <a:off x="12778207" y="8176775"/>
            <a:ext cx="4855760" cy="1608325"/>
          </a:xfrm>
          <a:prstGeom prst="rect">
            <a:avLst/>
          </a:prstGeom>
          <a:noFill/>
        </p:spPr>
        <p:txBody>
          <a:bodyPr wrap="square" rtlCol="0">
            <a:spAutoFit/>
          </a:bodyPr>
          <a:lstStyle/>
          <a:p>
            <a:pPr algn="ctr">
              <a:lnSpc>
                <a:spcPct val="150000"/>
              </a:lnSpc>
            </a:pPr>
            <a:r>
              <a:rPr lang="en-US" sz="3500" b="1" i="1">
                <a:latin typeface="Arial" panose="020B0604020202020204" pitchFamily="34" charset="0"/>
                <a:cs typeface="Arial" panose="020B0604020202020204" pitchFamily="34" charset="0"/>
              </a:rPr>
              <a:t>Không sờ tay vào bóng đèn</a:t>
            </a:r>
          </a:p>
        </p:txBody>
      </p:sp>
    </p:spTree>
    <p:extLst>
      <p:ext uri="{BB962C8B-B14F-4D97-AF65-F5344CB8AC3E}">
        <p14:creationId xmlns:p14="http://schemas.microsoft.com/office/powerpoint/2010/main" val="910561649"/>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inVertical)">
                                      <p:cBhvr>
                                        <p:cTn id="21" dur="500"/>
                                        <p:tgtEl>
                                          <p:spTgt spid="6"/>
                                        </p:tgtEl>
                                      </p:cBhvr>
                                    </p:animEffect>
                                  </p:childTnLst>
                                </p:cTn>
                              </p:par>
                              <p:par>
                                <p:cTn id="22" presetID="2" presetClass="entr" presetSubtype="4"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additive="base">
                                        <p:cTn id="24" dur="500" fill="hold"/>
                                        <p:tgtEl>
                                          <p:spTgt spid="17"/>
                                        </p:tgtEl>
                                        <p:attrNameLst>
                                          <p:attrName>ppt_x</p:attrName>
                                        </p:attrNameLst>
                                      </p:cBhvr>
                                      <p:tavLst>
                                        <p:tav tm="0">
                                          <p:val>
                                            <p:strVal val="#ppt_x"/>
                                          </p:val>
                                        </p:tav>
                                        <p:tav tm="100000">
                                          <p:val>
                                            <p:strVal val="#ppt_x"/>
                                          </p:val>
                                        </p:tav>
                                      </p:tavLst>
                                    </p:anim>
                                    <p:anim calcmode="lin" valueType="num">
                                      <p:cBhvr additive="base">
                                        <p:cTn id="25"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500"/>
                                        <p:tgtEl>
                                          <p:spTgt spid="11"/>
                                        </p:tgtEl>
                                      </p:cBhvr>
                                    </p:animEffect>
                                  </p:childTnLst>
                                </p:cTn>
                              </p:par>
                              <p:par>
                                <p:cTn id="31" presetID="2" presetClass="entr" presetSubtype="4"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barn(inVertical)">
                                      <p:cBhvr>
                                        <p:cTn id="39" dur="500"/>
                                        <p:tgtEl>
                                          <p:spTgt spid="14"/>
                                        </p:tgtEl>
                                      </p:cBhvr>
                                    </p:animEffect>
                                  </p:childTnLst>
                                </p:cTn>
                              </p:par>
                              <p:par>
                                <p:cTn id="40" presetID="16" presetClass="entr" presetSubtype="21"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barn(inVertical)">
                                      <p:cBhvr>
                                        <p:cTn id="42" dur="5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barn(inVertical)">
                                      <p:cBhvr>
                                        <p:cTn id="47" dur="500"/>
                                        <p:tgtEl>
                                          <p:spTgt spid="16"/>
                                        </p:tgtEl>
                                      </p:cBhvr>
                                    </p:animEffect>
                                  </p:childTnLst>
                                </p:cTn>
                              </p:par>
                              <p:par>
                                <p:cTn id="48" presetID="2" presetClass="entr" presetSubtype="4"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 calcmode="lin" valueType="num">
                                      <p:cBhvr additive="base">
                                        <p:cTn id="50" dur="500" fill="hold"/>
                                        <p:tgtEl>
                                          <p:spTgt spid="19"/>
                                        </p:tgtEl>
                                        <p:attrNameLst>
                                          <p:attrName>ppt_x</p:attrName>
                                        </p:attrNameLst>
                                      </p:cBhvr>
                                      <p:tavLst>
                                        <p:tav tm="0">
                                          <p:val>
                                            <p:strVal val="#ppt_x"/>
                                          </p:val>
                                        </p:tav>
                                        <p:tav tm="100000">
                                          <p:val>
                                            <p:strVal val="#ppt_x"/>
                                          </p:val>
                                        </p:tav>
                                      </p:tavLst>
                                    </p:anim>
                                    <p:anim calcmode="lin" valueType="num">
                                      <p:cBhvr additive="base">
                                        <p:cTn id="51"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2"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1026397" y="872877"/>
            <a:ext cx="16484541" cy="8915403"/>
            <a:chOff x="-4835" y="-163082"/>
            <a:chExt cx="6290592" cy="3469186"/>
          </a:xfrm>
          <a:solidFill>
            <a:schemeClr val="bg1"/>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383000" y="335374"/>
            <a:ext cx="1651971" cy="1565242"/>
          </a:xfrm>
          <a:prstGeom prst="rect">
            <a:avLst/>
          </a:prstGeom>
        </p:spPr>
      </p:pic>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90844">
            <a:off x="572168" y="7107491"/>
            <a:ext cx="1514106" cy="2785144"/>
          </a:xfrm>
          <a:prstGeom prst="rect">
            <a:avLst/>
          </a:prstGeom>
        </p:spPr>
      </p:pic>
      <p:sp>
        <p:nvSpPr>
          <p:cNvPr id="17" name="TextBox 16">
            <a:extLst>
              <a:ext uri="{FF2B5EF4-FFF2-40B4-BE49-F238E27FC236}">
                <a16:creationId xmlns:a16="http://schemas.microsoft.com/office/drawing/2014/main" id="{7B5C005D-64FE-6563-E8B1-966CCD2039C8}"/>
              </a:ext>
            </a:extLst>
          </p:cNvPr>
          <p:cNvSpPr txBox="1"/>
          <p:nvPr/>
        </p:nvSpPr>
        <p:spPr>
          <a:xfrm>
            <a:off x="7214789" y="935263"/>
            <a:ext cx="4407577" cy="1103892"/>
          </a:xfrm>
          <a:prstGeom prst="rect">
            <a:avLst/>
          </a:prstGeom>
          <a:noFill/>
        </p:spPr>
        <p:txBody>
          <a:bodyPr wrap="square" rtlCol="0">
            <a:spAutoFit/>
          </a:bodyPr>
          <a:lstStyle/>
          <a:p>
            <a:pPr algn="ctr">
              <a:lnSpc>
                <a:spcPct val="150000"/>
              </a:lnSpc>
            </a:pPr>
            <a:r>
              <a:rPr lang="en-US" sz="5000" b="1">
                <a:latin typeface="Arial" panose="020B0604020202020204" pitchFamily="34" charset="0"/>
                <a:cs typeface="Arial" panose="020B0604020202020204" pitchFamily="34" charset="0"/>
              </a:rPr>
              <a:t>LUYỆN TẬP</a:t>
            </a:r>
          </a:p>
        </p:txBody>
      </p:sp>
      <p:sp>
        <p:nvSpPr>
          <p:cNvPr id="12" name="TextBox 11">
            <a:extLst>
              <a:ext uri="{FF2B5EF4-FFF2-40B4-BE49-F238E27FC236}">
                <a16:creationId xmlns:a16="http://schemas.microsoft.com/office/drawing/2014/main" id="{129AE8A4-D1C0-447A-3F33-54D51E7DFD17}"/>
              </a:ext>
            </a:extLst>
          </p:cNvPr>
          <p:cNvSpPr txBox="1"/>
          <p:nvPr/>
        </p:nvSpPr>
        <p:spPr>
          <a:xfrm>
            <a:off x="1760131" y="2101541"/>
            <a:ext cx="14767738" cy="1824923"/>
          </a:xfrm>
          <a:prstGeom prst="rect">
            <a:avLst/>
          </a:prstGeom>
          <a:noFill/>
        </p:spPr>
        <p:txBody>
          <a:bodyPr wrap="square" rtlCol="0">
            <a:spAutoFit/>
          </a:bodyPr>
          <a:lstStyle/>
          <a:p>
            <a:pPr algn="ctr">
              <a:lnSpc>
                <a:spcPct val="150000"/>
              </a:lnSpc>
            </a:pPr>
            <a:r>
              <a:rPr lang="en-US" sz="4000">
                <a:solidFill>
                  <a:srgbClr val="FF0000"/>
                </a:solidFill>
                <a:latin typeface="Arial" panose="020B0604020202020204" pitchFamily="34" charset="0"/>
                <a:cs typeface="Arial" panose="020B0604020202020204" pitchFamily="34" charset="0"/>
              </a:rPr>
              <a:t>Vận dụng kiến thức về an toàn khi sử dụng đèn học để nêu ra đâu là việc nên làm đâu việc không nên </a:t>
            </a:r>
          </a:p>
        </p:txBody>
      </p:sp>
      <p:sp>
        <p:nvSpPr>
          <p:cNvPr id="15" name="TextBox 14">
            <a:extLst>
              <a:ext uri="{FF2B5EF4-FFF2-40B4-BE49-F238E27FC236}">
                <a16:creationId xmlns:a16="http://schemas.microsoft.com/office/drawing/2014/main" id="{2B68BC54-A3E3-0276-EEE5-62ADEA4B9B01}"/>
              </a:ext>
            </a:extLst>
          </p:cNvPr>
          <p:cNvSpPr txBox="1"/>
          <p:nvPr/>
        </p:nvSpPr>
        <p:spPr>
          <a:xfrm>
            <a:off x="10287000" y="10793750"/>
            <a:ext cx="4407577" cy="1608325"/>
          </a:xfrm>
          <a:prstGeom prst="rect">
            <a:avLst/>
          </a:prstGeom>
          <a:noFill/>
        </p:spPr>
        <p:txBody>
          <a:bodyPr wrap="square" rtlCol="0">
            <a:spAutoFit/>
          </a:bodyPr>
          <a:lstStyle/>
          <a:p>
            <a:pPr algn="ctr">
              <a:lnSpc>
                <a:spcPct val="150000"/>
              </a:lnSpc>
            </a:pPr>
            <a:r>
              <a:rPr lang="en-US" sz="3500" b="1" i="1">
                <a:latin typeface="Arial" panose="020B0604020202020204" pitchFamily="34" charset="0"/>
                <a:cs typeface="Arial" panose="020B0604020202020204" pitchFamily="34" charset="0"/>
              </a:rPr>
              <a:t>Cần đặt đèn học ở vị trí chắc chắn</a:t>
            </a:r>
          </a:p>
        </p:txBody>
      </p:sp>
      <p:pic>
        <p:nvPicPr>
          <p:cNvPr id="5" name="Picture 4">
            <a:extLst>
              <a:ext uri="{FF2B5EF4-FFF2-40B4-BE49-F238E27FC236}">
                <a16:creationId xmlns:a16="http://schemas.microsoft.com/office/drawing/2014/main" id="{43C08DAC-6282-19FA-72F2-CEA0D55E822B}"/>
              </a:ext>
            </a:extLst>
          </p:cNvPr>
          <p:cNvPicPr>
            <a:picLocks noChangeAspect="1"/>
          </p:cNvPicPr>
          <p:nvPr/>
        </p:nvPicPr>
        <p:blipFill>
          <a:blip r:embed="rId6"/>
          <a:stretch>
            <a:fillRect/>
          </a:stretch>
        </p:blipFill>
        <p:spPr>
          <a:xfrm>
            <a:off x="3048000" y="4456881"/>
            <a:ext cx="12741156" cy="4728163"/>
          </a:xfrm>
          <a:prstGeom prst="rect">
            <a:avLst/>
          </a:prstGeom>
        </p:spPr>
      </p:pic>
      <p:pic>
        <p:nvPicPr>
          <p:cNvPr id="10" name="Picture 9">
            <a:extLst>
              <a:ext uri="{FF2B5EF4-FFF2-40B4-BE49-F238E27FC236}">
                <a16:creationId xmlns:a16="http://schemas.microsoft.com/office/drawing/2014/main" id="{DE9CE81F-9DAD-1B71-224F-49F0DE4A644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802991" y="6398116"/>
            <a:ext cx="3591089" cy="3591089"/>
          </a:xfrm>
          <a:prstGeom prst="rect">
            <a:avLst/>
          </a:prstGeom>
        </p:spPr>
      </p:pic>
    </p:spTree>
    <p:extLst>
      <p:ext uri="{BB962C8B-B14F-4D97-AF65-F5344CB8AC3E}">
        <p14:creationId xmlns:p14="http://schemas.microsoft.com/office/powerpoint/2010/main" val="109834214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ppt_x"/>
                                          </p:val>
                                        </p:tav>
                                        <p:tav tm="100000">
                                          <p:val>
                                            <p:strVal val="#ppt_x"/>
                                          </p:val>
                                        </p:tav>
                                      </p:tavLst>
                                    </p:anim>
                                    <p:anim calcmode="lin" valueType="num">
                                      <p:cBhvr additive="base">
                                        <p:cTn id="22"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barn(inVertical)">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6" presetClass="entr" presetSubtype="16"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circle(in)">
                                      <p:cBhvr>
                                        <p:cTn id="32"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1026397" y="872877"/>
            <a:ext cx="16484541" cy="8915403"/>
            <a:chOff x="-4835" y="-163082"/>
            <a:chExt cx="6290592" cy="3469186"/>
          </a:xfrm>
          <a:solidFill>
            <a:schemeClr val="bg1"/>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383000" y="335374"/>
            <a:ext cx="1651971" cy="1565242"/>
          </a:xfrm>
          <a:prstGeom prst="rect">
            <a:avLst/>
          </a:prstGeom>
        </p:spPr>
      </p:pic>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90844">
            <a:off x="572168" y="7107491"/>
            <a:ext cx="1514106" cy="2785144"/>
          </a:xfrm>
          <a:prstGeom prst="rect">
            <a:avLst/>
          </a:prstGeom>
        </p:spPr>
      </p:pic>
      <p:sp>
        <p:nvSpPr>
          <p:cNvPr id="17" name="TextBox 16">
            <a:extLst>
              <a:ext uri="{FF2B5EF4-FFF2-40B4-BE49-F238E27FC236}">
                <a16:creationId xmlns:a16="http://schemas.microsoft.com/office/drawing/2014/main" id="{7B5C005D-64FE-6563-E8B1-966CCD2039C8}"/>
              </a:ext>
            </a:extLst>
          </p:cNvPr>
          <p:cNvSpPr txBox="1"/>
          <p:nvPr/>
        </p:nvSpPr>
        <p:spPr>
          <a:xfrm>
            <a:off x="3429000" y="1399261"/>
            <a:ext cx="4407577" cy="1002710"/>
          </a:xfrm>
          <a:prstGeom prst="rect">
            <a:avLst/>
          </a:prstGeom>
          <a:solidFill>
            <a:schemeClr val="accent3">
              <a:lumMod val="60000"/>
              <a:lumOff val="40000"/>
            </a:schemeClr>
          </a:solidFill>
        </p:spPr>
        <p:txBody>
          <a:bodyPr wrap="square" rtlCol="0">
            <a:spAutoFit/>
          </a:bodyPr>
          <a:lstStyle/>
          <a:p>
            <a:pPr algn="ctr">
              <a:lnSpc>
                <a:spcPct val="150000"/>
              </a:lnSpc>
            </a:pPr>
            <a:r>
              <a:rPr lang="en-US" sz="4500" b="1">
                <a:latin typeface="Arial" panose="020B0604020202020204" pitchFamily="34" charset="0"/>
                <a:cs typeface="Arial" panose="020B0604020202020204" pitchFamily="34" charset="0"/>
              </a:rPr>
              <a:t>Việc nên làm</a:t>
            </a:r>
          </a:p>
        </p:txBody>
      </p:sp>
      <p:sp>
        <p:nvSpPr>
          <p:cNvPr id="15" name="TextBox 14">
            <a:extLst>
              <a:ext uri="{FF2B5EF4-FFF2-40B4-BE49-F238E27FC236}">
                <a16:creationId xmlns:a16="http://schemas.microsoft.com/office/drawing/2014/main" id="{2B68BC54-A3E3-0276-EEE5-62ADEA4B9B01}"/>
              </a:ext>
            </a:extLst>
          </p:cNvPr>
          <p:cNvSpPr txBox="1"/>
          <p:nvPr/>
        </p:nvSpPr>
        <p:spPr>
          <a:xfrm>
            <a:off x="10287000" y="10793750"/>
            <a:ext cx="4407577" cy="1608325"/>
          </a:xfrm>
          <a:prstGeom prst="rect">
            <a:avLst/>
          </a:prstGeom>
          <a:noFill/>
        </p:spPr>
        <p:txBody>
          <a:bodyPr wrap="square" rtlCol="0">
            <a:spAutoFit/>
          </a:bodyPr>
          <a:lstStyle/>
          <a:p>
            <a:pPr algn="ctr">
              <a:lnSpc>
                <a:spcPct val="150000"/>
              </a:lnSpc>
            </a:pPr>
            <a:r>
              <a:rPr lang="en-US" sz="3500" b="1" i="1">
                <a:latin typeface="Arial" panose="020B0604020202020204" pitchFamily="34" charset="0"/>
                <a:cs typeface="Arial" panose="020B0604020202020204" pitchFamily="34" charset="0"/>
              </a:rPr>
              <a:t>Cần đặt đèn học ở vị trí chắc chắn</a:t>
            </a:r>
          </a:p>
        </p:txBody>
      </p:sp>
      <p:pic>
        <p:nvPicPr>
          <p:cNvPr id="10" name="Picture 9">
            <a:extLst>
              <a:ext uri="{FF2B5EF4-FFF2-40B4-BE49-F238E27FC236}">
                <a16:creationId xmlns:a16="http://schemas.microsoft.com/office/drawing/2014/main" id="{DE9CE81F-9DAD-1B71-224F-49F0DE4A64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69166" y="6579333"/>
            <a:ext cx="3591089" cy="3591089"/>
          </a:xfrm>
          <a:prstGeom prst="rect">
            <a:avLst/>
          </a:prstGeom>
        </p:spPr>
      </p:pic>
      <p:sp>
        <p:nvSpPr>
          <p:cNvPr id="2" name="TextBox 1">
            <a:extLst>
              <a:ext uri="{FF2B5EF4-FFF2-40B4-BE49-F238E27FC236}">
                <a16:creationId xmlns:a16="http://schemas.microsoft.com/office/drawing/2014/main" id="{F4407ACE-A0E7-E3AC-132D-41BEC05DC9C1}"/>
              </a:ext>
            </a:extLst>
          </p:cNvPr>
          <p:cNvSpPr txBox="1"/>
          <p:nvPr/>
        </p:nvSpPr>
        <p:spPr>
          <a:xfrm>
            <a:off x="2723781" y="3363227"/>
            <a:ext cx="6324600" cy="707886"/>
          </a:xfrm>
          <a:prstGeom prst="rect">
            <a:avLst/>
          </a:prstGeom>
          <a:noFill/>
        </p:spPr>
        <p:txBody>
          <a:bodyPr wrap="square" rtlCol="0">
            <a:spAutoFit/>
          </a:bodyPr>
          <a:lstStyle/>
          <a:p>
            <a:r>
              <a:rPr lang="en-US" sz="4000">
                <a:latin typeface="Arial" panose="020B0604020202020204" pitchFamily="34" charset="0"/>
                <a:cs typeface="Arial" panose="020B0604020202020204" pitchFamily="34" charset="0"/>
              </a:rPr>
              <a:t>Đặt đèn ở vị trí chắc chắn</a:t>
            </a:r>
          </a:p>
        </p:txBody>
      </p:sp>
      <p:sp>
        <p:nvSpPr>
          <p:cNvPr id="13" name="TextBox 12">
            <a:extLst>
              <a:ext uri="{FF2B5EF4-FFF2-40B4-BE49-F238E27FC236}">
                <a16:creationId xmlns:a16="http://schemas.microsoft.com/office/drawing/2014/main" id="{D278A4E2-7716-4417-AFF5-210DD3BFC13C}"/>
              </a:ext>
            </a:extLst>
          </p:cNvPr>
          <p:cNvSpPr txBox="1"/>
          <p:nvPr/>
        </p:nvSpPr>
        <p:spPr>
          <a:xfrm>
            <a:off x="2395240" y="4720888"/>
            <a:ext cx="6324600" cy="1824923"/>
          </a:xfrm>
          <a:prstGeom prst="rect">
            <a:avLst/>
          </a:prstGeom>
          <a:noFill/>
        </p:spPr>
        <p:txBody>
          <a:bodyPr wrap="square" rtlCol="0">
            <a:spAutoFit/>
          </a:bodyPr>
          <a:lstStyle/>
          <a:p>
            <a:pPr algn="ctr">
              <a:lnSpc>
                <a:spcPct val="150000"/>
              </a:lnSpc>
            </a:pPr>
            <a:r>
              <a:rPr lang="en-US" sz="4000">
                <a:latin typeface="Arial" panose="020B0604020202020204" pitchFamily="34" charset="0"/>
                <a:cs typeface="Arial" panose="020B0604020202020204" pitchFamily="34" charset="0"/>
              </a:rPr>
              <a:t>Điều chỉnh hướng chiếu sáng của đèn cho phù hợp</a:t>
            </a:r>
          </a:p>
        </p:txBody>
      </p:sp>
      <p:sp>
        <p:nvSpPr>
          <p:cNvPr id="14" name="TextBox 13">
            <a:extLst>
              <a:ext uri="{FF2B5EF4-FFF2-40B4-BE49-F238E27FC236}">
                <a16:creationId xmlns:a16="http://schemas.microsoft.com/office/drawing/2014/main" id="{6AB695EC-0EEF-AB0F-3446-DA56166D6032}"/>
              </a:ext>
            </a:extLst>
          </p:cNvPr>
          <p:cNvSpPr txBox="1"/>
          <p:nvPr/>
        </p:nvSpPr>
        <p:spPr>
          <a:xfrm>
            <a:off x="2416022" y="6989060"/>
            <a:ext cx="6324600" cy="1824923"/>
          </a:xfrm>
          <a:prstGeom prst="rect">
            <a:avLst/>
          </a:prstGeom>
          <a:noFill/>
        </p:spPr>
        <p:txBody>
          <a:bodyPr wrap="square" rtlCol="0">
            <a:spAutoFit/>
          </a:bodyPr>
          <a:lstStyle/>
          <a:p>
            <a:pPr algn="ctr">
              <a:lnSpc>
                <a:spcPct val="150000"/>
              </a:lnSpc>
            </a:pPr>
            <a:r>
              <a:rPr lang="en-US" sz="4000">
                <a:latin typeface="Arial" panose="020B0604020202020204" pitchFamily="34" charset="0"/>
                <a:cs typeface="Arial" panose="020B0604020202020204" pitchFamily="34" charset="0"/>
              </a:rPr>
              <a:t>Báo với người lớn khi đèn có hiện tượng bất thường</a:t>
            </a:r>
          </a:p>
        </p:txBody>
      </p:sp>
      <p:sp>
        <p:nvSpPr>
          <p:cNvPr id="16" name="TextBox 15">
            <a:extLst>
              <a:ext uri="{FF2B5EF4-FFF2-40B4-BE49-F238E27FC236}">
                <a16:creationId xmlns:a16="http://schemas.microsoft.com/office/drawing/2014/main" id="{C65538A5-D330-4F1A-8666-D83C978C5C20}"/>
              </a:ext>
            </a:extLst>
          </p:cNvPr>
          <p:cNvSpPr txBox="1"/>
          <p:nvPr/>
        </p:nvSpPr>
        <p:spPr>
          <a:xfrm>
            <a:off x="10203077" y="3169520"/>
            <a:ext cx="6324600" cy="901593"/>
          </a:xfrm>
          <a:prstGeom prst="rect">
            <a:avLst/>
          </a:prstGeom>
          <a:noFill/>
        </p:spPr>
        <p:txBody>
          <a:bodyPr wrap="square" rtlCol="0">
            <a:spAutoFit/>
          </a:bodyPr>
          <a:lstStyle/>
          <a:p>
            <a:pPr algn="ctr">
              <a:lnSpc>
                <a:spcPct val="150000"/>
              </a:lnSpc>
            </a:pPr>
            <a:r>
              <a:rPr lang="en-US" sz="4000">
                <a:latin typeface="Arial" panose="020B0604020202020204" pitchFamily="34" charset="0"/>
                <a:cs typeface="Arial" panose="020B0604020202020204" pitchFamily="34" charset="0"/>
              </a:rPr>
              <a:t>Bật, tắt đèn liên tục </a:t>
            </a:r>
          </a:p>
        </p:txBody>
      </p:sp>
      <p:sp>
        <p:nvSpPr>
          <p:cNvPr id="18" name="TextBox 17">
            <a:extLst>
              <a:ext uri="{FF2B5EF4-FFF2-40B4-BE49-F238E27FC236}">
                <a16:creationId xmlns:a16="http://schemas.microsoft.com/office/drawing/2014/main" id="{FC14D6FD-7816-F724-9D92-A34AF6A7ED58}"/>
              </a:ext>
            </a:extLst>
          </p:cNvPr>
          <p:cNvSpPr txBox="1"/>
          <p:nvPr/>
        </p:nvSpPr>
        <p:spPr>
          <a:xfrm>
            <a:off x="11161589" y="1399261"/>
            <a:ext cx="4407577" cy="1002710"/>
          </a:xfrm>
          <a:prstGeom prst="rect">
            <a:avLst/>
          </a:prstGeom>
          <a:solidFill>
            <a:schemeClr val="accent6">
              <a:lumMod val="60000"/>
              <a:lumOff val="40000"/>
            </a:schemeClr>
          </a:solidFill>
        </p:spPr>
        <p:txBody>
          <a:bodyPr wrap="square" rtlCol="0">
            <a:spAutoFit/>
          </a:bodyPr>
          <a:lstStyle/>
          <a:p>
            <a:pPr algn="ctr">
              <a:lnSpc>
                <a:spcPct val="150000"/>
              </a:lnSpc>
            </a:pPr>
            <a:r>
              <a:rPr lang="en-US" sz="4500" b="1">
                <a:latin typeface="Arial" panose="020B0604020202020204" pitchFamily="34" charset="0"/>
                <a:cs typeface="Arial" panose="020B0604020202020204" pitchFamily="34" charset="0"/>
              </a:rPr>
              <a:t>Việc không nên</a:t>
            </a:r>
          </a:p>
        </p:txBody>
      </p:sp>
      <p:sp>
        <p:nvSpPr>
          <p:cNvPr id="20" name="TextBox 19">
            <a:extLst>
              <a:ext uri="{FF2B5EF4-FFF2-40B4-BE49-F238E27FC236}">
                <a16:creationId xmlns:a16="http://schemas.microsoft.com/office/drawing/2014/main" id="{9B05DB5E-EA2A-D53A-0D30-235B21DA61C4}"/>
              </a:ext>
            </a:extLst>
          </p:cNvPr>
          <p:cNvSpPr txBox="1"/>
          <p:nvPr/>
        </p:nvSpPr>
        <p:spPr>
          <a:xfrm>
            <a:off x="10287000" y="4828126"/>
            <a:ext cx="6324600" cy="1824923"/>
          </a:xfrm>
          <a:prstGeom prst="rect">
            <a:avLst/>
          </a:prstGeom>
          <a:noFill/>
        </p:spPr>
        <p:txBody>
          <a:bodyPr wrap="square" rtlCol="0">
            <a:spAutoFit/>
          </a:bodyPr>
          <a:lstStyle/>
          <a:p>
            <a:pPr algn="ctr">
              <a:lnSpc>
                <a:spcPct val="150000"/>
              </a:lnSpc>
            </a:pPr>
            <a:r>
              <a:rPr lang="en-US" sz="4000">
                <a:latin typeface="Arial" panose="020B0604020202020204" pitchFamily="34" charset="0"/>
                <a:cs typeface="Arial" panose="020B0604020202020204" pitchFamily="34" charset="0"/>
              </a:rPr>
              <a:t>Dùng đèn có ánh sáng yếu hoặc nhấp nháy </a:t>
            </a:r>
          </a:p>
        </p:txBody>
      </p:sp>
      <p:sp>
        <p:nvSpPr>
          <p:cNvPr id="21" name="TextBox 20">
            <a:extLst>
              <a:ext uri="{FF2B5EF4-FFF2-40B4-BE49-F238E27FC236}">
                <a16:creationId xmlns:a16="http://schemas.microsoft.com/office/drawing/2014/main" id="{080C35E3-B93D-2717-6150-EEB58DCC4049}"/>
              </a:ext>
            </a:extLst>
          </p:cNvPr>
          <p:cNvSpPr txBox="1"/>
          <p:nvPr/>
        </p:nvSpPr>
        <p:spPr>
          <a:xfrm>
            <a:off x="10287000" y="7080688"/>
            <a:ext cx="6324600" cy="1824923"/>
          </a:xfrm>
          <a:prstGeom prst="rect">
            <a:avLst/>
          </a:prstGeom>
          <a:noFill/>
        </p:spPr>
        <p:txBody>
          <a:bodyPr wrap="square" rtlCol="0">
            <a:spAutoFit/>
          </a:bodyPr>
          <a:lstStyle/>
          <a:p>
            <a:pPr algn="ctr">
              <a:lnSpc>
                <a:spcPct val="150000"/>
              </a:lnSpc>
            </a:pPr>
            <a:r>
              <a:rPr lang="en-US" sz="4000">
                <a:latin typeface="Arial" panose="020B0604020202020204" pitchFamily="34" charset="0"/>
                <a:cs typeface="Arial" panose="020B0604020202020204" pitchFamily="34" charset="0"/>
              </a:rPr>
              <a:t>Sờ tay vào bóng đèn khi đèn còn đang sáng </a:t>
            </a:r>
          </a:p>
        </p:txBody>
      </p:sp>
    </p:spTree>
    <p:extLst>
      <p:ext uri="{BB962C8B-B14F-4D97-AF65-F5344CB8AC3E}">
        <p14:creationId xmlns:p14="http://schemas.microsoft.com/office/powerpoint/2010/main" val="2260371766"/>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additive="base">
                                        <p:cTn id="26" dur="500" fill="hold"/>
                                        <p:tgtEl>
                                          <p:spTgt spid="2"/>
                                        </p:tgtEl>
                                        <p:attrNameLst>
                                          <p:attrName>ppt_x</p:attrName>
                                        </p:attrNameLst>
                                      </p:cBhvr>
                                      <p:tavLst>
                                        <p:tav tm="0">
                                          <p:val>
                                            <p:strVal val="#ppt_x"/>
                                          </p:val>
                                        </p:tav>
                                        <p:tav tm="100000">
                                          <p:val>
                                            <p:strVal val="#ppt_x"/>
                                          </p:val>
                                        </p:tav>
                                      </p:tavLst>
                                    </p:anim>
                                    <p:anim calcmode="lin" valueType="num">
                                      <p:cBhvr additive="base">
                                        <p:cTn id="27" dur="500" fill="hold"/>
                                        <p:tgtEl>
                                          <p:spTgt spid="2"/>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3"/>
                                        </p:tgtEl>
                                        <p:attrNameLst>
                                          <p:attrName>style.visibility</p:attrName>
                                        </p:attrNameLst>
                                      </p:cBhvr>
                                      <p:to>
                                        <p:strVal val="visible"/>
                                      </p:to>
                                    </p:set>
                                    <p:anim calcmode="lin" valueType="num">
                                      <p:cBhvr additive="base">
                                        <p:cTn id="30" dur="500" fill="hold"/>
                                        <p:tgtEl>
                                          <p:spTgt spid="13"/>
                                        </p:tgtEl>
                                        <p:attrNameLst>
                                          <p:attrName>ppt_x</p:attrName>
                                        </p:attrNameLst>
                                      </p:cBhvr>
                                      <p:tavLst>
                                        <p:tav tm="0">
                                          <p:val>
                                            <p:strVal val="#ppt_x"/>
                                          </p:val>
                                        </p:tav>
                                        <p:tav tm="100000">
                                          <p:val>
                                            <p:strVal val="#ppt_x"/>
                                          </p:val>
                                        </p:tav>
                                      </p:tavLst>
                                    </p:anim>
                                    <p:anim calcmode="lin" valueType="num">
                                      <p:cBhvr additive="base">
                                        <p:cTn id="31" dur="500" fill="hold"/>
                                        <p:tgtEl>
                                          <p:spTgt spid="13"/>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 calcmode="lin" valueType="num">
                                      <p:cBhvr additive="base">
                                        <p:cTn id="34" dur="500" fill="hold"/>
                                        <p:tgtEl>
                                          <p:spTgt spid="14"/>
                                        </p:tgtEl>
                                        <p:attrNameLst>
                                          <p:attrName>ppt_x</p:attrName>
                                        </p:attrNameLst>
                                      </p:cBhvr>
                                      <p:tavLst>
                                        <p:tav tm="0">
                                          <p:val>
                                            <p:strVal val="#ppt_x"/>
                                          </p:val>
                                        </p:tav>
                                        <p:tav tm="100000">
                                          <p:val>
                                            <p:strVal val="#ppt_x"/>
                                          </p:val>
                                        </p:tav>
                                      </p:tavLst>
                                    </p:anim>
                                    <p:anim calcmode="lin" valueType="num">
                                      <p:cBhvr additive="base">
                                        <p:cTn id="35"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barn(inVertical)">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additive="base">
                                        <p:cTn id="45" dur="500" fill="hold"/>
                                        <p:tgtEl>
                                          <p:spTgt spid="16"/>
                                        </p:tgtEl>
                                        <p:attrNameLst>
                                          <p:attrName>ppt_x</p:attrName>
                                        </p:attrNameLst>
                                      </p:cBhvr>
                                      <p:tavLst>
                                        <p:tav tm="0">
                                          <p:val>
                                            <p:strVal val="#ppt_x"/>
                                          </p:val>
                                        </p:tav>
                                        <p:tav tm="100000">
                                          <p:val>
                                            <p:strVal val="#ppt_x"/>
                                          </p:val>
                                        </p:tav>
                                      </p:tavLst>
                                    </p:anim>
                                    <p:anim calcmode="lin" valueType="num">
                                      <p:cBhvr additive="base">
                                        <p:cTn id="46" dur="500" fill="hold"/>
                                        <p:tgtEl>
                                          <p:spTgt spid="1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ppt_x"/>
                                          </p:val>
                                        </p:tav>
                                        <p:tav tm="100000">
                                          <p:val>
                                            <p:strVal val="#ppt_x"/>
                                          </p:val>
                                        </p:tav>
                                      </p:tavLst>
                                    </p:anim>
                                    <p:anim calcmode="lin" valueType="num">
                                      <p:cBhvr additive="base">
                                        <p:cTn id="50" dur="500" fill="hold"/>
                                        <p:tgtEl>
                                          <p:spTgt spid="20"/>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fill="hold"/>
                                        <p:tgtEl>
                                          <p:spTgt spid="21"/>
                                        </p:tgtEl>
                                        <p:attrNameLst>
                                          <p:attrName>ppt_x</p:attrName>
                                        </p:attrNameLst>
                                      </p:cBhvr>
                                      <p:tavLst>
                                        <p:tav tm="0">
                                          <p:val>
                                            <p:strVal val="#ppt_x"/>
                                          </p:val>
                                        </p:tav>
                                        <p:tav tm="100000">
                                          <p:val>
                                            <p:strVal val="#ppt_x"/>
                                          </p:val>
                                        </p:tav>
                                      </p:tavLst>
                                    </p:anim>
                                    <p:anim calcmode="lin" valueType="num">
                                      <p:cBhvr additive="base">
                                        <p:cTn id="54"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2" grpId="0"/>
      <p:bldP spid="13" grpId="0"/>
      <p:bldP spid="14" grpId="0"/>
      <p:bldP spid="16" grpId="0"/>
      <p:bldP spid="18" grpId="0" animBg="1"/>
      <p:bldP spid="20" grpId="0"/>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grpSp>
        <p:nvGrpSpPr>
          <p:cNvPr id="3" name="Group 3"/>
          <p:cNvGrpSpPr/>
          <p:nvPr/>
        </p:nvGrpSpPr>
        <p:grpSpPr>
          <a:xfrm>
            <a:off x="1026397" y="872877"/>
            <a:ext cx="16484541" cy="8915403"/>
            <a:chOff x="-4835" y="-163082"/>
            <a:chExt cx="6290592" cy="3469186"/>
          </a:xfrm>
          <a:solidFill>
            <a:schemeClr val="bg1"/>
          </a:solidFill>
        </p:grpSpPr>
        <p:sp>
          <p:nvSpPr>
            <p:cNvPr id="4" name="Freeform 4"/>
            <p:cNvSpPr/>
            <p:nvPr/>
          </p:nvSpPr>
          <p:spPr>
            <a:xfrm>
              <a:off x="-4835" y="-163082"/>
              <a:ext cx="6290592" cy="3469186"/>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grpFill/>
          </p:spPr>
        </p:sp>
      </p:grpSp>
      <p:pic>
        <p:nvPicPr>
          <p:cNvPr id="9" name="Picture 7">
            <a:extLst>
              <a:ext uri="{FF2B5EF4-FFF2-40B4-BE49-F238E27FC236}">
                <a16:creationId xmlns:a16="http://schemas.microsoft.com/office/drawing/2014/main" id="{75B0E6D0-2C11-E3F6-B9A1-2496E196BEA4}"/>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383000" y="335374"/>
            <a:ext cx="1651971" cy="1565242"/>
          </a:xfrm>
          <a:prstGeom prst="rect">
            <a:avLst/>
          </a:prstGeom>
        </p:spPr>
      </p:pic>
      <p:pic>
        <p:nvPicPr>
          <p:cNvPr id="8" name="Picture 6">
            <a:extLst>
              <a:ext uri="{FF2B5EF4-FFF2-40B4-BE49-F238E27FC236}">
                <a16:creationId xmlns:a16="http://schemas.microsoft.com/office/drawing/2014/main" id="{913CA1F9-6E35-1B09-ADC5-271DE29A5C35}"/>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290844">
            <a:off x="572168" y="7107491"/>
            <a:ext cx="1514106" cy="2785144"/>
          </a:xfrm>
          <a:prstGeom prst="rect">
            <a:avLst/>
          </a:prstGeom>
        </p:spPr>
      </p:pic>
      <p:sp>
        <p:nvSpPr>
          <p:cNvPr id="17" name="TextBox 16">
            <a:extLst>
              <a:ext uri="{FF2B5EF4-FFF2-40B4-BE49-F238E27FC236}">
                <a16:creationId xmlns:a16="http://schemas.microsoft.com/office/drawing/2014/main" id="{7B5C005D-64FE-6563-E8B1-966CCD2039C8}"/>
              </a:ext>
            </a:extLst>
          </p:cNvPr>
          <p:cNvSpPr txBox="1"/>
          <p:nvPr/>
        </p:nvSpPr>
        <p:spPr>
          <a:xfrm>
            <a:off x="7064878" y="1150882"/>
            <a:ext cx="4407577" cy="1103892"/>
          </a:xfrm>
          <a:prstGeom prst="rect">
            <a:avLst/>
          </a:prstGeom>
          <a:noFill/>
        </p:spPr>
        <p:txBody>
          <a:bodyPr wrap="square" rtlCol="0">
            <a:spAutoFit/>
          </a:bodyPr>
          <a:lstStyle/>
          <a:p>
            <a:pPr algn="ctr">
              <a:lnSpc>
                <a:spcPct val="150000"/>
              </a:lnSpc>
            </a:pPr>
            <a:r>
              <a:rPr lang="en-US" sz="5000" b="1">
                <a:latin typeface="Arial" panose="020B0604020202020204" pitchFamily="34" charset="0"/>
                <a:cs typeface="Arial" panose="020B0604020202020204" pitchFamily="34" charset="0"/>
              </a:rPr>
              <a:t>VẬN DỤNG </a:t>
            </a:r>
          </a:p>
        </p:txBody>
      </p:sp>
      <p:sp>
        <p:nvSpPr>
          <p:cNvPr id="15" name="TextBox 14">
            <a:extLst>
              <a:ext uri="{FF2B5EF4-FFF2-40B4-BE49-F238E27FC236}">
                <a16:creationId xmlns:a16="http://schemas.microsoft.com/office/drawing/2014/main" id="{2B68BC54-A3E3-0276-EEE5-62ADEA4B9B01}"/>
              </a:ext>
            </a:extLst>
          </p:cNvPr>
          <p:cNvSpPr txBox="1"/>
          <p:nvPr/>
        </p:nvSpPr>
        <p:spPr>
          <a:xfrm>
            <a:off x="10287000" y="10793750"/>
            <a:ext cx="4407577" cy="1608325"/>
          </a:xfrm>
          <a:prstGeom prst="rect">
            <a:avLst/>
          </a:prstGeom>
          <a:noFill/>
        </p:spPr>
        <p:txBody>
          <a:bodyPr wrap="square" rtlCol="0">
            <a:spAutoFit/>
          </a:bodyPr>
          <a:lstStyle/>
          <a:p>
            <a:pPr algn="ctr">
              <a:lnSpc>
                <a:spcPct val="150000"/>
              </a:lnSpc>
            </a:pPr>
            <a:r>
              <a:rPr lang="en-US" sz="3500" b="1" i="1">
                <a:latin typeface="Arial" panose="020B0604020202020204" pitchFamily="34" charset="0"/>
                <a:cs typeface="Arial" panose="020B0604020202020204" pitchFamily="34" charset="0"/>
              </a:rPr>
              <a:t>Cần đặt đèn học ở vị trí chắc chắn</a:t>
            </a:r>
          </a:p>
        </p:txBody>
      </p:sp>
      <p:pic>
        <p:nvPicPr>
          <p:cNvPr id="10" name="Picture 9">
            <a:extLst>
              <a:ext uri="{FF2B5EF4-FFF2-40B4-BE49-F238E27FC236}">
                <a16:creationId xmlns:a16="http://schemas.microsoft.com/office/drawing/2014/main" id="{DE9CE81F-9DAD-1B71-224F-49F0DE4A644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569166" y="6579333"/>
            <a:ext cx="3591089" cy="3591089"/>
          </a:xfrm>
          <a:prstGeom prst="rect">
            <a:avLst/>
          </a:prstGeom>
        </p:spPr>
      </p:pic>
      <p:pic>
        <p:nvPicPr>
          <p:cNvPr id="7" name="Picture 6">
            <a:extLst>
              <a:ext uri="{FF2B5EF4-FFF2-40B4-BE49-F238E27FC236}">
                <a16:creationId xmlns:a16="http://schemas.microsoft.com/office/drawing/2014/main" id="{E30BCED7-E6A4-E87B-19A6-9F8764F9F76F}"/>
              </a:ext>
            </a:extLst>
          </p:cNvPr>
          <p:cNvPicPr>
            <a:picLocks noChangeAspect="1"/>
          </p:cNvPicPr>
          <p:nvPr/>
        </p:nvPicPr>
        <p:blipFill>
          <a:blip r:embed="rId7"/>
          <a:stretch>
            <a:fillRect/>
          </a:stretch>
        </p:blipFill>
        <p:spPr>
          <a:xfrm>
            <a:off x="11811000" y="3306706"/>
            <a:ext cx="2438400" cy="4047744"/>
          </a:xfrm>
          <a:prstGeom prst="rect">
            <a:avLst/>
          </a:prstGeom>
        </p:spPr>
      </p:pic>
      <p:sp>
        <p:nvSpPr>
          <p:cNvPr id="11" name="Rectangle: Rounded Corners 10">
            <a:extLst>
              <a:ext uri="{FF2B5EF4-FFF2-40B4-BE49-F238E27FC236}">
                <a16:creationId xmlns:a16="http://schemas.microsoft.com/office/drawing/2014/main" id="{34060BED-6BB6-3BE0-4383-CEED8F3711E2}"/>
              </a:ext>
            </a:extLst>
          </p:cNvPr>
          <p:cNvSpPr/>
          <p:nvPr/>
        </p:nvSpPr>
        <p:spPr>
          <a:xfrm>
            <a:off x="10826411" y="3008490"/>
            <a:ext cx="4407577" cy="4572000"/>
          </a:xfrm>
          <a:prstGeom prst="roundRect">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5F7B6A15-C803-0DC7-73AD-8EA8DE7A4111}"/>
              </a:ext>
            </a:extLst>
          </p:cNvPr>
          <p:cNvSpPr txBox="1"/>
          <p:nvPr/>
        </p:nvSpPr>
        <p:spPr>
          <a:xfrm>
            <a:off x="10575599" y="8028628"/>
            <a:ext cx="4758133" cy="707886"/>
          </a:xfrm>
          <a:prstGeom prst="rect">
            <a:avLst/>
          </a:prstGeom>
          <a:noFill/>
        </p:spPr>
        <p:txBody>
          <a:bodyPr wrap="square" rtlCol="0">
            <a:spAutoFit/>
          </a:bodyPr>
          <a:lstStyle/>
          <a:p>
            <a:pPr algn="ctr"/>
            <a:r>
              <a:rPr lang="en-US" sz="4000">
                <a:latin typeface="Arial" panose="020B0604020202020204" pitchFamily="34" charset="0"/>
                <a:cs typeface="Arial" panose="020B0604020202020204" pitchFamily="34" charset="0"/>
              </a:rPr>
              <a:t>Bóng đèn sợi đốt</a:t>
            </a:r>
          </a:p>
        </p:txBody>
      </p:sp>
      <p:sp>
        <p:nvSpPr>
          <p:cNvPr id="19" name="TextBox 18">
            <a:extLst>
              <a:ext uri="{FF2B5EF4-FFF2-40B4-BE49-F238E27FC236}">
                <a16:creationId xmlns:a16="http://schemas.microsoft.com/office/drawing/2014/main" id="{59BBD0EF-E5FB-9E01-07FA-981BBCC0D070}"/>
              </a:ext>
            </a:extLst>
          </p:cNvPr>
          <p:cNvSpPr txBox="1"/>
          <p:nvPr/>
        </p:nvSpPr>
        <p:spPr>
          <a:xfrm>
            <a:off x="2398876" y="3807997"/>
            <a:ext cx="7979088" cy="4557134"/>
          </a:xfrm>
          <a:prstGeom prst="roundRect">
            <a:avLst/>
          </a:prstGeom>
          <a:noFill/>
          <a:ln>
            <a:solidFill>
              <a:srgbClr val="002060"/>
            </a:solidFill>
          </a:ln>
        </p:spPr>
        <p:txBody>
          <a:bodyPr wrap="square" rtlCol="0">
            <a:spAutoFit/>
          </a:bodyPr>
          <a:lstStyle/>
          <a:p>
            <a:pPr>
              <a:lnSpc>
                <a:spcPct val="150000"/>
              </a:lnSpc>
            </a:pPr>
            <a:r>
              <a:rPr lang="en-US" sz="4500">
                <a:latin typeface="Arial" panose="020B0604020202020204" pitchFamily="34" charset="0"/>
                <a:cs typeface="Arial" panose="020B0604020202020204" pitchFamily="34" charset="0"/>
              </a:rPr>
              <a:t>Thô – mát Ê – đi – xơn (Thomas Edison) là người đầu tiên chế tạo thành công bóng đèn sợi đốt.</a:t>
            </a:r>
          </a:p>
        </p:txBody>
      </p:sp>
      <p:sp>
        <p:nvSpPr>
          <p:cNvPr id="24" name="TextBox 23">
            <a:extLst>
              <a:ext uri="{FF2B5EF4-FFF2-40B4-BE49-F238E27FC236}">
                <a16:creationId xmlns:a16="http://schemas.microsoft.com/office/drawing/2014/main" id="{2A6F2B70-E422-01D9-FCB1-B79BADAB4BBC}"/>
              </a:ext>
            </a:extLst>
          </p:cNvPr>
          <p:cNvSpPr txBox="1"/>
          <p:nvPr/>
        </p:nvSpPr>
        <p:spPr>
          <a:xfrm>
            <a:off x="2524282" y="2974843"/>
            <a:ext cx="4937308" cy="953453"/>
          </a:xfrm>
          <a:prstGeom prst="roundRect">
            <a:avLst/>
          </a:prstGeom>
          <a:solidFill>
            <a:schemeClr val="accent1">
              <a:lumMod val="60000"/>
              <a:lumOff val="40000"/>
            </a:schemeClr>
          </a:solidFill>
        </p:spPr>
        <p:txBody>
          <a:bodyPr wrap="square" rtlCol="0">
            <a:spAutoFit/>
          </a:bodyPr>
          <a:lstStyle/>
          <a:p>
            <a:pPr algn="ctr"/>
            <a:r>
              <a:rPr lang="en-US" sz="5000">
                <a:latin typeface="Arial" panose="020B0604020202020204" pitchFamily="34" charset="0"/>
                <a:cs typeface="Arial" panose="020B0604020202020204" pitchFamily="34" charset="0"/>
              </a:rPr>
              <a:t>Em có biết???</a:t>
            </a:r>
          </a:p>
        </p:txBody>
      </p:sp>
    </p:spTree>
    <p:extLst>
      <p:ext uri="{BB962C8B-B14F-4D97-AF65-F5344CB8AC3E}">
        <p14:creationId xmlns:p14="http://schemas.microsoft.com/office/powerpoint/2010/main" val="3079308282"/>
      </p:ext>
    </p:extLst>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0-#ppt_h/2"/>
                                          </p:val>
                                        </p:tav>
                                        <p:tav tm="100000">
                                          <p:val>
                                            <p:strVal val="#ppt_y"/>
                                          </p:val>
                                        </p:tav>
                                      </p:tavLst>
                                    </p:anim>
                                  </p:childTnLst>
                                </p:cTn>
                              </p:par>
                              <p:par>
                                <p:cTn id="13" presetID="2" presetClass="entr" presetSubtype="12"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barn(inVertical)">
                                      <p:cBhvr>
                                        <p:cTn id="21" dur="500"/>
                                        <p:tgtEl>
                                          <p:spTgt spid="17"/>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ppt_x"/>
                                          </p:val>
                                        </p:tav>
                                        <p:tav tm="100000">
                                          <p:val>
                                            <p:strVal val="#ppt_x"/>
                                          </p:val>
                                        </p:tav>
                                      </p:tavLst>
                                    </p:anim>
                                    <p:anim calcmode="lin" valueType="num">
                                      <p:cBhvr additive="base">
                                        <p:cTn id="27" dur="500" fill="hold"/>
                                        <p:tgtEl>
                                          <p:spTgt spid="7"/>
                                        </p:tgtEl>
                                        <p:attrNameLst>
                                          <p:attrName>ppt_y</p:attrName>
                                        </p:attrNameLst>
                                      </p:cBhvr>
                                      <p:tavLst>
                                        <p:tav tm="0">
                                          <p:val>
                                            <p:strVal val="1+#ppt_h/2"/>
                                          </p:val>
                                        </p:tav>
                                        <p:tav tm="100000">
                                          <p:val>
                                            <p:strVal val="#ppt_y"/>
                                          </p:val>
                                        </p:tav>
                                      </p:tavLst>
                                    </p:anim>
                                  </p:childTnLst>
                                </p:cTn>
                              </p:par>
                              <p:par>
                                <p:cTn id="28" presetID="2" presetClass="entr" presetSubtype="4"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12"/>
                                        </p:tgtEl>
                                        <p:attrNameLst>
                                          <p:attrName>style.visibility</p:attrName>
                                        </p:attrNameLst>
                                      </p:cBhvr>
                                      <p:to>
                                        <p:strVal val="visible"/>
                                      </p:to>
                                    </p:set>
                                    <p:anim calcmode="lin" valueType="num">
                                      <p:cBhvr additive="base">
                                        <p:cTn id="34" dur="500" fill="hold"/>
                                        <p:tgtEl>
                                          <p:spTgt spid="12"/>
                                        </p:tgtEl>
                                        <p:attrNameLst>
                                          <p:attrName>ppt_x</p:attrName>
                                        </p:attrNameLst>
                                      </p:cBhvr>
                                      <p:tavLst>
                                        <p:tav tm="0">
                                          <p:val>
                                            <p:strVal val="#ppt_x"/>
                                          </p:val>
                                        </p:tav>
                                        <p:tav tm="100000">
                                          <p:val>
                                            <p:strVal val="#ppt_x"/>
                                          </p:val>
                                        </p:tav>
                                      </p:tavLst>
                                    </p:anim>
                                    <p:anim calcmode="lin" valueType="num">
                                      <p:cBhvr additive="base">
                                        <p:cTn id="35" dur="500" fill="hold"/>
                                        <p:tgtEl>
                                          <p:spTgt spid="12"/>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9"/>
                                        </p:tgtEl>
                                        <p:attrNameLst>
                                          <p:attrName>style.visibility</p:attrName>
                                        </p:attrNameLst>
                                      </p:cBhvr>
                                      <p:to>
                                        <p:strVal val="visible"/>
                                      </p:to>
                                    </p:set>
                                    <p:anim calcmode="lin" valueType="num">
                                      <p:cBhvr additive="base">
                                        <p:cTn id="38" dur="500" fill="hold"/>
                                        <p:tgtEl>
                                          <p:spTgt spid="19"/>
                                        </p:tgtEl>
                                        <p:attrNameLst>
                                          <p:attrName>ppt_x</p:attrName>
                                        </p:attrNameLst>
                                      </p:cBhvr>
                                      <p:tavLst>
                                        <p:tav tm="0">
                                          <p:val>
                                            <p:strVal val="#ppt_x"/>
                                          </p:val>
                                        </p:tav>
                                        <p:tav tm="100000">
                                          <p:val>
                                            <p:strVal val="#ppt_x"/>
                                          </p:val>
                                        </p:tav>
                                      </p:tavLst>
                                    </p:anim>
                                    <p:anim calcmode="lin" valueType="num">
                                      <p:cBhvr additive="base">
                                        <p:cTn id="39" dur="500" fill="hold"/>
                                        <p:tgtEl>
                                          <p:spTgt spid="19"/>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24"/>
                                        </p:tgtEl>
                                        <p:attrNameLst>
                                          <p:attrName>style.visibility</p:attrName>
                                        </p:attrNameLst>
                                      </p:cBhvr>
                                      <p:to>
                                        <p:strVal val="visible"/>
                                      </p:to>
                                    </p:set>
                                    <p:anim calcmode="lin" valueType="num">
                                      <p:cBhvr additive="base">
                                        <p:cTn id="42" dur="500" fill="hold"/>
                                        <p:tgtEl>
                                          <p:spTgt spid="24"/>
                                        </p:tgtEl>
                                        <p:attrNameLst>
                                          <p:attrName>ppt_x</p:attrName>
                                        </p:attrNameLst>
                                      </p:cBhvr>
                                      <p:tavLst>
                                        <p:tav tm="0">
                                          <p:val>
                                            <p:strVal val="#ppt_x"/>
                                          </p:val>
                                        </p:tav>
                                        <p:tav tm="100000">
                                          <p:val>
                                            <p:strVal val="#ppt_x"/>
                                          </p:val>
                                        </p:tav>
                                      </p:tavLst>
                                    </p:anim>
                                    <p:anim calcmode="lin" valueType="num">
                                      <p:cBhvr additive="base">
                                        <p:cTn id="43"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1" grpId="0" animBg="1"/>
      <p:bldP spid="12" grpId="0"/>
      <p:bldP spid="19" grpId="0" animBg="1"/>
      <p:bldP spid="2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sp>
        <p:nvSpPr>
          <p:cNvPr id="2" name="TextBox 2"/>
          <p:cNvSpPr txBox="1"/>
          <p:nvPr/>
        </p:nvSpPr>
        <p:spPr>
          <a:xfrm>
            <a:off x="3223550" y="1282306"/>
            <a:ext cx="12052838" cy="1113062"/>
          </a:xfrm>
          <a:prstGeom prst="rect">
            <a:avLst/>
          </a:prstGeom>
        </p:spPr>
        <p:txBody>
          <a:bodyPr lIns="0" tIns="0" rIns="0" bIns="0" rtlCol="0" anchor="t">
            <a:spAutoFit/>
          </a:bodyPr>
          <a:lstStyle/>
          <a:p>
            <a:pPr marL="0" lvl="0" indent="0" algn="ctr">
              <a:lnSpc>
                <a:spcPts val="9600"/>
              </a:lnSpc>
              <a:spcBef>
                <a:spcPct val="0"/>
              </a:spcBef>
            </a:pPr>
            <a:r>
              <a:rPr lang="en-US" sz="6500" b="1">
                <a:solidFill>
                  <a:srgbClr val="000000"/>
                </a:solidFill>
                <a:latin typeface="Arial" panose="020B0604020202020204" pitchFamily="34" charset="0"/>
                <a:cs typeface="Arial" panose="020B0604020202020204" pitchFamily="34" charset="0"/>
              </a:rPr>
              <a:t>Hướng dẫn về nhà</a:t>
            </a:r>
          </a:p>
        </p:txBody>
      </p:sp>
      <p:grpSp>
        <p:nvGrpSpPr>
          <p:cNvPr id="3" name="Group 3"/>
          <p:cNvGrpSpPr/>
          <p:nvPr/>
        </p:nvGrpSpPr>
        <p:grpSpPr>
          <a:xfrm>
            <a:off x="3251259" y="3092060"/>
            <a:ext cx="11785483" cy="6166240"/>
            <a:chOff x="0" y="0"/>
            <a:chExt cx="6290592" cy="3291278"/>
          </a:xfrm>
        </p:grpSpPr>
        <p:sp>
          <p:nvSpPr>
            <p:cNvPr id="4" name="Freeform 4"/>
            <p:cNvSpPr/>
            <p:nvPr/>
          </p:nvSpPr>
          <p:spPr>
            <a:xfrm>
              <a:off x="0" y="0"/>
              <a:ext cx="6290592" cy="3291278"/>
            </a:xfrm>
            <a:custGeom>
              <a:avLst/>
              <a:gdLst/>
              <a:ahLst/>
              <a:cxnLst/>
              <a:rect l="l" t="t" r="r" b="b"/>
              <a:pathLst>
                <a:path w="6290592" h="3291278">
                  <a:moveTo>
                    <a:pt x="6166132" y="3291278"/>
                  </a:moveTo>
                  <a:lnTo>
                    <a:pt x="124460" y="3291278"/>
                  </a:lnTo>
                  <a:cubicBezTo>
                    <a:pt x="55880" y="3291278"/>
                    <a:pt x="0" y="3235398"/>
                    <a:pt x="0" y="3166818"/>
                  </a:cubicBezTo>
                  <a:lnTo>
                    <a:pt x="0" y="124460"/>
                  </a:lnTo>
                  <a:cubicBezTo>
                    <a:pt x="0" y="55880"/>
                    <a:pt x="55880" y="0"/>
                    <a:pt x="124460" y="0"/>
                  </a:cubicBezTo>
                  <a:lnTo>
                    <a:pt x="6166132" y="0"/>
                  </a:lnTo>
                  <a:cubicBezTo>
                    <a:pt x="6234712" y="0"/>
                    <a:pt x="6290592" y="55880"/>
                    <a:pt x="6290592" y="124460"/>
                  </a:cubicBezTo>
                  <a:lnTo>
                    <a:pt x="6290592" y="3166818"/>
                  </a:lnTo>
                  <a:cubicBezTo>
                    <a:pt x="6290592" y="3235398"/>
                    <a:pt x="6234712" y="3291278"/>
                    <a:pt x="6166132" y="3291278"/>
                  </a:cubicBezTo>
                  <a:close/>
                </a:path>
              </a:pathLst>
            </a:custGeom>
            <a:solidFill>
              <a:srgbClr val="FFFFC8"/>
            </a:solidFill>
          </p:spPr>
        </p:sp>
      </p:grpSp>
      <p:pic>
        <p:nvPicPr>
          <p:cNvPr id="5" name="Picture 5"/>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4370996" y="2737245"/>
            <a:ext cx="2544092" cy="2964514"/>
          </a:xfrm>
          <a:prstGeom prst="rect">
            <a:avLst/>
          </a:prstGeom>
        </p:spPr>
      </p:pic>
      <p:pic>
        <p:nvPicPr>
          <p:cNvPr id="6" name="Picture 6"/>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rot="-1382908">
            <a:off x="1913327" y="6459468"/>
            <a:ext cx="2069482" cy="3027168"/>
          </a:xfrm>
          <a:prstGeom prst="rect">
            <a:avLst/>
          </a:prstGeom>
        </p:spPr>
      </p:pic>
      <p:sp>
        <p:nvSpPr>
          <p:cNvPr id="8" name="TextBox 7">
            <a:extLst>
              <a:ext uri="{FF2B5EF4-FFF2-40B4-BE49-F238E27FC236}">
                <a16:creationId xmlns:a16="http://schemas.microsoft.com/office/drawing/2014/main" id="{32107590-D99F-C8F8-8A9B-CD056053AA09}"/>
              </a:ext>
            </a:extLst>
          </p:cNvPr>
          <p:cNvSpPr txBox="1"/>
          <p:nvPr/>
        </p:nvSpPr>
        <p:spPr>
          <a:xfrm>
            <a:off x="4492793" y="5392232"/>
            <a:ext cx="4191000" cy="2748253"/>
          </a:xfrm>
          <a:prstGeom prst="rect">
            <a:avLst/>
          </a:prstGeom>
          <a:noFill/>
        </p:spPr>
        <p:txBody>
          <a:bodyPr wrap="square" rtlCol="0">
            <a:spAutoFit/>
          </a:bodyPr>
          <a:lstStyle/>
          <a:p>
            <a:pPr algn="ctr">
              <a:lnSpc>
                <a:spcPct val="150000"/>
              </a:lnSpc>
            </a:pPr>
            <a:r>
              <a:rPr lang="en-US" sz="4000">
                <a:latin typeface="Arial" panose="020B0604020202020204" pitchFamily="34" charset="0"/>
                <a:cs typeface="Arial" panose="020B0604020202020204" pitchFamily="34" charset="0"/>
              </a:rPr>
              <a:t>Ôn tập lại nội dung bài học ngày hôm nay</a:t>
            </a:r>
          </a:p>
        </p:txBody>
      </p:sp>
      <p:sp>
        <p:nvSpPr>
          <p:cNvPr id="9" name="TextBox 8">
            <a:extLst>
              <a:ext uri="{FF2B5EF4-FFF2-40B4-BE49-F238E27FC236}">
                <a16:creationId xmlns:a16="http://schemas.microsoft.com/office/drawing/2014/main" id="{635A0021-B9B2-7D7A-C74F-BE7FDA0520BC}"/>
              </a:ext>
            </a:extLst>
          </p:cNvPr>
          <p:cNvSpPr txBox="1"/>
          <p:nvPr/>
        </p:nvSpPr>
        <p:spPr>
          <a:xfrm>
            <a:off x="9476874" y="5392233"/>
            <a:ext cx="4688562" cy="2748253"/>
          </a:xfrm>
          <a:prstGeom prst="rect">
            <a:avLst/>
          </a:prstGeom>
          <a:noFill/>
        </p:spPr>
        <p:txBody>
          <a:bodyPr wrap="square" rtlCol="0">
            <a:spAutoFit/>
          </a:bodyPr>
          <a:lstStyle/>
          <a:p>
            <a:pPr algn="ctr">
              <a:lnSpc>
                <a:spcPct val="150000"/>
              </a:lnSpc>
            </a:pPr>
            <a:r>
              <a:rPr lang="en-US" sz="4000">
                <a:latin typeface="Arial" panose="020B0604020202020204" pitchFamily="34" charset="0"/>
                <a:cs typeface="Arial" panose="020B0604020202020204" pitchFamily="34" charset="0"/>
              </a:rPr>
              <a:t>Đọc trước chuẩn bị cho bài 3: Sử dụng quạt điện</a:t>
            </a:r>
          </a:p>
        </p:txBody>
      </p:sp>
      <p:pic>
        <p:nvPicPr>
          <p:cNvPr id="7" name="Picture 6">
            <a:extLst>
              <a:ext uri="{FF2B5EF4-FFF2-40B4-BE49-F238E27FC236}">
                <a16:creationId xmlns:a16="http://schemas.microsoft.com/office/drawing/2014/main" id="{64D4BFCA-7BA3-2378-DB04-BEE5EE70832B}"/>
              </a:ext>
            </a:extLst>
          </p:cNvPr>
          <p:cNvPicPr>
            <a:picLocks noChangeAspect="1"/>
          </p:cNvPicPr>
          <p:nvPr/>
        </p:nvPicPr>
        <p:blipFill>
          <a:blip r:embed="rId6"/>
          <a:stretch>
            <a:fillRect/>
          </a:stretch>
        </p:blipFill>
        <p:spPr>
          <a:xfrm>
            <a:off x="5978693" y="4085940"/>
            <a:ext cx="1219200" cy="1219200"/>
          </a:xfrm>
          <a:prstGeom prst="rect">
            <a:avLst/>
          </a:prstGeom>
        </p:spPr>
      </p:pic>
      <p:pic>
        <p:nvPicPr>
          <p:cNvPr id="10" name="Picture 9">
            <a:extLst>
              <a:ext uri="{FF2B5EF4-FFF2-40B4-BE49-F238E27FC236}">
                <a16:creationId xmlns:a16="http://schemas.microsoft.com/office/drawing/2014/main" id="{D8DFC1B8-F366-B097-9F1D-230FE698B379}"/>
              </a:ext>
            </a:extLst>
          </p:cNvPr>
          <p:cNvPicPr>
            <a:picLocks noChangeAspect="1"/>
          </p:cNvPicPr>
          <p:nvPr/>
        </p:nvPicPr>
        <p:blipFill>
          <a:blip r:embed="rId7"/>
          <a:stretch>
            <a:fillRect/>
          </a:stretch>
        </p:blipFill>
        <p:spPr>
          <a:xfrm>
            <a:off x="11273450" y="4219502"/>
            <a:ext cx="1219200" cy="1219200"/>
          </a:xfrm>
          <a:prstGeom prst="rect">
            <a:avLst/>
          </a:prstGeom>
        </p:spPr>
      </p:pic>
    </p:spTree>
    <p:extLst>
      <p:ext uri="{BB962C8B-B14F-4D97-AF65-F5344CB8AC3E}">
        <p14:creationId xmlns:p14="http://schemas.microsoft.com/office/powerpoint/2010/main" val="34152386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ppt_x"/>
                                          </p:val>
                                        </p:tav>
                                        <p:tav tm="100000">
                                          <p:val>
                                            <p:strVal val="#ppt_x"/>
                                          </p:val>
                                        </p:tav>
                                      </p:tavLst>
                                    </p:anim>
                                    <p:anim calcmode="lin" valueType="num">
                                      <p:cBhvr additive="base">
                                        <p:cTn id="12" dur="500" fill="hold"/>
                                        <p:tgtEl>
                                          <p:spTgt spid="6"/>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 calcmode="lin" valueType="num">
                                      <p:cBhvr additive="base">
                                        <p:cTn id="35" dur="500" fill="hold"/>
                                        <p:tgtEl>
                                          <p:spTgt spid="10"/>
                                        </p:tgtEl>
                                        <p:attrNameLst>
                                          <p:attrName>ppt_x</p:attrName>
                                        </p:attrNameLst>
                                      </p:cBhvr>
                                      <p:tavLst>
                                        <p:tav tm="0">
                                          <p:val>
                                            <p:strVal val="#ppt_x"/>
                                          </p:val>
                                        </p:tav>
                                        <p:tav tm="100000">
                                          <p:val>
                                            <p:strVal val="#ppt_x"/>
                                          </p:val>
                                        </p:tav>
                                      </p:tavLst>
                                    </p:anim>
                                    <p:anim calcmode="lin" valueType="num">
                                      <p:cBhvr additive="base">
                                        <p:cTn id="3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P spid="9"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C2A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50589"/>
          <a:stretch>
            <a:fillRect/>
          </a:stretch>
        </p:blipFill>
        <p:spPr>
          <a:xfrm>
            <a:off x="2772143" y="1378611"/>
            <a:ext cx="12743714" cy="7529778"/>
          </a:xfrm>
          <a:prstGeom prst="rect">
            <a:avLst/>
          </a:prstGeom>
        </p:spPr>
      </p:pic>
      <p:sp>
        <p:nvSpPr>
          <p:cNvPr id="3" name="TextBox 3"/>
          <p:cNvSpPr txBox="1"/>
          <p:nvPr/>
        </p:nvSpPr>
        <p:spPr>
          <a:xfrm>
            <a:off x="3009784" y="3270986"/>
            <a:ext cx="12268431" cy="2912016"/>
          </a:xfrm>
          <a:prstGeom prst="rect">
            <a:avLst/>
          </a:prstGeom>
        </p:spPr>
        <p:txBody>
          <a:bodyPr wrap="square" lIns="0" tIns="0" rIns="0" bIns="0" rtlCol="0" anchor="t">
            <a:spAutoFit/>
          </a:bodyPr>
          <a:lstStyle/>
          <a:p>
            <a:pPr algn="ctr">
              <a:lnSpc>
                <a:spcPts val="12000"/>
              </a:lnSpc>
            </a:pPr>
            <a:r>
              <a:rPr lang="en-US" sz="7000" b="1">
                <a:solidFill>
                  <a:srgbClr val="000000"/>
                </a:solidFill>
                <a:latin typeface="Arial" panose="020B0604020202020204" pitchFamily="34" charset="0"/>
                <a:cs typeface="Arial" panose="020B0604020202020204" pitchFamily="34" charset="0"/>
              </a:rPr>
              <a:t>CẢM ƠN CÁC EM ĐÃ CHÚ Ý LẮNG NGHE!</a:t>
            </a:r>
          </a:p>
        </p:txBody>
      </p:sp>
      <p:pic>
        <p:nvPicPr>
          <p:cNvPr id="4" name="Picture 4"/>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133355" y="6984841"/>
            <a:ext cx="2873249" cy="2273459"/>
          </a:xfrm>
          <a:prstGeom prst="rect">
            <a:avLst/>
          </a:prstGeom>
        </p:spPr>
      </p:pic>
      <p:pic>
        <p:nvPicPr>
          <p:cNvPr id="5" name="Picture 5"/>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3422249" y="140456"/>
            <a:ext cx="2093608" cy="2476310"/>
          </a:xfrm>
          <a:prstGeom prst="rect">
            <a:avLst/>
          </a:prstGeom>
        </p:spPr>
      </p:pic>
      <p:pic>
        <p:nvPicPr>
          <p:cNvPr id="7" name="Picture 6">
            <a:extLst>
              <a:ext uri="{FF2B5EF4-FFF2-40B4-BE49-F238E27FC236}">
                <a16:creationId xmlns:a16="http://schemas.microsoft.com/office/drawing/2014/main" id="{A34E6817-FC34-0522-511F-8F8E6A43FD07}"/>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138384" y="5185650"/>
            <a:ext cx="5615114" cy="5615114"/>
          </a:xfrm>
          <a:prstGeom prst="rect">
            <a:avLst/>
          </a:prstGeom>
        </p:spPr>
      </p:pic>
      <p:pic>
        <p:nvPicPr>
          <p:cNvPr id="9" name="Picture 8">
            <a:extLst>
              <a:ext uri="{FF2B5EF4-FFF2-40B4-BE49-F238E27FC236}">
                <a16:creationId xmlns:a16="http://schemas.microsoft.com/office/drawing/2014/main" id="{09F0256F-83B9-DF49-F66C-E015469C1141}"/>
              </a:ext>
            </a:extLst>
          </p:cNvPr>
          <p:cNvPicPr>
            <a:picLocks noChangeAspect="1"/>
          </p:cNvPicPr>
          <p:nvPr/>
        </p:nvPicPr>
        <p:blipFill rotWithShape="1">
          <a:blip r:embed="rId9">
            <a:extLst>
              <a:ext uri="{28A0092B-C50C-407E-A947-70E740481C1C}">
                <a14:useLocalDpi xmlns:a14="http://schemas.microsoft.com/office/drawing/2010/main" val="0"/>
              </a:ext>
            </a:extLst>
          </a:blip>
          <a:srcRect l="48787" t="52263"/>
          <a:stretch/>
        </p:blipFill>
        <p:spPr>
          <a:xfrm>
            <a:off x="1790263" y="485404"/>
            <a:ext cx="2439041" cy="22734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additive="base">
                                        <p:cTn id="27" dur="500" fill="hold"/>
                                        <p:tgtEl>
                                          <p:spTgt spid="5"/>
                                        </p:tgtEl>
                                        <p:attrNameLst>
                                          <p:attrName>ppt_x</p:attrName>
                                        </p:attrNameLst>
                                      </p:cBhvr>
                                      <p:tavLst>
                                        <p:tav tm="0">
                                          <p:val>
                                            <p:strVal val="#ppt_x"/>
                                          </p:val>
                                        </p:tav>
                                        <p:tav tm="100000">
                                          <p:val>
                                            <p:strVal val="#ppt_x"/>
                                          </p:val>
                                        </p:tav>
                                      </p:tavLst>
                                    </p:anim>
                                    <p:anim calcmode="lin" valueType="num">
                                      <p:cBhvr additive="base">
                                        <p:cTn id="2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272</TotalTime>
  <Words>721</Words>
  <Application>Microsoft Office PowerPoint</Application>
  <PresentationFormat>Custom</PresentationFormat>
  <Paragraphs>97</Paragraphs>
  <Slides>21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21</vt:i4>
      </vt:variant>
    </vt:vector>
  </HeadingPairs>
  <TitlesOfParts>
    <vt:vector size="25" baseType="lpstr">
      <vt:lpstr>Arial</vt:lpstr>
      <vt:lpstr>Wingdings</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Yellow and Peach Classroom Rules Presentation </dc:title>
  <cp:lastModifiedBy>Thảo Đào</cp:lastModifiedBy>
  <cp:revision>6</cp:revision>
  <dcterms:created xsi:type="dcterms:W3CDTF">2006-08-16T00:00:00Z</dcterms:created>
  <dcterms:modified xsi:type="dcterms:W3CDTF">2022-07-22T04:14:41Z</dcterms:modified>
  <dc:identifier>DAFGjHa0LSQ</dc:identifier>
</cp:coreProperties>
</file>