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72" r:id="rId3"/>
    <p:sldId id="256" r:id="rId4"/>
    <p:sldId id="267" r:id="rId5"/>
    <p:sldId id="273" r:id="rId6"/>
    <p:sldId id="274" r:id="rId7"/>
    <p:sldId id="275" r:id="rId8"/>
    <p:sldId id="268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59" r:id="rId27"/>
    <p:sldId id="271" r:id="rId28"/>
  </p:sldIdLst>
  <p:sldSz cx="18288000" cy="10287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D23FB8D-FF34-4609-A8BE-8EDDD8DEAA0F}">
          <p14:sldIdLst>
            <p14:sldId id="258"/>
            <p14:sldId id="272"/>
            <p14:sldId id="256"/>
            <p14:sldId id="267"/>
            <p14:sldId id="273"/>
            <p14:sldId id="274"/>
            <p14:sldId id="275"/>
            <p14:sldId id="268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59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AB2"/>
    <a:srgbClr val="F9C6A9"/>
    <a:srgbClr val="FEEDD4"/>
    <a:srgbClr val="C9E087"/>
    <a:srgbClr val="B8DEE2"/>
    <a:srgbClr val="D5E8F8"/>
    <a:srgbClr val="D7BFD8"/>
    <a:srgbClr val="B6D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31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17" Type="http://schemas.openxmlformats.org/officeDocument/2006/relationships/image" Target="../media/image26.svg"/><Relationship Id="rId2" Type="http://schemas.openxmlformats.org/officeDocument/2006/relationships/image" Target="../media/image13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24.sv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1.svg"/><Relationship Id="rId3" Type="http://schemas.openxmlformats.org/officeDocument/2006/relationships/image" Target="../media/image43.svg"/><Relationship Id="rId7" Type="http://schemas.openxmlformats.org/officeDocument/2006/relationships/image" Target="../media/image47.svg"/><Relationship Id="rId12" Type="http://schemas.openxmlformats.org/officeDocument/2006/relationships/image" Target="../media/image5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16.svg"/><Relationship Id="rId5" Type="http://schemas.openxmlformats.org/officeDocument/2006/relationships/image" Target="../media/image45.svg"/><Relationship Id="rId10" Type="http://schemas.openxmlformats.org/officeDocument/2006/relationships/image" Target="../media/image15.png"/><Relationship Id="rId4" Type="http://schemas.openxmlformats.org/officeDocument/2006/relationships/image" Target="../media/image44.png"/><Relationship Id="rId9" Type="http://schemas.openxmlformats.org/officeDocument/2006/relationships/image" Target="../media/image4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12" Type="http://schemas.openxmlformats.org/officeDocument/2006/relationships/image" Target="../media/image20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4.sv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3" Type="http://schemas.openxmlformats.org/officeDocument/2006/relationships/image" Target="../media/image24.sv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2.svg"/><Relationship Id="rId4" Type="http://schemas.openxmlformats.org/officeDocument/2006/relationships/image" Target="../media/image52.png"/><Relationship Id="rId9" Type="http://schemas.openxmlformats.org/officeDocument/2006/relationships/image" Target="../media/image11.png"/><Relationship Id="rId1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svg"/><Relationship Id="rId18" Type="http://schemas.openxmlformats.org/officeDocument/2006/relationships/image" Target="../media/image56.png"/><Relationship Id="rId3" Type="http://schemas.openxmlformats.org/officeDocument/2006/relationships/image" Target="../media/image24.svg"/><Relationship Id="rId7" Type="http://schemas.openxmlformats.org/officeDocument/2006/relationships/image" Target="../media/image16.svg"/><Relationship Id="rId12" Type="http://schemas.openxmlformats.org/officeDocument/2006/relationships/image" Target="../media/image19.png"/><Relationship Id="rId17" Type="http://schemas.openxmlformats.org/officeDocument/2006/relationships/image" Target="../media/image55.png"/><Relationship Id="rId2" Type="http://schemas.openxmlformats.org/officeDocument/2006/relationships/image" Target="../media/image23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8.svg"/><Relationship Id="rId5" Type="http://schemas.openxmlformats.org/officeDocument/2006/relationships/image" Target="../media/image14.svg"/><Relationship Id="rId15" Type="http://schemas.openxmlformats.org/officeDocument/2006/relationships/image" Target="../media/image53.png"/><Relationship Id="rId10" Type="http://schemas.openxmlformats.org/officeDocument/2006/relationships/image" Target="../media/image17.png"/><Relationship Id="rId19" Type="http://schemas.openxmlformats.org/officeDocument/2006/relationships/image" Target="../media/image57.png"/><Relationship Id="rId4" Type="http://schemas.openxmlformats.org/officeDocument/2006/relationships/image" Target="../media/image13.png"/><Relationship Id="rId9" Type="http://schemas.openxmlformats.org/officeDocument/2006/relationships/image" Target="../media/image12.svg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svg"/><Relationship Id="rId3" Type="http://schemas.openxmlformats.org/officeDocument/2006/relationships/image" Target="../media/image59.svg"/><Relationship Id="rId7" Type="http://schemas.openxmlformats.org/officeDocument/2006/relationships/image" Target="../media/image63.sv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svg"/><Relationship Id="rId5" Type="http://schemas.openxmlformats.org/officeDocument/2006/relationships/image" Target="../media/image61.svg"/><Relationship Id="rId15" Type="http://schemas.openxmlformats.org/officeDocument/2006/relationships/image" Target="../media/image71.sv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svg"/><Relationship Id="rId1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12" Type="http://schemas.openxmlformats.org/officeDocument/2006/relationships/image" Target="../media/image20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4.sv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5.png"/><Relationship Id="rId4" Type="http://schemas.openxmlformats.org/officeDocument/2006/relationships/slide" Target="slide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5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5.png"/><Relationship Id="rId4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5.png"/><Relationship Id="rId4" Type="http://schemas.openxmlformats.org/officeDocument/2006/relationships/slide" Target="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12" Type="http://schemas.openxmlformats.org/officeDocument/2006/relationships/image" Target="../media/image20.svg"/><Relationship Id="rId2" Type="http://schemas.openxmlformats.org/officeDocument/2006/relationships/image" Target="../media/image82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4.sv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Relationship Id="rId1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83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18" Type="http://schemas.openxmlformats.org/officeDocument/2006/relationships/image" Target="../media/image87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17" Type="http://schemas.openxmlformats.org/officeDocument/2006/relationships/image" Target="../media/image86.png"/><Relationship Id="rId2" Type="http://schemas.openxmlformats.org/officeDocument/2006/relationships/image" Target="../media/image13.png"/><Relationship Id="rId16" Type="http://schemas.openxmlformats.org/officeDocument/2006/relationships/image" Target="../media/image85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84.png"/><Relationship Id="rId10" Type="http://schemas.openxmlformats.org/officeDocument/2006/relationships/image" Target="../media/image19.png"/><Relationship Id="rId19" Type="http://schemas.openxmlformats.org/officeDocument/2006/relationships/image" Target="../media/image88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18" Type="http://schemas.openxmlformats.org/officeDocument/2006/relationships/image" Target="../media/image89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17" Type="http://schemas.openxmlformats.org/officeDocument/2006/relationships/image" Target="../media/image87.png"/><Relationship Id="rId2" Type="http://schemas.openxmlformats.org/officeDocument/2006/relationships/image" Target="../media/image13.png"/><Relationship Id="rId16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8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90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91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17" Type="http://schemas.openxmlformats.org/officeDocument/2006/relationships/image" Target="../media/image94.png"/><Relationship Id="rId2" Type="http://schemas.openxmlformats.org/officeDocument/2006/relationships/image" Target="../media/image13.pn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92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17" Type="http://schemas.openxmlformats.org/officeDocument/2006/relationships/image" Target="../media/image97.png"/><Relationship Id="rId2" Type="http://schemas.openxmlformats.org/officeDocument/2006/relationships/image" Target="../media/image13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95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57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2.sv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0.svg"/><Relationship Id="rId5" Type="http://schemas.openxmlformats.org/officeDocument/2006/relationships/image" Target="../media/image16.svg"/><Relationship Id="rId15" Type="http://schemas.openxmlformats.org/officeDocument/2006/relationships/image" Target="../media/image98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svg"/><Relationship Id="rId14" Type="http://schemas.openxmlformats.org/officeDocument/2006/relationships/image" Target="../media/image24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svg"/><Relationship Id="rId18" Type="http://schemas.openxmlformats.org/officeDocument/2006/relationships/image" Target="../media/image110.png"/><Relationship Id="rId3" Type="http://schemas.openxmlformats.org/officeDocument/2006/relationships/image" Target="../media/image24.svg"/><Relationship Id="rId21" Type="http://schemas.openxmlformats.org/officeDocument/2006/relationships/image" Target="../media/image18.svg"/><Relationship Id="rId7" Type="http://schemas.openxmlformats.org/officeDocument/2006/relationships/image" Target="../media/image43.svg"/><Relationship Id="rId12" Type="http://schemas.openxmlformats.org/officeDocument/2006/relationships/image" Target="../media/image104.png"/><Relationship Id="rId17" Type="http://schemas.openxmlformats.org/officeDocument/2006/relationships/image" Target="../media/image109.svg"/><Relationship Id="rId2" Type="http://schemas.openxmlformats.org/officeDocument/2006/relationships/image" Target="../media/image23.png"/><Relationship Id="rId16" Type="http://schemas.openxmlformats.org/officeDocument/2006/relationships/image" Target="../media/image108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103.svg"/><Relationship Id="rId5" Type="http://schemas.openxmlformats.org/officeDocument/2006/relationships/image" Target="../media/image16.svg"/><Relationship Id="rId15" Type="http://schemas.openxmlformats.org/officeDocument/2006/relationships/image" Target="../media/image107.svg"/><Relationship Id="rId10" Type="http://schemas.openxmlformats.org/officeDocument/2006/relationships/image" Target="../media/image102.png"/><Relationship Id="rId19" Type="http://schemas.openxmlformats.org/officeDocument/2006/relationships/image" Target="../media/image111.svg"/><Relationship Id="rId4" Type="http://schemas.openxmlformats.org/officeDocument/2006/relationships/image" Target="../media/image15.png"/><Relationship Id="rId9" Type="http://schemas.openxmlformats.org/officeDocument/2006/relationships/image" Target="../media/image101.svg"/><Relationship Id="rId14" Type="http://schemas.openxmlformats.org/officeDocument/2006/relationships/image" Target="../media/image106.png"/><Relationship Id="rId22" Type="http://schemas.openxmlformats.org/officeDocument/2006/relationships/image" Target="../media/image11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9.svg"/><Relationship Id="rId7" Type="http://schemas.openxmlformats.org/officeDocument/2006/relationships/image" Target="../media/image116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4.svg"/><Relationship Id="rId4" Type="http://schemas.openxmlformats.org/officeDocument/2006/relationships/image" Target="../media/image113.png"/><Relationship Id="rId9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6747497">
            <a:off x="15856301" y="-938307"/>
            <a:ext cx="3709899" cy="294009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612237">
            <a:off x="3043269" y="1957811"/>
            <a:ext cx="13165724" cy="63800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347471">
            <a:off x="-809340" y="7572694"/>
            <a:ext cx="7089475" cy="682361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110236" y="2591767"/>
            <a:ext cx="13494384" cy="3916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899" b="1">
                <a:solidFill>
                  <a:srgbClr val="3F3A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 CHÀO CẢ LỚP!</a:t>
            </a:r>
          </a:p>
          <a:p>
            <a:pPr algn="ctr">
              <a:lnSpc>
                <a:spcPct val="150000"/>
              </a:lnSpc>
            </a:pPr>
            <a:r>
              <a:rPr lang="en-US" sz="5899" b="1">
                <a:solidFill>
                  <a:srgbClr val="3F3A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CẢ LỚP ĐẾN VỚI </a:t>
            </a:r>
          </a:p>
          <a:p>
            <a:pPr algn="ctr">
              <a:lnSpc>
                <a:spcPct val="150000"/>
              </a:lnSpc>
            </a:pPr>
            <a:r>
              <a:rPr lang="en-US" sz="5899" b="1">
                <a:solidFill>
                  <a:srgbClr val="3F3A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TIẾT HỌC MỚI! 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91414" y="5143500"/>
            <a:ext cx="4687967" cy="595469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991567">
            <a:off x="16055940" y="4615148"/>
            <a:ext cx="647480" cy="67702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763984" y="8120846"/>
            <a:ext cx="607353" cy="63506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713784" y="740639"/>
            <a:ext cx="807757" cy="84461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03447" y="3774577"/>
            <a:ext cx="728961" cy="72896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3545348" y="8945805"/>
            <a:ext cx="624989" cy="62498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3314582" y="1351391"/>
            <a:ext cx="417798" cy="4177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347235" y="612177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342809" y="1185796"/>
            <a:ext cx="6378178" cy="530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999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8B8FEC6-B66D-50D3-A4EC-AE3D9F5E21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3973" y="2549488"/>
            <a:ext cx="8534812" cy="506084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8215367">
            <a:off x="-7700373" y="4347160"/>
            <a:ext cx="11419491" cy="6602542"/>
          </a:xfrm>
          <a:prstGeom prst="rect">
            <a:avLst/>
          </a:prstGeom>
        </p:spPr>
      </p:pic>
      <p:pic>
        <p:nvPicPr>
          <p:cNvPr id="22" name="Picture 5">
            <a:extLst>
              <a:ext uri="{FF2B5EF4-FFF2-40B4-BE49-F238E27FC236}">
                <a16:creationId xmlns:a16="http://schemas.microsoft.com/office/drawing/2014/main" id="{0DB72B03-5530-E9C6-59C8-99B8E5CA3FC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9377423" y="4503087"/>
            <a:ext cx="4719577" cy="5618544"/>
          </a:xfrm>
          <a:prstGeom prst="rect">
            <a:avLst/>
          </a:prstGeom>
        </p:spPr>
      </p:pic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2B0DC390-33E2-78A8-685A-7CC16C90D3B7}"/>
              </a:ext>
            </a:extLst>
          </p:cNvPr>
          <p:cNvSpPr/>
          <p:nvPr/>
        </p:nvSpPr>
        <p:spPr>
          <a:xfrm>
            <a:off x="11777175" y="1747820"/>
            <a:ext cx="6074818" cy="2137959"/>
          </a:xfrm>
          <a:prstGeom prst="wedgeEllipseCallout">
            <a:avLst>
              <a:gd name="adj1" fmla="val -31746"/>
              <a:gd name="adj2" fmla="val 84954"/>
            </a:avLst>
          </a:prstGeom>
          <a:solidFill>
            <a:srgbClr val="B6DBCB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Đâu là sản phẩm do con người tạo ra?</a:t>
            </a:r>
          </a:p>
        </p:txBody>
      </p:sp>
    </p:spTree>
    <p:extLst>
      <p:ext uri="{BB962C8B-B14F-4D97-AF65-F5344CB8AC3E}">
        <p14:creationId xmlns:p14="http://schemas.microsoft.com/office/powerpoint/2010/main" val="3319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3829972" y="855795"/>
            <a:ext cx="3005331" cy="0"/>
          </a:xfrm>
          <a:prstGeom prst="line">
            <a:avLst/>
          </a:prstGeom>
          <a:ln w="123825" cap="rnd">
            <a:solidFill>
              <a:srgbClr val="3F3A6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0000">
            <a:off x="10949526" y="818384"/>
            <a:ext cx="3005331" cy="0"/>
          </a:xfrm>
          <a:prstGeom prst="line">
            <a:avLst/>
          </a:prstGeom>
          <a:ln w="123825" cap="rnd">
            <a:solidFill>
              <a:srgbClr val="3F3A6D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728934">
            <a:off x="-614964" y="5722282"/>
            <a:ext cx="10906799" cy="1281268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18456">
            <a:off x="7700952" y="5701598"/>
            <a:ext cx="10830260" cy="12722773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258982" y="1458800"/>
            <a:ext cx="10893480" cy="6087225"/>
            <a:chOff x="0" y="0"/>
            <a:chExt cx="3778914" cy="22532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78914" cy="2253205"/>
            </a:xfrm>
            <a:custGeom>
              <a:avLst/>
              <a:gdLst/>
              <a:ahLst/>
              <a:cxnLst/>
              <a:rect l="l" t="t" r="r" b="b"/>
              <a:pathLst>
                <a:path w="3778914" h="2253205">
                  <a:moveTo>
                    <a:pt x="3654454" y="2253205"/>
                  </a:moveTo>
                  <a:lnTo>
                    <a:pt x="124460" y="2253205"/>
                  </a:lnTo>
                  <a:cubicBezTo>
                    <a:pt x="55880" y="2253205"/>
                    <a:pt x="0" y="2197325"/>
                    <a:pt x="0" y="212874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54454" y="0"/>
                  </a:lnTo>
                  <a:cubicBezTo>
                    <a:pt x="3723034" y="0"/>
                    <a:pt x="3778914" y="55880"/>
                    <a:pt x="3778914" y="124460"/>
                  </a:cubicBezTo>
                  <a:lnTo>
                    <a:pt x="3778914" y="2128745"/>
                  </a:lnTo>
                  <a:cubicBezTo>
                    <a:pt x="3778914" y="2197325"/>
                    <a:pt x="3723034" y="2253205"/>
                    <a:pt x="3654454" y="2253205"/>
                  </a:cubicBezTo>
                  <a:close/>
                </a:path>
              </a:pathLst>
            </a:custGeom>
            <a:solidFill>
              <a:srgbClr val="EB8B8F"/>
            </a:solidFill>
          </p:spPr>
        </p:sp>
      </p:grpSp>
      <p:sp>
        <p:nvSpPr>
          <p:cNvPr id="8" name="AutoShape 8"/>
          <p:cNvSpPr/>
          <p:nvPr/>
        </p:nvSpPr>
        <p:spPr>
          <a:xfrm>
            <a:off x="3181274" y="1229428"/>
            <a:ext cx="11127681" cy="0"/>
          </a:xfrm>
          <a:prstGeom prst="line">
            <a:avLst/>
          </a:prstGeom>
          <a:ln w="466725" cap="rnd">
            <a:solidFill>
              <a:srgbClr val="99B0D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3194920" y="7307948"/>
            <a:ext cx="11127681" cy="0"/>
          </a:xfrm>
          <a:prstGeom prst="line">
            <a:avLst/>
          </a:prstGeom>
          <a:ln w="238125" cap="rnd">
            <a:solidFill>
              <a:srgbClr val="99B0D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3351414" y="1934255"/>
            <a:ext cx="10668290" cy="5147620"/>
            <a:chOff x="0" y="0"/>
            <a:chExt cx="4629134" cy="24432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629134" cy="2443256"/>
            </a:xfrm>
            <a:custGeom>
              <a:avLst/>
              <a:gdLst/>
              <a:ahLst/>
              <a:cxnLst/>
              <a:rect l="l" t="t" r="r" b="b"/>
              <a:pathLst>
                <a:path w="4629134" h="2443256">
                  <a:moveTo>
                    <a:pt x="4504674" y="2443256"/>
                  </a:moveTo>
                  <a:lnTo>
                    <a:pt x="124460" y="2443256"/>
                  </a:lnTo>
                  <a:cubicBezTo>
                    <a:pt x="55880" y="2443256"/>
                    <a:pt x="0" y="2387375"/>
                    <a:pt x="0" y="231879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504674" y="0"/>
                  </a:lnTo>
                  <a:cubicBezTo>
                    <a:pt x="4573255" y="0"/>
                    <a:pt x="4629134" y="55880"/>
                    <a:pt x="4629134" y="124460"/>
                  </a:cubicBezTo>
                  <a:lnTo>
                    <a:pt x="4629134" y="2318795"/>
                  </a:lnTo>
                  <a:cubicBezTo>
                    <a:pt x="4629134" y="2387376"/>
                    <a:pt x="4573255" y="2443256"/>
                    <a:pt x="4504674" y="2443256"/>
                  </a:cubicBezTo>
                  <a:close/>
                </a:path>
              </a:pathLst>
            </a:custGeom>
            <a:solidFill>
              <a:srgbClr val="FFF6F5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55653" y="6457634"/>
            <a:ext cx="1339228" cy="280066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90419">
            <a:off x="14991940" y="697307"/>
            <a:ext cx="2567251" cy="247389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086620" y="7857967"/>
            <a:ext cx="867380" cy="167978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4308955" y="6673923"/>
            <a:ext cx="3158683" cy="258437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690797" y="5290245"/>
            <a:ext cx="504123" cy="725832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758761" y="8173526"/>
            <a:ext cx="504123" cy="72583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262884" y="7966111"/>
            <a:ext cx="216005" cy="311001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2363278" y="4941656"/>
            <a:ext cx="341358" cy="49148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100617" y="3754042"/>
            <a:ext cx="366182" cy="527225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547712" y="4241513"/>
            <a:ext cx="185132" cy="26655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2903095">
            <a:off x="-320699" y="2011317"/>
            <a:ext cx="1433000" cy="81811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2060008" flipH="1" flipV="1">
            <a:off x="17130418" y="4692407"/>
            <a:ext cx="1367456" cy="780693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3444319" y="2716492"/>
            <a:ext cx="10417543" cy="26851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199" b="1">
                <a:solidFill>
                  <a:srgbClr val="3F3A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1:</a:t>
            </a:r>
          </a:p>
          <a:p>
            <a:pPr algn="ctr">
              <a:lnSpc>
                <a:spcPct val="150000"/>
              </a:lnSpc>
            </a:pPr>
            <a:r>
              <a:rPr lang="en-US" sz="6199" b="1">
                <a:solidFill>
                  <a:srgbClr val="3F3A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 NHIÊN VÀ CÔNG NGHỆ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E1650AB-2017-04D4-433D-85AC1D3375E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11606" y="8583434"/>
            <a:ext cx="2353260" cy="1390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867400" y="-3034330"/>
            <a:ext cx="13717189" cy="1212241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283098" y="-2506887"/>
            <a:ext cx="4395804" cy="420398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363072" y="9503873"/>
            <a:ext cx="3084951" cy="295033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772400" y="1459118"/>
            <a:ext cx="7723428" cy="910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800"/>
              </a:lnSpc>
            </a:pPr>
            <a:r>
              <a:rPr lang="en-US" sz="5500" b="1"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17679" y="3300152"/>
            <a:ext cx="8472292" cy="173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Đối tượng tự nhiên và sản phẩm công nghệ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921617" y="3757294"/>
            <a:ext cx="648291" cy="84151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6785535" y="7438966"/>
            <a:ext cx="648291" cy="8415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785535" y="959107"/>
            <a:ext cx="737993" cy="73799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4447606">
            <a:off x="16269325" y="9067477"/>
            <a:ext cx="555293" cy="55529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875016">
            <a:off x="-226811" y="657994"/>
            <a:ext cx="1423870" cy="1340217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358011" y="2971289"/>
            <a:ext cx="5915676" cy="6546523"/>
          </a:xfrm>
          <a:prstGeom prst="rect">
            <a:avLst/>
          </a:prstGeom>
        </p:spPr>
      </p:pic>
      <p:sp>
        <p:nvSpPr>
          <p:cNvPr id="14" name="TextBox 8">
            <a:extLst>
              <a:ext uri="{FF2B5EF4-FFF2-40B4-BE49-F238E27FC236}">
                <a16:creationId xmlns:a16="http://schemas.microsoft.com/office/drawing/2014/main" id="{496D6227-4693-A32E-961B-CBF35F23523C}"/>
              </a:ext>
            </a:extLst>
          </p:cNvPr>
          <p:cNvSpPr txBox="1"/>
          <p:nvPr/>
        </p:nvSpPr>
        <p:spPr>
          <a:xfrm>
            <a:off x="9650971" y="5768656"/>
            <a:ext cx="7239000" cy="1732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Sản phẩm công nghệ trong gia đình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E008929-6B69-6F60-192A-67DE81A17583}"/>
              </a:ext>
            </a:extLst>
          </p:cNvPr>
          <p:cNvSpPr/>
          <p:nvPr/>
        </p:nvSpPr>
        <p:spPr>
          <a:xfrm>
            <a:off x="6859004" y="3290490"/>
            <a:ext cx="1367865" cy="13438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C91D079-FD6F-374F-BE1F-2A2AB5B2ABC5}"/>
              </a:ext>
            </a:extLst>
          </p:cNvPr>
          <p:cNvSpPr/>
          <p:nvPr/>
        </p:nvSpPr>
        <p:spPr>
          <a:xfrm>
            <a:off x="7733746" y="5872582"/>
            <a:ext cx="1367865" cy="13438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086AC0-CC39-146E-DF0C-9D9D307C9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747" y="4072112"/>
            <a:ext cx="14389926" cy="680251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819815" y="1019581"/>
            <a:ext cx="14363791" cy="530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999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1. Đối tượng tự nhiên và sản phẩm công nghệ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8215367">
            <a:off x="-7700373" y="4347160"/>
            <a:ext cx="11419491" cy="66025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06A933-1F1A-380F-E3E6-3330F45B1353}"/>
              </a:ext>
            </a:extLst>
          </p:cNvPr>
          <p:cNvSpPr txBox="1"/>
          <p:nvPr/>
        </p:nvSpPr>
        <p:spPr>
          <a:xfrm>
            <a:off x="1479894" y="1779137"/>
            <a:ext cx="12542075" cy="2549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7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 sát tranh và cho biết: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700">
                <a:latin typeface="Arial" panose="020B0604020202020204" pitchFamily="34" charset="0"/>
                <a:cs typeface="Arial" panose="020B0604020202020204" pitchFamily="34" charset="0"/>
              </a:rPr>
              <a:t>Đâu là sản phẩm do con người tạo ra?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700">
                <a:latin typeface="Arial" panose="020B0604020202020204" pitchFamily="34" charset="0"/>
                <a:cs typeface="Arial" panose="020B0604020202020204" pitchFamily="34" charset="0"/>
              </a:rPr>
              <a:t>Đâu là sản phẩm tự nhiên?</a:t>
            </a:r>
          </a:p>
        </p:txBody>
      </p:sp>
    </p:spTree>
    <p:extLst>
      <p:ext uri="{BB962C8B-B14F-4D97-AF65-F5344CB8AC3E}">
        <p14:creationId xmlns:p14="http://schemas.microsoft.com/office/powerpoint/2010/main" val="62210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8215367">
            <a:off x="-7700373" y="4347160"/>
            <a:ext cx="11419491" cy="66025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086AC0-CC39-146E-DF0C-9D9D307C9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68" y="-347837"/>
            <a:ext cx="15179254" cy="717564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3575963">
            <a:off x="2810488" y="9639385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411200" y="9732598"/>
            <a:ext cx="902286" cy="4938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06A933-1F1A-380F-E3E6-3330F45B1353}"/>
              </a:ext>
            </a:extLst>
          </p:cNvPr>
          <p:cNvSpPr txBox="1"/>
          <p:nvPr/>
        </p:nvSpPr>
        <p:spPr>
          <a:xfrm>
            <a:off x="1972829" y="5920972"/>
            <a:ext cx="13871362" cy="340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7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Gợi ý: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700">
                <a:latin typeface="Arial" panose="020B0604020202020204" pitchFamily="34" charset="0"/>
                <a:cs typeface="Arial" panose="020B0604020202020204" pitchFamily="34" charset="0"/>
              </a:rPr>
              <a:t>Cây cối, núi đá … là những sự vật có trong tự nhiên là thứ con người không tạo ra được.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3700">
                <a:latin typeface="Arial" panose="020B0604020202020204" pitchFamily="34" charset="0"/>
                <a:cs typeface="Arial" panose="020B0604020202020204" pitchFamily="34" charset="0"/>
              </a:rPr>
              <a:t>Sách vở, nhà cửa… là của cải, vật dụng do con người làm ra.</a:t>
            </a:r>
          </a:p>
        </p:txBody>
      </p:sp>
    </p:spTree>
    <p:extLst>
      <p:ext uri="{BB962C8B-B14F-4D97-AF65-F5344CB8AC3E}">
        <p14:creationId xmlns:p14="http://schemas.microsoft.com/office/powerpoint/2010/main" val="185096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8215367">
            <a:off x="-7700373" y="4347160"/>
            <a:ext cx="11419491" cy="660254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3575963">
            <a:off x="2810488" y="9639385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411200" y="9732598"/>
            <a:ext cx="902286" cy="4938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06A933-1F1A-380F-E3E6-3330F45B1353}"/>
              </a:ext>
            </a:extLst>
          </p:cNvPr>
          <p:cNvSpPr txBox="1"/>
          <p:nvPr/>
        </p:nvSpPr>
        <p:spPr>
          <a:xfrm>
            <a:off x="1134629" y="4296024"/>
            <a:ext cx="8009371" cy="1694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700">
                <a:latin typeface="Arial" panose="020B0604020202020204" pitchFamily="34" charset="0"/>
                <a:cs typeface="Arial" panose="020B0604020202020204" pitchFamily="34" charset="0"/>
              </a:rPr>
              <a:t>Rừng và hang động</a:t>
            </a:r>
          </a:p>
          <a:p>
            <a:pPr algn="ctr">
              <a:lnSpc>
                <a:spcPct val="150000"/>
              </a:lnSpc>
            </a:pPr>
            <a:r>
              <a:rPr lang="en-US" sz="3700" b="1">
                <a:latin typeface="Arial" panose="020B0604020202020204" pitchFamily="34" charset="0"/>
                <a:cs typeface="Arial" panose="020B0604020202020204" pitchFamily="34" charset="0"/>
              </a:rPr>
              <a:t>Là các đối tượng tự nhiên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53D67B-2D08-3D77-EA2B-3339ED731B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2732" y="949373"/>
            <a:ext cx="4723652" cy="31506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9142139-78CE-04BD-0505-BE844555973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75133" y="949373"/>
            <a:ext cx="4723652" cy="31483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790D40-9B7B-CFEC-205B-67ACF6A7DB2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64484" y="6387944"/>
            <a:ext cx="5244815" cy="307822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31E5B8-A7DF-9F50-A167-BB68AA012EA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771703" y="6387944"/>
            <a:ext cx="4617331" cy="307822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A62294-CD27-81F2-8FEE-543BD330BF8E}"/>
              </a:ext>
            </a:extLst>
          </p:cNvPr>
          <p:cNvSpPr txBox="1"/>
          <p:nvPr/>
        </p:nvSpPr>
        <p:spPr>
          <a:xfrm>
            <a:off x="8910244" y="4293662"/>
            <a:ext cx="8009371" cy="1694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700">
                <a:latin typeface="Arial" panose="020B0604020202020204" pitchFamily="34" charset="0"/>
                <a:cs typeface="Arial" panose="020B0604020202020204" pitchFamily="34" charset="0"/>
              </a:rPr>
              <a:t>Sách vở và nhà cửa</a:t>
            </a:r>
          </a:p>
          <a:p>
            <a:pPr algn="ctr">
              <a:lnSpc>
                <a:spcPct val="150000"/>
              </a:lnSpc>
            </a:pPr>
            <a:r>
              <a:rPr lang="en-US" sz="3700" b="1">
                <a:latin typeface="Arial" panose="020B0604020202020204" pitchFamily="34" charset="0"/>
                <a:cs typeface="Arial" panose="020B0604020202020204" pitchFamily="34" charset="0"/>
              </a:rPr>
              <a:t>Là sản phẩm công nghệ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B2AD397-6E21-4FC5-EA23-E0492CEF8AC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65" y="6760293"/>
            <a:ext cx="5670449" cy="296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6772" y="1632914"/>
            <a:ext cx="12314457" cy="6837273"/>
            <a:chOff x="0" y="0"/>
            <a:chExt cx="8815460" cy="4894548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8819672" cy="4894548"/>
            </a:xfrm>
            <a:custGeom>
              <a:avLst/>
              <a:gdLst/>
              <a:ahLst/>
              <a:cxnLst/>
              <a:rect l="l" t="t" r="r" b="b"/>
              <a:pathLst>
                <a:path w="8819672" h="4894548">
                  <a:moveTo>
                    <a:pt x="278431" y="16918"/>
                  </a:moveTo>
                  <a:cubicBezTo>
                    <a:pt x="278431" y="16918"/>
                    <a:pt x="604014" y="12258"/>
                    <a:pt x="1027124" y="12454"/>
                  </a:cubicBezTo>
                  <a:cubicBezTo>
                    <a:pt x="7065745" y="12671"/>
                    <a:pt x="8545604" y="0"/>
                    <a:pt x="8545604" y="0"/>
                  </a:cubicBezTo>
                  <a:cubicBezTo>
                    <a:pt x="8613067" y="0"/>
                    <a:pt x="8689005" y="0"/>
                    <a:pt x="8767778" y="85073"/>
                  </a:cubicBezTo>
                  <a:cubicBezTo>
                    <a:pt x="8810756" y="131488"/>
                    <a:pt x="8811824" y="240224"/>
                    <a:pt x="8812229" y="320281"/>
                  </a:cubicBezTo>
                  <a:cubicBezTo>
                    <a:pt x="8812229" y="320281"/>
                    <a:pt x="8810525" y="3427200"/>
                    <a:pt x="8810525" y="4131964"/>
                  </a:cubicBezTo>
                  <a:cubicBezTo>
                    <a:pt x="8810525" y="4346123"/>
                    <a:pt x="8819673" y="4645302"/>
                    <a:pt x="8819673" y="4645302"/>
                  </a:cubicBezTo>
                  <a:cubicBezTo>
                    <a:pt x="8819673" y="4773971"/>
                    <a:pt x="8815503" y="4894548"/>
                    <a:pt x="8562665" y="4886414"/>
                  </a:cubicBezTo>
                  <a:cubicBezTo>
                    <a:pt x="8562665" y="4886414"/>
                    <a:pt x="8186193" y="4866115"/>
                    <a:pt x="7282005" y="4873714"/>
                  </a:cubicBezTo>
                  <a:cubicBezTo>
                    <a:pt x="2183461" y="4881848"/>
                    <a:pt x="304023" y="4894548"/>
                    <a:pt x="304023" y="4894548"/>
                  </a:cubicBezTo>
                  <a:cubicBezTo>
                    <a:pt x="132548" y="4894548"/>
                    <a:pt x="4213" y="4793479"/>
                    <a:pt x="8532" y="4590932"/>
                  </a:cubicBezTo>
                  <a:cubicBezTo>
                    <a:pt x="8532" y="4590932"/>
                    <a:pt x="9630" y="4092391"/>
                    <a:pt x="4815" y="1357400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6DBC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507883" y="3405949"/>
            <a:ext cx="11272234" cy="4465633"/>
            <a:chOff x="0" y="0"/>
            <a:chExt cx="14217235" cy="3705331"/>
          </a:xfrm>
        </p:grpSpPr>
        <p:sp>
          <p:nvSpPr>
            <p:cNvPr id="7" name="Freeform 7"/>
            <p:cNvSpPr/>
            <p:nvPr/>
          </p:nvSpPr>
          <p:spPr>
            <a:xfrm>
              <a:off x="0" y="-4073"/>
              <a:ext cx="14223626" cy="3711934"/>
            </a:xfrm>
            <a:custGeom>
              <a:avLst/>
              <a:gdLst/>
              <a:ahLst/>
              <a:cxnLst/>
              <a:rect l="l" t="t" r="r" b="b"/>
              <a:pathLst>
                <a:path w="14223626" h="3711934">
                  <a:moveTo>
                    <a:pt x="13595848" y="3657456"/>
                  </a:moveTo>
                  <a:cubicBezTo>
                    <a:pt x="13595848" y="3657456"/>
                    <a:pt x="12864974" y="3711934"/>
                    <a:pt x="10922891" y="3709313"/>
                  </a:cubicBezTo>
                  <a:cubicBezTo>
                    <a:pt x="5178180" y="3707150"/>
                    <a:pt x="1057074" y="3699325"/>
                    <a:pt x="1057074" y="3699325"/>
                  </a:cubicBezTo>
                  <a:cubicBezTo>
                    <a:pt x="812932" y="3690491"/>
                    <a:pt x="449110" y="3669261"/>
                    <a:pt x="282371" y="3611083"/>
                  </a:cubicBezTo>
                  <a:cubicBezTo>
                    <a:pt x="4469" y="3514120"/>
                    <a:pt x="0" y="3340841"/>
                    <a:pt x="0" y="2699811"/>
                  </a:cubicBezTo>
                  <a:lnTo>
                    <a:pt x="0" y="2699784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767756" y="15681"/>
                    <a:pt x="8804623" y="7673"/>
                  </a:cubicBezTo>
                  <a:cubicBezTo>
                    <a:pt x="12646046" y="0"/>
                    <a:pt x="13362780" y="6979"/>
                    <a:pt x="13362780" y="6979"/>
                  </a:cubicBezTo>
                  <a:cubicBezTo>
                    <a:pt x="13731087" y="14458"/>
                    <a:pt x="13869347" y="42638"/>
                    <a:pt x="14067087" y="165219"/>
                  </a:cubicBezTo>
                  <a:cubicBezTo>
                    <a:pt x="14218104" y="258836"/>
                    <a:pt x="14223626" y="476157"/>
                    <a:pt x="14214486" y="2699784"/>
                  </a:cubicBezTo>
                  <a:lnTo>
                    <a:pt x="14214486" y="2699810"/>
                  </a:lnTo>
                  <a:cubicBezTo>
                    <a:pt x="14214484" y="3458806"/>
                    <a:pt x="14171701" y="3607394"/>
                    <a:pt x="13595848" y="3657456"/>
                  </a:cubicBezTo>
                  <a:close/>
                </a:path>
              </a:pathLst>
            </a:custGeom>
            <a:solidFill>
              <a:srgbClr val="FDFDFB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3788060" y="2355345"/>
            <a:ext cx="1081771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500" b="1">
                <a:latin typeface="Arial" panose="020B0604020202020204" pitchFamily="34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9590" y="3843428"/>
            <a:ext cx="10594901" cy="357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lvl="0" indent="-5715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vi-VN" sz="4000"/>
              <a:t>Đối tượng tự nhiên là những sự vật (vật) có sẵn trong tự nhiên. </a:t>
            </a:r>
          </a:p>
          <a:p>
            <a:pPr marL="571500" lvl="0" indent="-57150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vi-VN" sz="4000"/>
              <a:t>Sản phẩm công nghệ là những vật do con người tạo ra.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728934">
            <a:off x="-3452602" y="6212741"/>
            <a:ext cx="11002687" cy="1292533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355025">
            <a:off x="14350017" y="-3219411"/>
            <a:ext cx="4174190" cy="4903601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4113" y="6343748"/>
            <a:ext cx="1684629" cy="352298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103916" y="8274324"/>
            <a:ext cx="2070512" cy="159241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4494367" y="374944"/>
            <a:ext cx="3225768" cy="3114333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23068" y="4432868"/>
            <a:ext cx="583359" cy="58335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8428970">
            <a:off x="12264180" y="8913527"/>
            <a:ext cx="689545" cy="68954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531952">
            <a:off x="3166164" y="1276876"/>
            <a:ext cx="1243793" cy="407059"/>
          </a:xfrm>
          <a:prstGeom prst="rect">
            <a:avLst/>
          </a:prstGeom>
        </p:spPr>
      </p:pic>
      <p:grpSp>
        <p:nvGrpSpPr>
          <p:cNvPr id="19" name="Group 19"/>
          <p:cNvGrpSpPr>
            <a:grpSpLocks noChangeAspect="1"/>
          </p:cNvGrpSpPr>
          <p:nvPr/>
        </p:nvGrpSpPr>
        <p:grpSpPr>
          <a:xfrm rot="-2560680">
            <a:off x="16167888" y="5439797"/>
            <a:ext cx="538448" cy="466296"/>
            <a:chOff x="0" y="0"/>
            <a:chExt cx="6350000" cy="54991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F59921"/>
            </a:solidFill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593AFFC-5E05-85D7-A1AD-89E968C95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62" y="2880751"/>
            <a:ext cx="9760910" cy="669457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3486846">
            <a:off x="14347235" y="612177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123995" y="8722514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8215367">
            <a:off x="-8467744" y="4469536"/>
            <a:ext cx="11419491" cy="66025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6FE6E8-91BD-C11D-EEEC-398A37814F27}"/>
              </a:ext>
            </a:extLst>
          </p:cNvPr>
          <p:cNvSpPr txBox="1"/>
          <p:nvPr/>
        </p:nvSpPr>
        <p:spPr>
          <a:xfrm>
            <a:off x="7762662" y="1028899"/>
            <a:ext cx="42459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820EE5-BECC-BD7F-57E7-B62B43D6B4A8}"/>
              </a:ext>
            </a:extLst>
          </p:cNvPr>
          <p:cNvSpPr txBox="1"/>
          <p:nvPr/>
        </p:nvSpPr>
        <p:spPr>
          <a:xfrm>
            <a:off x="5295071" y="2461619"/>
            <a:ext cx="875620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 chơi “Ai kể đúng?”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135F3-FE5A-A7BA-DEE7-EF254A2CA327}"/>
              </a:ext>
            </a:extLst>
          </p:cNvPr>
          <p:cNvSpPr txBox="1"/>
          <p:nvPr/>
        </p:nvSpPr>
        <p:spPr>
          <a:xfrm>
            <a:off x="10201355" y="4325090"/>
            <a:ext cx="8086645" cy="4032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Luật chơi: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Dựa vào khái niệm sản phẩm tự nhiên, sản phẩm công nghệ.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Em hãy kể tên và phân loại các sản phẩm mà em biết cho đúng.</a:t>
            </a:r>
          </a:p>
        </p:txBody>
      </p:sp>
    </p:spTree>
    <p:extLst>
      <p:ext uri="{BB962C8B-B14F-4D97-AF65-F5344CB8AC3E}">
        <p14:creationId xmlns:p14="http://schemas.microsoft.com/office/powerpoint/2010/main" val="213095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1"/>
            <a:ext cx="18696144" cy="1173999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2" name="Picture 19">
            <a:extLst>
              <a:ext uri="{FF2B5EF4-FFF2-40B4-BE49-F238E27FC236}">
                <a16:creationId xmlns:a16="http://schemas.microsoft.com/office/drawing/2014/main" id="{BF7392E9-02EC-97FE-4851-03B74B836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0207" y="6906397"/>
            <a:ext cx="1803425" cy="3020390"/>
          </a:xfrm>
          <a:prstGeom prst="rect">
            <a:avLst/>
          </a:prstGeom>
        </p:spPr>
      </p:pic>
      <p:pic>
        <p:nvPicPr>
          <p:cNvPr id="33" name="Picture 32">
            <a:hlinkClick r:id="rId4" action="ppaction://hlinksldjump"/>
            <a:extLst>
              <a:ext uri="{FF2B5EF4-FFF2-40B4-BE49-F238E27FC236}">
                <a16:creationId xmlns:a16="http://schemas.microsoft.com/office/drawing/2014/main" id="{3F149312-3F01-3BAF-6C82-FC078A007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6002" y="7974071"/>
            <a:ext cx="1791005" cy="1783080"/>
          </a:xfrm>
          <a:prstGeom prst="rect">
            <a:avLst/>
          </a:prstGeom>
        </p:spPr>
      </p:pic>
      <p:sp>
        <p:nvSpPr>
          <p:cNvPr id="8" name="Đáp án đúng">
            <a:extLst>
              <a:ext uri="{FF2B5EF4-FFF2-40B4-BE49-F238E27FC236}">
                <a16:creationId xmlns:a16="http://schemas.microsoft.com/office/drawing/2014/main" id="{A046DBDD-8D9E-42A2-3613-FE6729626C51}"/>
              </a:ext>
            </a:extLst>
          </p:cNvPr>
          <p:cNvSpPr/>
          <p:nvPr/>
        </p:nvSpPr>
        <p:spPr>
          <a:xfrm>
            <a:off x="1903631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Đáp án sai 2">
            <a:extLst>
              <a:ext uri="{FF2B5EF4-FFF2-40B4-BE49-F238E27FC236}">
                <a16:creationId xmlns:a16="http://schemas.microsoft.com/office/drawing/2014/main" id="{068B4EA7-D6DC-D01B-451C-047F24645159}"/>
              </a:ext>
            </a:extLst>
          </p:cNvPr>
          <p:cNvSpPr/>
          <p:nvPr/>
        </p:nvSpPr>
        <p:spPr>
          <a:xfrm>
            <a:off x="9663550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Đáp án đúng">
            <a:extLst>
              <a:ext uri="{FF2B5EF4-FFF2-40B4-BE49-F238E27FC236}">
                <a16:creationId xmlns:a16="http://schemas.microsoft.com/office/drawing/2014/main" id="{FFA0D970-F0CC-47DF-846F-4B57F8A0BB8B}"/>
              </a:ext>
            </a:extLst>
          </p:cNvPr>
          <p:cNvSpPr/>
          <p:nvPr/>
        </p:nvSpPr>
        <p:spPr>
          <a:xfrm>
            <a:off x="9663550" y="5873242"/>
            <a:ext cx="6802583" cy="1995053"/>
          </a:xfrm>
          <a:prstGeom prst="roundRect">
            <a:avLst/>
          </a:prstGeom>
          <a:solidFill>
            <a:srgbClr val="FFD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F0088B-3663-6BE8-EC66-7B86703A67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2" y="472879"/>
            <a:ext cx="7162797" cy="47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700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1"/>
            <a:ext cx="18696144" cy="1173999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2" name="Picture 19">
            <a:extLst>
              <a:ext uri="{FF2B5EF4-FFF2-40B4-BE49-F238E27FC236}">
                <a16:creationId xmlns:a16="http://schemas.microsoft.com/office/drawing/2014/main" id="{BF7392E9-02EC-97FE-4851-03B74B836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0207" y="6906397"/>
            <a:ext cx="1803425" cy="3020390"/>
          </a:xfrm>
          <a:prstGeom prst="rect">
            <a:avLst/>
          </a:prstGeom>
        </p:spPr>
      </p:pic>
      <p:pic>
        <p:nvPicPr>
          <p:cNvPr id="33" name="Picture 32">
            <a:hlinkClick r:id="rId4" action="ppaction://hlinksldjump"/>
            <a:extLst>
              <a:ext uri="{FF2B5EF4-FFF2-40B4-BE49-F238E27FC236}">
                <a16:creationId xmlns:a16="http://schemas.microsoft.com/office/drawing/2014/main" id="{3F149312-3F01-3BAF-6C82-FC078A007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6002" y="7974071"/>
            <a:ext cx="1791005" cy="1783080"/>
          </a:xfrm>
          <a:prstGeom prst="rect">
            <a:avLst/>
          </a:prstGeom>
        </p:spPr>
      </p:pic>
      <p:sp>
        <p:nvSpPr>
          <p:cNvPr id="8" name="Đáp án đúng">
            <a:extLst>
              <a:ext uri="{FF2B5EF4-FFF2-40B4-BE49-F238E27FC236}">
                <a16:creationId xmlns:a16="http://schemas.microsoft.com/office/drawing/2014/main" id="{A046DBDD-8D9E-42A2-3613-FE6729626C51}"/>
              </a:ext>
            </a:extLst>
          </p:cNvPr>
          <p:cNvSpPr/>
          <p:nvPr/>
        </p:nvSpPr>
        <p:spPr>
          <a:xfrm>
            <a:off x="1903631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Đáp án sai 2">
            <a:extLst>
              <a:ext uri="{FF2B5EF4-FFF2-40B4-BE49-F238E27FC236}">
                <a16:creationId xmlns:a16="http://schemas.microsoft.com/office/drawing/2014/main" id="{068B4EA7-D6DC-D01B-451C-047F24645159}"/>
              </a:ext>
            </a:extLst>
          </p:cNvPr>
          <p:cNvSpPr/>
          <p:nvPr/>
        </p:nvSpPr>
        <p:spPr>
          <a:xfrm>
            <a:off x="9663550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Đáp án đúng">
            <a:extLst>
              <a:ext uri="{FF2B5EF4-FFF2-40B4-BE49-F238E27FC236}">
                <a16:creationId xmlns:a16="http://schemas.microsoft.com/office/drawing/2014/main" id="{FFA0D970-F0CC-47DF-846F-4B57F8A0BB8B}"/>
              </a:ext>
            </a:extLst>
          </p:cNvPr>
          <p:cNvSpPr/>
          <p:nvPr/>
        </p:nvSpPr>
        <p:spPr>
          <a:xfrm>
            <a:off x="1899034" y="5873242"/>
            <a:ext cx="6802583" cy="1995053"/>
          </a:xfrm>
          <a:prstGeom prst="roundRect">
            <a:avLst/>
          </a:prstGeom>
          <a:solidFill>
            <a:srgbClr val="FFD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D6F19-98C4-C38B-8C90-24E058381D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121" y="456662"/>
            <a:ext cx="6646935" cy="49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27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1"/>
            <a:ext cx="18696144" cy="1173999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2" name="Picture 19">
            <a:extLst>
              <a:ext uri="{FF2B5EF4-FFF2-40B4-BE49-F238E27FC236}">
                <a16:creationId xmlns:a16="http://schemas.microsoft.com/office/drawing/2014/main" id="{BF7392E9-02EC-97FE-4851-03B74B836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0207" y="6906397"/>
            <a:ext cx="1803425" cy="3020390"/>
          </a:xfrm>
          <a:prstGeom prst="rect">
            <a:avLst/>
          </a:prstGeom>
        </p:spPr>
      </p:pic>
      <p:pic>
        <p:nvPicPr>
          <p:cNvPr id="33" name="Picture 32">
            <a:hlinkClick r:id="rId4" action="ppaction://hlinksldjump"/>
            <a:extLst>
              <a:ext uri="{FF2B5EF4-FFF2-40B4-BE49-F238E27FC236}">
                <a16:creationId xmlns:a16="http://schemas.microsoft.com/office/drawing/2014/main" id="{3F149312-3F01-3BAF-6C82-FC078A007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6002" y="7974071"/>
            <a:ext cx="1791005" cy="1783080"/>
          </a:xfrm>
          <a:prstGeom prst="rect">
            <a:avLst/>
          </a:prstGeom>
        </p:spPr>
      </p:pic>
      <p:sp>
        <p:nvSpPr>
          <p:cNvPr id="8" name="Đáp án đúng">
            <a:extLst>
              <a:ext uri="{FF2B5EF4-FFF2-40B4-BE49-F238E27FC236}">
                <a16:creationId xmlns:a16="http://schemas.microsoft.com/office/drawing/2014/main" id="{A046DBDD-8D9E-42A2-3613-FE6729626C51}"/>
              </a:ext>
            </a:extLst>
          </p:cNvPr>
          <p:cNvSpPr/>
          <p:nvPr/>
        </p:nvSpPr>
        <p:spPr>
          <a:xfrm>
            <a:off x="1903631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Đáp án sai 2">
            <a:extLst>
              <a:ext uri="{FF2B5EF4-FFF2-40B4-BE49-F238E27FC236}">
                <a16:creationId xmlns:a16="http://schemas.microsoft.com/office/drawing/2014/main" id="{068B4EA7-D6DC-D01B-451C-047F24645159}"/>
              </a:ext>
            </a:extLst>
          </p:cNvPr>
          <p:cNvSpPr/>
          <p:nvPr/>
        </p:nvSpPr>
        <p:spPr>
          <a:xfrm>
            <a:off x="9663550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Đáp án đúng">
            <a:extLst>
              <a:ext uri="{FF2B5EF4-FFF2-40B4-BE49-F238E27FC236}">
                <a16:creationId xmlns:a16="http://schemas.microsoft.com/office/drawing/2014/main" id="{FFA0D970-F0CC-47DF-846F-4B57F8A0BB8B}"/>
              </a:ext>
            </a:extLst>
          </p:cNvPr>
          <p:cNvSpPr/>
          <p:nvPr/>
        </p:nvSpPr>
        <p:spPr>
          <a:xfrm>
            <a:off x="1899034" y="5873242"/>
            <a:ext cx="6802583" cy="1995053"/>
          </a:xfrm>
          <a:prstGeom prst="roundRect">
            <a:avLst/>
          </a:prstGeom>
          <a:solidFill>
            <a:srgbClr val="FFD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F62BF5-1482-2A3C-E691-530B39A2D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0368" y="531752"/>
            <a:ext cx="5715000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4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1"/>
            <a:ext cx="18696144" cy="1173999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2" name="Picture 19">
            <a:extLst>
              <a:ext uri="{FF2B5EF4-FFF2-40B4-BE49-F238E27FC236}">
                <a16:creationId xmlns:a16="http://schemas.microsoft.com/office/drawing/2014/main" id="{BF7392E9-02EC-97FE-4851-03B74B836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0207" y="6906397"/>
            <a:ext cx="1803425" cy="3020390"/>
          </a:xfrm>
          <a:prstGeom prst="rect">
            <a:avLst/>
          </a:prstGeom>
        </p:spPr>
      </p:pic>
      <p:pic>
        <p:nvPicPr>
          <p:cNvPr id="33" name="Picture 32">
            <a:hlinkClick r:id="rId4" action="ppaction://hlinksldjump"/>
            <a:extLst>
              <a:ext uri="{FF2B5EF4-FFF2-40B4-BE49-F238E27FC236}">
                <a16:creationId xmlns:a16="http://schemas.microsoft.com/office/drawing/2014/main" id="{3F149312-3F01-3BAF-6C82-FC078A007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6002" y="7974071"/>
            <a:ext cx="1791005" cy="1783080"/>
          </a:xfrm>
          <a:prstGeom prst="rect">
            <a:avLst/>
          </a:prstGeom>
        </p:spPr>
      </p:pic>
      <p:sp>
        <p:nvSpPr>
          <p:cNvPr id="8" name="Đáp án đúng">
            <a:extLst>
              <a:ext uri="{FF2B5EF4-FFF2-40B4-BE49-F238E27FC236}">
                <a16:creationId xmlns:a16="http://schemas.microsoft.com/office/drawing/2014/main" id="{A046DBDD-8D9E-42A2-3613-FE6729626C51}"/>
              </a:ext>
            </a:extLst>
          </p:cNvPr>
          <p:cNvSpPr/>
          <p:nvPr/>
        </p:nvSpPr>
        <p:spPr>
          <a:xfrm>
            <a:off x="1903631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Đáp án sai 2">
            <a:extLst>
              <a:ext uri="{FF2B5EF4-FFF2-40B4-BE49-F238E27FC236}">
                <a16:creationId xmlns:a16="http://schemas.microsoft.com/office/drawing/2014/main" id="{068B4EA7-D6DC-D01B-451C-047F24645159}"/>
              </a:ext>
            </a:extLst>
          </p:cNvPr>
          <p:cNvSpPr/>
          <p:nvPr/>
        </p:nvSpPr>
        <p:spPr>
          <a:xfrm>
            <a:off x="9663550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Đáp án đúng">
            <a:extLst>
              <a:ext uri="{FF2B5EF4-FFF2-40B4-BE49-F238E27FC236}">
                <a16:creationId xmlns:a16="http://schemas.microsoft.com/office/drawing/2014/main" id="{FFA0D970-F0CC-47DF-846F-4B57F8A0BB8B}"/>
              </a:ext>
            </a:extLst>
          </p:cNvPr>
          <p:cNvSpPr/>
          <p:nvPr/>
        </p:nvSpPr>
        <p:spPr>
          <a:xfrm>
            <a:off x="9663550" y="5873243"/>
            <a:ext cx="6802583" cy="1995053"/>
          </a:xfrm>
          <a:prstGeom prst="roundRect">
            <a:avLst/>
          </a:prstGeom>
          <a:solidFill>
            <a:srgbClr val="FFD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5C68A-3B0A-EFE4-F519-84721FCBA5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7116" y="334720"/>
            <a:ext cx="8838194" cy="49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10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1"/>
            <a:ext cx="18696144" cy="1173999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2" name="Picture 19">
            <a:extLst>
              <a:ext uri="{FF2B5EF4-FFF2-40B4-BE49-F238E27FC236}">
                <a16:creationId xmlns:a16="http://schemas.microsoft.com/office/drawing/2014/main" id="{BF7392E9-02EC-97FE-4851-03B74B836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0207" y="6906397"/>
            <a:ext cx="1803425" cy="3020390"/>
          </a:xfrm>
          <a:prstGeom prst="rect">
            <a:avLst/>
          </a:prstGeom>
        </p:spPr>
      </p:pic>
      <p:pic>
        <p:nvPicPr>
          <p:cNvPr id="33" name="Picture 32">
            <a:hlinkClick r:id="rId4" action="ppaction://hlinksldjump"/>
            <a:extLst>
              <a:ext uri="{FF2B5EF4-FFF2-40B4-BE49-F238E27FC236}">
                <a16:creationId xmlns:a16="http://schemas.microsoft.com/office/drawing/2014/main" id="{3F149312-3F01-3BAF-6C82-FC078A007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86002" y="7974071"/>
            <a:ext cx="1791005" cy="1783080"/>
          </a:xfrm>
          <a:prstGeom prst="rect">
            <a:avLst/>
          </a:prstGeom>
        </p:spPr>
      </p:pic>
      <p:sp>
        <p:nvSpPr>
          <p:cNvPr id="8" name="Đáp án đúng">
            <a:extLst>
              <a:ext uri="{FF2B5EF4-FFF2-40B4-BE49-F238E27FC236}">
                <a16:creationId xmlns:a16="http://schemas.microsoft.com/office/drawing/2014/main" id="{A046DBDD-8D9E-42A2-3613-FE6729626C51}"/>
              </a:ext>
            </a:extLst>
          </p:cNvPr>
          <p:cNvSpPr/>
          <p:nvPr/>
        </p:nvSpPr>
        <p:spPr>
          <a:xfrm>
            <a:off x="1903631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Đáp án sai 2">
            <a:extLst>
              <a:ext uri="{FF2B5EF4-FFF2-40B4-BE49-F238E27FC236}">
                <a16:creationId xmlns:a16="http://schemas.microsoft.com/office/drawing/2014/main" id="{068B4EA7-D6DC-D01B-451C-047F24645159}"/>
              </a:ext>
            </a:extLst>
          </p:cNvPr>
          <p:cNvSpPr/>
          <p:nvPr/>
        </p:nvSpPr>
        <p:spPr>
          <a:xfrm>
            <a:off x="9663550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Đáp án đúng">
            <a:extLst>
              <a:ext uri="{FF2B5EF4-FFF2-40B4-BE49-F238E27FC236}">
                <a16:creationId xmlns:a16="http://schemas.microsoft.com/office/drawing/2014/main" id="{FFA0D970-F0CC-47DF-846F-4B57F8A0BB8B}"/>
              </a:ext>
            </a:extLst>
          </p:cNvPr>
          <p:cNvSpPr/>
          <p:nvPr/>
        </p:nvSpPr>
        <p:spPr>
          <a:xfrm>
            <a:off x="1903631" y="5873242"/>
            <a:ext cx="6802583" cy="1995053"/>
          </a:xfrm>
          <a:prstGeom prst="roundRect">
            <a:avLst/>
          </a:prstGeom>
          <a:solidFill>
            <a:srgbClr val="FFD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1E349A-4CAF-E485-FA6A-D8BB847F19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0087" y="261872"/>
            <a:ext cx="7747827" cy="516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94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4072" y="9113001"/>
            <a:ext cx="18696144" cy="1173999"/>
          </a:xfrm>
          <a:prstGeom prst="rect">
            <a:avLst/>
          </a:prstGeom>
          <a:solidFill>
            <a:srgbClr val="FFD68B">
              <a:alpha val="52157"/>
            </a:srgbClr>
          </a:solidFill>
        </p:spPr>
        <p:txBody>
          <a:bodyPr/>
          <a:lstStyle/>
          <a:p>
            <a:pPr defTabSz="1371600"/>
            <a:endParaRPr lang="en-US" sz="27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2" name="Picture 19">
            <a:extLst>
              <a:ext uri="{FF2B5EF4-FFF2-40B4-BE49-F238E27FC236}">
                <a16:creationId xmlns:a16="http://schemas.microsoft.com/office/drawing/2014/main" id="{BF7392E9-02EC-97FE-4851-03B74B836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0207" y="6906397"/>
            <a:ext cx="1803425" cy="3020390"/>
          </a:xfrm>
          <a:prstGeom prst="rect">
            <a:avLst/>
          </a:prstGeom>
        </p:spPr>
      </p:pic>
      <p:pic>
        <p:nvPicPr>
          <p:cNvPr id="33" name="Picture 32">
            <a:hlinkClick r:id="" action="ppaction://noaction"/>
            <a:extLst>
              <a:ext uri="{FF2B5EF4-FFF2-40B4-BE49-F238E27FC236}">
                <a16:creationId xmlns:a16="http://schemas.microsoft.com/office/drawing/2014/main" id="{3F149312-3F01-3BAF-6C82-FC078A007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6002" y="7974071"/>
            <a:ext cx="1791005" cy="1783080"/>
          </a:xfrm>
          <a:prstGeom prst="rect">
            <a:avLst/>
          </a:prstGeom>
        </p:spPr>
      </p:pic>
      <p:sp>
        <p:nvSpPr>
          <p:cNvPr id="8" name="Đáp án đúng">
            <a:extLst>
              <a:ext uri="{FF2B5EF4-FFF2-40B4-BE49-F238E27FC236}">
                <a16:creationId xmlns:a16="http://schemas.microsoft.com/office/drawing/2014/main" id="{A046DBDD-8D9E-42A2-3613-FE6729626C51}"/>
              </a:ext>
            </a:extLst>
          </p:cNvPr>
          <p:cNvSpPr/>
          <p:nvPr/>
        </p:nvSpPr>
        <p:spPr>
          <a:xfrm>
            <a:off x="1903631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Sản phẩm công nghệ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Đáp án sai 2">
            <a:extLst>
              <a:ext uri="{FF2B5EF4-FFF2-40B4-BE49-F238E27FC236}">
                <a16:creationId xmlns:a16="http://schemas.microsoft.com/office/drawing/2014/main" id="{068B4EA7-D6DC-D01B-451C-047F24645159}"/>
              </a:ext>
            </a:extLst>
          </p:cNvPr>
          <p:cNvSpPr/>
          <p:nvPr/>
        </p:nvSpPr>
        <p:spPr>
          <a:xfrm>
            <a:off x="9663550" y="5873243"/>
            <a:ext cx="6802583" cy="19950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Đáp án đúng">
            <a:extLst>
              <a:ext uri="{FF2B5EF4-FFF2-40B4-BE49-F238E27FC236}">
                <a16:creationId xmlns:a16="http://schemas.microsoft.com/office/drawing/2014/main" id="{FFA0D970-F0CC-47DF-846F-4B57F8A0BB8B}"/>
              </a:ext>
            </a:extLst>
          </p:cNvPr>
          <p:cNvSpPr/>
          <p:nvPr/>
        </p:nvSpPr>
        <p:spPr>
          <a:xfrm>
            <a:off x="9663550" y="5876611"/>
            <a:ext cx="6802583" cy="1995053"/>
          </a:xfrm>
          <a:prstGeom prst="roundRect">
            <a:avLst/>
          </a:prstGeom>
          <a:solidFill>
            <a:srgbClr val="FFD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r>
              <a:rPr lang="en-US" sz="4500" noProof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Đối tượng tự nhiên</a:t>
            </a:r>
            <a:endParaRPr lang="vi-VN" sz="4500" noProof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23801-8DD3-5FFC-FD62-22842426B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186" y="283069"/>
            <a:ext cx="7938654" cy="529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96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31742D8-C495-DB50-9B47-DF5AEADF9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448" y="2514580"/>
            <a:ext cx="7893251" cy="525784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3486846">
            <a:off x="14347235" y="612177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123995" y="8722514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8215367">
            <a:off x="-8467744" y="4469536"/>
            <a:ext cx="11419491" cy="66025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6FE6E8-91BD-C11D-EEEC-398A37814F27}"/>
              </a:ext>
            </a:extLst>
          </p:cNvPr>
          <p:cNvSpPr txBox="1"/>
          <p:nvPr/>
        </p:nvSpPr>
        <p:spPr>
          <a:xfrm>
            <a:off x="5853329" y="1002554"/>
            <a:ext cx="77821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Đọc mục “Em có biết?”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4135F3-FE5A-A7BA-DEE7-EF254A2CA327}"/>
              </a:ext>
            </a:extLst>
          </p:cNvPr>
          <p:cNvSpPr txBox="1"/>
          <p:nvPr/>
        </p:nvSpPr>
        <p:spPr>
          <a:xfrm>
            <a:off x="1041426" y="2866447"/>
            <a:ext cx="8086645" cy="411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Sách, vở mà em đang sử dụng là các sản phẩm công nghệ được làm từ đối tượng tự nhiên như: tre, gỗ.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4C48E5E-7F0F-A5D1-AE52-D1776D0407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48" y="6926218"/>
            <a:ext cx="5925833" cy="309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5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74668" y="1253211"/>
            <a:ext cx="14363791" cy="530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999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2. Sản phẩm công nghệ trong gia đình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220653" y="4572486"/>
            <a:ext cx="11419491" cy="66025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06A933-1F1A-380F-E3E6-3330F45B1353}"/>
              </a:ext>
            </a:extLst>
          </p:cNvPr>
          <p:cNvSpPr txBox="1"/>
          <p:nvPr/>
        </p:nvSpPr>
        <p:spPr>
          <a:xfrm>
            <a:off x="1398088" y="2362213"/>
            <a:ext cx="15491824" cy="1824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 sát các hình ảnh sau và </a:t>
            </a:r>
            <a:r>
              <a:rPr lang="vi-VN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phân biệt đâu là sản phẩm công nghệ được sử dụng trong gia đình. 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E50E38F-0185-FBFE-48ED-AB0E860354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07914" y="4300967"/>
            <a:ext cx="8641080" cy="49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6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11EFA6-A4E2-7DD9-3DBC-71D124E3B82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103" y="1148730"/>
            <a:ext cx="3810159" cy="28592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215B495-4C07-9884-F324-C3C75F36D1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434" y="1126723"/>
            <a:ext cx="3609800" cy="240653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3F72870-ED05-22B8-824E-E31374F36C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9915" y="999767"/>
            <a:ext cx="5517384" cy="28900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F5E67AE-48F1-20F0-0DBD-DA62AB0C72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73" y="5241967"/>
            <a:ext cx="3568389" cy="356838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3CA1E8-CB72-71F7-101C-DBDFEDBD3EF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268" y="5323760"/>
            <a:ext cx="3521806" cy="35218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BAC245D-CEB6-68F9-4941-6D16F79048E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0633" y="4924151"/>
            <a:ext cx="3777066" cy="3514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04FB70-3FEF-44B6-C706-B1C87C8985AE}"/>
              </a:ext>
            </a:extLst>
          </p:cNvPr>
          <p:cNvSpPr txBox="1"/>
          <p:nvPr/>
        </p:nvSpPr>
        <p:spPr>
          <a:xfrm>
            <a:off x="2438400" y="4125439"/>
            <a:ext cx="2590800" cy="6309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Máy ủi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DDFF9D-012B-B380-5F46-A494403A25BC}"/>
              </a:ext>
            </a:extLst>
          </p:cNvPr>
          <p:cNvSpPr txBox="1"/>
          <p:nvPr/>
        </p:nvSpPr>
        <p:spPr>
          <a:xfrm>
            <a:off x="7995205" y="4113037"/>
            <a:ext cx="2590800" cy="6309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Xe buýt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CE8966-A2FA-037C-2D18-AB426BB05158}"/>
              </a:ext>
            </a:extLst>
          </p:cNvPr>
          <p:cNvSpPr txBox="1"/>
          <p:nvPr/>
        </p:nvSpPr>
        <p:spPr>
          <a:xfrm>
            <a:off x="13600137" y="4091517"/>
            <a:ext cx="2590800" cy="6309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Ti vi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667298-85D9-D224-DDC6-DD420FAC0757}"/>
              </a:ext>
            </a:extLst>
          </p:cNvPr>
          <p:cNvSpPr txBox="1"/>
          <p:nvPr/>
        </p:nvSpPr>
        <p:spPr>
          <a:xfrm>
            <a:off x="2458767" y="8980471"/>
            <a:ext cx="2590800" cy="6309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Quạt máy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42EF7D-AB8A-1279-1101-D6B7FE02F946}"/>
              </a:ext>
            </a:extLst>
          </p:cNvPr>
          <p:cNvSpPr txBox="1"/>
          <p:nvPr/>
        </p:nvSpPr>
        <p:spPr>
          <a:xfrm>
            <a:off x="7776268" y="8980307"/>
            <a:ext cx="3331481" cy="6309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Nồi cơm điện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952750-CCEF-0701-36D1-9FB81D6CA391}"/>
              </a:ext>
            </a:extLst>
          </p:cNvPr>
          <p:cNvSpPr txBox="1"/>
          <p:nvPr/>
        </p:nvSpPr>
        <p:spPr>
          <a:xfrm>
            <a:off x="14093766" y="8980307"/>
            <a:ext cx="2590800" cy="6309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Đèn học</a:t>
            </a:r>
          </a:p>
        </p:txBody>
      </p:sp>
    </p:spTree>
    <p:extLst>
      <p:ext uri="{BB962C8B-B14F-4D97-AF65-F5344CB8AC3E}">
        <p14:creationId xmlns:p14="http://schemas.microsoft.com/office/powerpoint/2010/main" val="352209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4" grpId="0" animBg="1"/>
      <p:bldP spid="26" grpId="0" animBg="1"/>
      <p:bldP spid="28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B8A263-5FB5-8E50-43E7-41385B609C09}"/>
              </a:ext>
            </a:extLst>
          </p:cNvPr>
          <p:cNvSpPr txBox="1"/>
          <p:nvPr/>
        </p:nvSpPr>
        <p:spPr>
          <a:xfrm>
            <a:off x="2187823" y="747108"/>
            <a:ext cx="143751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vi-VN" sz="4500" b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ác dụng của sản phẩm công nghệ trong gia đình</a:t>
            </a:r>
            <a:endParaRPr lang="en-US" sz="45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E20C64-D87B-6D82-4071-53AE51BC2BCD}"/>
              </a:ext>
            </a:extLst>
          </p:cNvPr>
          <p:cNvSpPr txBox="1"/>
          <p:nvPr/>
        </p:nvSpPr>
        <p:spPr>
          <a:xfrm>
            <a:off x="5590715" y="2654116"/>
            <a:ext cx="7519397" cy="9015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Dùng để cung cấp thông tin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D9FBF1C-CE19-06C9-CBE4-D454291AFDAB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3" r="6168"/>
          <a:stretch/>
        </p:blipFill>
        <p:spPr>
          <a:xfrm>
            <a:off x="-271478" y="2480997"/>
            <a:ext cx="5195647" cy="32223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8664F02-EE85-039A-9335-5E6700C39D5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5551" y="6847564"/>
            <a:ext cx="3331047" cy="333104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43D1F9B-F976-3ED0-AC21-148815F6589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9329" y="2036438"/>
            <a:ext cx="4203265" cy="420326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18124A5-0AD6-35A3-BD7C-43C61BFD481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33" y="6277072"/>
            <a:ext cx="3463023" cy="32223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7B187C7-0BEE-E3D6-EE52-7492AEFB89EC}"/>
              </a:ext>
            </a:extLst>
          </p:cNvPr>
          <p:cNvSpPr txBox="1"/>
          <p:nvPr/>
        </p:nvSpPr>
        <p:spPr>
          <a:xfrm>
            <a:off x="5569883" y="4365598"/>
            <a:ext cx="7558279" cy="9015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Dùng để làm mát hoặc thông gió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2B8DFF-0474-FE4E-BCEA-630B32DE57B1}"/>
              </a:ext>
            </a:extLst>
          </p:cNvPr>
          <p:cNvSpPr txBox="1"/>
          <p:nvPr/>
        </p:nvSpPr>
        <p:spPr>
          <a:xfrm>
            <a:off x="5590715" y="6331533"/>
            <a:ext cx="7537447" cy="9015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Dùng để nấu cơm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41AC266-E6FB-7CE3-E150-BD8373682E73}"/>
              </a:ext>
            </a:extLst>
          </p:cNvPr>
          <p:cNvSpPr txBox="1"/>
          <p:nvPr/>
        </p:nvSpPr>
        <p:spPr>
          <a:xfrm>
            <a:off x="5590715" y="8111943"/>
            <a:ext cx="7569318" cy="9015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Dùng để chiếu sáng khi học bài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E50E0EC-1F40-07EB-D399-34BD9C5FAAC3}"/>
              </a:ext>
            </a:extLst>
          </p:cNvPr>
          <p:cNvCxnSpPr>
            <a:stCxn id="7" idx="1"/>
          </p:cNvCxnSpPr>
          <p:nvPr/>
        </p:nvCxnSpPr>
        <p:spPr>
          <a:xfrm flipH="1">
            <a:off x="4370956" y="3104913"/>
            <a:ext cx="1219759" cy="98725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E04E77D-3AF2-8037-6739-E94980AB25C2}"/>
              </a:ext>
            </a:extLst>
          </p:cNvPr>
          <p:cNvCxnSpPr>
            <a:stCxn id="35" idx="3"/>
          </p:cNvCxnSpPr>
          <p:nvPr/>
        </p:nvCxnSpPr>
        <p:spPr>
          <a:xfrm>
            <a:off x="13128162" y="4816395"/>
            <a:ext cx="1578436" cy="78203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3547BEE-C029-59DE-F0F5-D051A00EF853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13128162" y="6782330"/>
            <a:ext cx="1578436" cy="481217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162B961-10E7-5124-86BB-2FD915C00F5B}"/>
              </a:ext>
            </a:extLst>
          </p:cNvPr>
          <p:cNvCxnSpPr>
            <a:stCxn id="37" idx="1"/>
          </p:cNvCxnSpPr>
          <p:nvPr/>
        </p:nvCxnSpPr>
        <p:spPr>
          <a:xfrm flipH="1" flipV="1">
            <a:off x="3565533" y="8513087"/>
            <a:ext cx="2025182" cy="4965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28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35" grpId="0" animBg="1"/>
      <p:bldP spid="36" grpId="0" animBg="1"/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B8A263-5FB5-8E50-43E7-41385B609C09}"/>
              </a:ext>
            </a:extLst>
          </p:cNvPr>
          <p:cNvSpPr txBox="1"/>
          <p:nvPr/>
        </p:nvSpPr>
        <p:spPr>
          <a:xfrm>
            <a:off x="2223282" y="863381"/>
            <a:ext cx="137896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Cách giữ gìn sản phẩm công nghệ trong gia đình </a:t>
            </a:r>
            <a:endParaRPr lang="en-US" sz="45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167020A-3AB7-CCD8-6DED-1DFF573FDDF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1426" y="3871748"/>
            <a:ext cx="8469904" cy="43050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44F7F-7428-2CF1-08D1-EF1AB1756947}"/>
              </a:ext>
            </a:extLst>
          </p:cNvPr>
          <p:cNvSpPr txBox="1"/>
          <p:nvPr/>
        </p:nvSpPr>
        <p:spPr>
          <a:xfrm>
            <a:off x="9815337" y="3059652"/>
            <a:ext cx="8153400" cy="551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Hướng dẫn: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Các em cùng suy nghĩ và tìm ra cách sử dụng hợp lí các sản phẩm công nghệ trong gia đình.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Cách để giữ gìn các sản phẩm được bền và tốt.</a:t>
            </a:r>
          </a:p>
        </p:txBody>
      </p:sp>
    </p:spTree>
    <p:extLst>
      <p:ext uri="{BB962C8B-B14F-4D97-AF65-F5344CB8AC3E}">
        <p14:creationId xmlns:p14="http://schemas.microsoft.com/office/powerpoint/2010/main" val="274673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44F7F-7428-2CF1-08D1-EF1AB1756947}"/>
              </a:ext>
            </a:extLst>
          </p:cNvPr>
          <p:cNvSpPr txBox="1"/>
          <p:nvPr/>
        </p:nvSpPr>
        <p:spPr>
          <a:xfrm>
            <a:off x="1524821" y="924014"/>
            <a:ext cx="14731856" cy="411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vi-VN" sz="4500">
                <a:latin typeface="Arial" panose="020B0604020202020204" pitchFamily="34" charset="0"/>
                <a:cs typeface="Arial" panose="020B0604020202020204" pitchFamily="34" charset="0"/>
              </a:rPr>
              <a:t>Để sử dụng sản phẩm công nghệ trong gia đình được an toàn, tiết kiệm và lâu bên cần chú ý: chỉ sử dụng khi cần, sử dụng đúng chức năng, di chuyển nhẹ nhàng, vệ sinh thường xuyên.</a:t>
            </a: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1309A5-A5E1-523E-96FD-5DDC177FAB1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5333775"/>
            <a:ext cx="18313258" cy="451713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59540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44F7F-7428-2CF1-08D1-EF1AB1756947}"/>
              </a:ext>
            </a:extLst>
          </p:cNvPr>
          <p:cNvSpPr txBox="1"/>
          <p:nvPr/>
        </p:nvSpPr>
        <p:spPr>
          <a:xfrm>
            <a:off x="1735486" y="457225"/>
            <a:ext cx="14731856" cy="120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500" b="1"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DD57A4-04B9-AA8C-D748-0D070EA66BBA}"/>
              </a:ext>
            </a:extLst>
          </p:cNvPr>
          <p:cNvSpPr txBox="1"/>
          <p:nvPr/>
        </p:nvSpPr>
        <p:spPr>
          <a:xfrm>
            <a:off x="3352429" y="2005496"/>
            <a:ext cx="11734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 chơi “Nghe tác dụng đoán tên sản phẩm”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C251E6-DC04-F1D0-C78B-0B6CC04B4045}"/>
              </a:ext>
            </a:extLst>
          </p:cNvPr>
          <p:cNvSpPr txBox="1"/>
          <p:nvPr/>
        </p:nvSpPr>
        <p:spPr>
          <a:xfrm>
            <a:off x="1561729" y="7767740"/>
            <a:ext cx="3581400" cy="784830"/>
          </a:xfrm>
          <a:prstGeom prst="rect">
            <a:avLst/>
          </a:prstGeom>
          <a:solidFill>
            <a:srgbClr val="D7BFD8"/>
          </a:solidFill>
        </p:spPr>
        <p:txBody>
          <a:bodyPr wrap="square" rtlCol="0">
            <a:spAutoFit/>
          </a:bodyPr>
          <a:lstStyle/>
          <a:p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Làm khô tóc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E2B885-58AB-ED24-DC6C-6FC488E966E6}"/>
              </a:ext>
            </a:extLst>
          </p:cNvPr>
          <p:cNvSpPr txBox="1"/>
          <p:nvPr/>
        </p:nvSpPr>
        <p:spPr>
          <a:xfrm>
            <a:off x="12237058" y="8506684"/>
            <a:ext cx="5686622" cy="784830"/>
          </a:xfrm>
          <a:prstGeom prst="rect">
            <a:avLst/>
          </a:prstGeom>
          <a:solidFill>
            <a:srgbClr val="D5E8F8"/>
          </a:solidFill>
        </p:spPr>
        <p:txBody>
          <a:bodyPr wrap="square" rtlCol="0">
            <a:spAutoFit/>
          </a:bodyPr>
          <a:lstStyle/>
          <a:p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Bảo quản thực phẩm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B5616E-84DD-DB6A-542B-31ED2A79ED7F}"/>
              </a:ext>
            </a:extLst>
          </p:cNvPr>
          <p:cNvSpPr txBox="1"/>
          <p:nvPr/>
        </p:nvSpPr>
        <p:spPr>
          <a:xfrm>
            <a:off x="5990266" y="7767740"/>
            <a:ext cx="5686623" cy="2041456"/>
          </a:xfrm>
          <a:prstGeom prst="rect">
            <a:avLst/>
          </a:prstGeom>
          <a:solidFill>
            <a:srgbClr val="B8DEE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Cung cấp thông tin </a:t>
            </a:r>
          </a:p>
          <a:p>
            <a:pPr algn="ctr"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giải trí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FE39D78-85D0-C4F9-308A-6B04A76AADFE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4130" t="11877" r="11346"/>
          <a:stretch/>
        </p:blipFill>
        <p:spPr>
          <a:xfrm>
            <a:off x="1421872" y="3565395"/>
            <a:ext cx="3220582" cy="38082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3465874-66B5-282A-1A55-5B92068F8F70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4667" b="15584"/>
          <a:stretch/>
        </p:blipFill>
        <p:spPr>
          <a:xfrm>
            <a:off x="6324600" y="3317927"/>
            <a:ext cx="4838700" cy="385878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B9F3ED-670F-0159-994D-4E6373059E0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6741" t="612" r="14352"/>
          <a:stretch/>
        </p:blipFill>
        <p:spPr>
          <a:xfrm>
            <a:off x="13403125" y="2812443"/>
            <a:ext cx="3476044" cy="525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5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" grpId="0"/>
      <p:bldP spid="16" grpId="0" animBg="1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44F7F-7428-2CF1-08D1-EF1AB1756947}"/>
              </a:ext>
            </a:extLst>
          </p:cNvPr>
          <p:cNvSpPr txBox="1"/>
          <p:nvPr/>
        </p:nvSpPr>
        <p:spPr>
          <a:xfrm>
            <a:off x="1853901" y="313432"/>
            <a:ext cx="14731856" cy="120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500" b="1">
                <a:latin typeface="Arial" panose="020B0604020202020204" pitchFamily="34" charset="0"/>
                <a:cs typeface="Arial" panose="020B0604020202020204" pitchFamily="34" charset="0"/>
              </a:rPr>
              <a:t>LUYỆN TẬP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DD57A4-04B9-AA8C-D748-0D070EA66BBA}"/>
              </a:ext>
            </a:extLst>
          </p:cNvPr>
          <p:cNvSpPr txBox="1"/>
          <p:nvPr/>
        </p:nvSpPr>
        <p:spPr>
          <a:xfrm>
            <a:off x="3371665" y="1901086"/>
            <a:ext cx="11734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 chơi “Nghe tác dụng đoán tên sản phẩm”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E2B885-58AB-ED24-DC6C-6FC488E966E6}"/>
              </a:ext>
            </a:extLst>
          </p:cNvPr>
          <p:cNvSpPr txBox="1"/>
          <p:nvPr/>
        </p:nvSpPr>
        <p:spPr>
          <a:xfrm>
            <a:off x="13471428" y="8161799"/>
            <a:ext cx="2843311" cy="784830"/>
          </a:xfrm>
          <a:prstGeom prst="rect">
            <a:avLst/>
          </a:prstGeom>
          <a:solidFill>
            <a:srgbClr val="F9C6A9"/>
          </a:solidFill>
        </p:spPr>
        <p:txBody>
          <a:bodyPr wrap="square" rtlCol="0">
            <a:spAutoFit/>
          </a:bodyPr>
          <a:lstStyle/>
          <a:p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Đun nấu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B5616E-84DD-DB6A-542B-31ED2A79ED7F}"/>
              </a:ext>
            </a:extLst>
          </p:cNvPr>
          <p:cNvSpPr txBox="1"/>
          <p:nvPr/>
        </p:nvSpPr>
        <p:spPr>
          <a:xfrm>
            <a:off x="1973261" y="8271055"/>
            <a:ext cx="3619872" cy="784830"/>
          </a:xfrm>
          <a:prstGeom prst="rect">
            <a:avLst/>
          </a:prstGeom>
          <a:solidFill>
            <a:srgbClr val="FEEDD4"/>
          </a:solidFill>
        </p:spPr>
        <p:txBody>
          <a:bodyPr wrap="square" rtlCol="0">
            <a:spAutoFit/>
          </a:bodyPr>
          <a:lstStyle/>
          <a:p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Giặt quần áo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B36008-8AE6-A4EB-64BF-860C8BF06A01}"/>
              </a:ext>
            </a:extLst>
          </p:cNvPr>
          <p:cNvSpPr txBox="1"/>
          <p:nvPr/>
        </p:nvSpPr>
        <p:spPr>
          <a:xfrm>
            <a:off x="7755195" y="8271055"/>
            <a:ext cx="3236663" cy="784830"/>
          </a:xfrm>
          <a:prstGeom prst="rect">
            <a:avLst/>
          </a:prstGeom>
          <a:solidFill>
            <a:srgbClr val="C9E087"/>
          </a:solidFill>
        </p:spPr>
        <p:txBody>
          <a:bodyPr wrap="square" rtlCol="0">
            <a:spAutoFit/>
          </a:bodyPr>
          <a:lstStyle/>
          <a:p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Là quần áo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CE6CAE-9FBC-29E2-1ADE-80800AD16D9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2477" r="23662"/>
          <a:stretch/>
        </p:blipFill>
        <p:spPr>
          <a:xfrm>
            <a:off x="1693601" y="3516405"/>
            <a:ext cx="3676594" cy="4529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528231-3C9A-0473-91D7-9F4C705080E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71770" y="4251592"/>
            <a:ext cx="4267633" cy="30595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405541-6410-5CFB-5959-CC929CF7D44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420870" y="4295736"/>
            <a:ext cx="4732139" cy="262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8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" grpId="0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44F7F-7428-2CF1-08D1-EF1AB1756947}"/>
              </a:ext>
            </a:extLst>
          </p:cNvPr>
          <p:cNvSpPr txBox="1"/>
          <p:nvPr/>
        </p:nvSpPr>
        <p:spPr>
          <a:xfrm>
            <a:off x="1765877" y="840636"/>
            <a:ext cx="14731856" cy="120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500" b="1">
                <a:latin typeface="Arial" panose="020B0604020202020204" pitchFamily="34" charset="0"/>
                <a:cs typeface="Arial" panose="020B0604020202020204" pitchFamily="34" charset="0"/>
              </a:rPr>
              <a:t>VẬN DỤNG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08B116-40F9-D224-3F83-0AC1DA12F40A}"/>
              </a:ext>
            </a:extLst>
          </p:cNvPr>
          <p:cNvSpPr txBox="1"/>
          <p:nvPr/>
        </p:nvSpPr>
        <p:spPr>
          <a:xfrm>
            <a:off x="1981200" y="2590476"/>
            <a:ext cx="15505398" cy="20414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Em hãy kể thêm một số sản phẩm công nghệ trong gia đình mà em biết và nêu tác dụng của chúng.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A069880-B98C-3F3A-0246-B97BB1F9A2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836" y="5185159"/>
            <a:ext cx="8623444" cy="450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6675223">
            <a:off x="13100005" y="-4851653"/>
            <a:ext cx="4670723" cy="8589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082276">
            <a:off x="13528972" y="5544205"/>
            <a:ext cx="5157790" cy="948559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779846">
            <a:off x="-609447" y="-182074"/>
            <a:ext cx="1568231" cy="14760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7068800" y="1459786"/>
            <a:ext cx="417798" cy="4177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75963">
            <a:off x="3099453" y="9013919"/>
            <a:ext cx="365155" cy="36515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883760">
            <a:off x="645597" y="2282740"/>
            <a:ext cx="791658" cy="25908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3486846">
            <a:off x="14956833" y="339600"/>
            <a:ext cx="247073" cy="726686"/>
          </a:xfrm>
          <a:prstGeom prst="rect">
            <a:avLst/>
          </a:prstGeom>
        </p:spPr>
      </p:pic>
      <p:grpSp>
        <p:nvGrpSpPr>
          <p:cNvPr id="13" name="Group 13"/>
          <p:cNvGrpSpPr>
            <a:grpSpLocks noChangeAspect="1"/>
          </p:cNvGrpSpPr>
          <p:nvPr/>
        </p:nvGrpSpPr>
        <p:grpSpPr>
          <a:xfrm rot="1238497">
            <a:off x="16031750" y="8490267"/>
            <a:ext cx="449855" cy="389575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lnTo>
                    <a:pt x="0" y="5499100"/>
                  </a:lnTo>
                  <a:close/>
                </a:path>
              </a:pathLst>
            </a:custGeom>
            <a:solidFill>
              <a:srgbClr val="EFA54F"/>
            </a:solidFill>
          </p:spPr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0337813-4E14-AA10-3B75-B096387306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48994" y="9196496"/>
            <a:ext cx="902286" cy="49381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8215367">
            <a:off x="-8569518" y="4586976"/>
            <a:ext cx="11419491" cy="660254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44F7F-7428-2CF1-08D1-EF1AB1756947}"/>
              </a:ext>
            </a:extLst>
          </p:cNvPr>
          <p:cNvSpPr txBox="1"/>
          <p:nvPr/>
        </p:nvSpPr>
        <p:spPr>
          <a:xfrm>
            <a:off x="1524821" y="923566"/>
            <a:ext cx="14731856" cy="1205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500" b="1">
                <a:latin typeface="Arial" panose="020B0604020202020204" pitchFamily="34" charset="0"/>
                <a:cs typeface="Arial" panose="020B0604020202020204" pitchFamily="34" charset="0"/>
              </a:rPr>
              <a:t>Đọc nội dung cuối bài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4E81E-AC12-8EC8-EB1D-735E5992D769}"/>
              </a:ext>
            </a:extLst>
          </p:cNvPr>
          <p:cNvSpPr txBox="1"/>
          <p:nvPr/>
        </p:nvSpPr>
        <p:spPr>
          <a:xfrm>
            <a:off x="1256819" y="3176687"/>
            <a:ext cx="16229779" cy="3775218"/>
          </a:xfrm>
          <a:prstGeom prst="roundRect">
            <a:avLst/>
          </a:prstGeom>
          <a:solidFill>
            <a:srgbClr val="DDEAB2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000">
                <a:latin typeface="Arial" panose="020B0604020202020204" pitchFamily="34" charset="0"/>
                <a:cs typeface="Arial" panose="020B0604020202020204" pitchFamily="34" charset="0"/>
              </a:rPr>
              <a:t>Sản phẩm công nghệ trong gia đình được tạo ra để phục vụ cho cuộc sống. Cần giữ gìn chúng để sử dụng được tốt, an toàn và lâu bền.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7EA444E-6473-BD53-1001-115B79DD5C4C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t="4534" r="12262" b="12387"/>
          <a:stretch/>
        </p:blipFill>
        <p:spPr>
          <a:xfrm>
            <a:off x="12463627" y="5938047"/>
            <a:ext cx="4072206" cy="43266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9F9F45-33FE-A71A-2C95-43C5186AD276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23"/>
          <a:stretch/>
        </p:blipFill>
        <p:spPr>
          <a:xfrm>
            <a:off x="849542" y="6520738"/>
            <a:ext cx="4378074" cy="395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5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7752888">
            <a:off x="-2355636" y="8173703"/>
            <a:ext cx="5403192" cy="312402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3301084">
            <a:off x="681178" y="8556367"/>
            <a:ext cx="1205023" cy="113422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429454" y="-779456"/>
            <a:ext cx="3272835" cy="313002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3869451">
            <a:off x="16084231" y="319440"/>
            <a:ext cx="808704" cy="7611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9082256">
            <a:off x="11978863" y="7902866"/>
            <a:ext cx="10054702" cy="897610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95936">
            <a:off x="723120" y="898509"/>
            <a:ext cx="2741311" cy="264162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4721464" y="7706166"/>
            <a:ext cx="3344407" cy="242621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5672137" y="6174228"/>
            <a:ext cx="1514634" cy="19239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8428970">
            <a:off x="15327364" y="3793670"/>
            <a:ext cx="689545" cy="689545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2855490" y="423395"/>
            <a:ext cx="420412" cy="60530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4470894" y="8955647"/>
            <a:ext cx="420412" cy="60530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 rot="-1429189">
            <a:off x="1830382" y="5896455"/>
            <a:ext cx="959230" cy="31393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869445" y="4048889"/>
            <a:ext cx="5045668" cy="4365909"/>
            <a:chOff x="0" y="0"/>
            <a:chExt cx="1470772" cy="137356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70772" cy="1373563"/>
            </a:xfrm>
            <a:custGeom>
              <a:avLst/>
              <a:gdLst/>
              <a:ahLst/>
              <a:cxnLst/>
              <a:rect l="l" t="t" r="r" b="b"/>
              <a:pathLst>
                <a:path w="1470772" h="1373563">
                  <a:moveTo>
                    <a:pt x="1346312" y="1373563"/>
                  </a:moveTo>
                  <a:lnTo>
                    <a:pt x="124460" y="1373563"/>
                  </a:lnTo>
                  <a:cubicBezTo>
                    <a:pt x="55880" y="1373563"/>
                    <a:pt x="0" y="1317683"/>
                    <a:pt x="0" y="12491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46312" y="0"/>
                  </a:lnTo>
                  <a:cubicBezTo>
                    <a:pt x="1414892" y="0"/>
                    <a:pt x="1470772" y="55880"/>
                    <a:pt x="1470772" y="124460"/>
                  </a:cubicBezTo>
                  <a:lnTo>
                    <a:pt x="1470772" y="1249103"/>
                  </a:lnTo>
                  <a:cubicBezTo>
                    <a:pt x="1470772" y="1317683"/>
                    <a:pt x="1414892" y="1373563"/>
                    <a:pt x="1346312" y="1373563"/>
                  </a:cubicBezTo>
                  <a:close/>
                </a:path>
              </a:pathLst>
            </a:custGeom>
            <a:solidFill>
              <a:srgbClr val="B6DBCB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9372888" y="4048889"/>
            <a:ext cx="4934797" cy="4365909"/>
            <a:chOff x="0" y="0"/>
            <a:chExt cx="1470772" cy="137356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0772" cy="1373563"/>
            </a:xfrm>
            <a:custGeom>
              <a:avLst/>
              <a:gdLst/>
              <a:ahLst/>
              <a:cxnLst/>
              <a:rect l="l" t="t" r="r" b="b"/>
              <a:pathLst>
                <a:path w="1470772" h="1373563">
                  <a:moveTo>
                    <a:pt x="1346312" y="1373563"/>
                  </a:moveTo>
                  <a:lnTo>
                    <a:pt x="124460" y="1373563"/>
                  </a:lnTo>
                  <a:cubicBezTo>
                    <a:pt x="55880" y="1373563"/>
                    <a:pt x="0" y="1317683"/>
                    <a:pt x="0" y="12491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46312" y="0"/>
                  </a:lnTo>
                  <a:cubicBezTo>
                    <a:pt x="1414892" y="0"/>
                    <a:pt x="1470772" y="55880"/>
                    <a:pt x="1470772" y="124460"/>
                  </a:cubicBezTo>
                  <a:lnTo>
                    <a:pt x="1470772" y="1249103"/>
                  </a:lnTo>
                  <a:cubicBezTo>
                    <a:pt x="1470772" y="1317683"/>
                    <a:pt x="1414892" y="1373563"/>
                    <a:pt x="1346312" y="1373563"/>
                  </a:cubicBezTo>
                  <a:close/>
                </a:path>
              </a:pathLst>
            </a:custGeom>
            <a:solidFill>
              <a:srgbClr val="B6DBCB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4237741" y="5110258"/>
            <a:ext cx="4224037" cy="2987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Ôn tập lại nội dung trọng tâm của bài học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67104E-1DE7-037C-1BA0-CED94A6FB393}"/>
              </a:ext>
            </a:extLst>
          </p:cNvPr>
          <p:cNvSpPr txBox="1"/>
          <p:nvPr/>
        </p:nvSpPr>
        <p:spPr>
          <a:xfrm>
            <a:off x="1983443" y="1462689"/>
            <a:ext cx="14731856" cy="1103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F9BF4278-1B8F-DC58-6A0E-81A4DC7571B6}"/>
              </a:ext>
            </a:extLst>
          </p:cNvPr>
          <p:cNvSpPr txBox="1"/>
          <p:nvPr/>
        </p:nvSpPr>
        <p:spPr>
          <a:xfrm>
            <a:off x="9511460" y="5110258"/>
            <a:ext cx="4674891" cy="2987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>
                <a:latin typeface="Arial" panose="020B0604020202020204" pitchFamily="34" charset="0"/>
                <a:cs typeface="Arial" panose="020B0604020202020204" pitchFamily="34" charset="0"/>
              </a:rPr>
              <a:t>Chuẩn bị cho bài học sau </a:t>
            </a:r>
            <a:r>
              <a:rPr lang="en-US" sz="45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2: Sử dụng đèn học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DBD320C-3454-B38F-15FA-116FC13188E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40159" y="3787140"/>
            <a:ext cx="1219200" cy="12192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6642E54-0527-1D9E-8AAA-D12AF4A318E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980574" y="3787140"/>
            <a:ext cx="1219200" cy="121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2355298" y="1228918"/>
            <a:ext cx="3005331" cy="0"/>
          </a:xfrm>
          <a:prstGeom prst="line">
            <a:avLst/>
          </a:prstGeom>
          <a:ln w="123825" cap="rnd">
            <a:solidFill>
              <a:srgbClr val="3F3A6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0000">
            <a:off x="9474851" y="1191507"/>
            <a:ext cx="3005331" cy="0"/>
          </a:xfrm>
          <a:prstGeom prst="line">
            <a:avLst/>
          </a:prstGeom>
          <a:ln w="123825" cap="rnd">
            <a:solidFill>
              <a:srgbClr val="3F3A6D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6155926">
            <a:off x="12847737" y="5068534"/>
            <a:ext cx="7133077" cy="837953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6155926">
            <a:off x="-1203217" y="-1181443"/>
            <a:ext cx="3157449" cy="3709191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014701" y="1837575"/>
            <a:ext cx="10538772" cy="7420725"/>
            <a:chOff x="0" y="0"/>
            <a:chExt cx="3900959" cy="27468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00959" cy="2746804"/>
            </a:xfrm>
            <a:custGeom>
              <a:avLst/>
              <a:gdLst/>
              <a:ahLst/>
              <a:cxnLst/>
              <a:rect l="l" t="t" r="r" b="b"/>
              <a:pathLst>
                <a:path w="3900959" h="2746804">
                  <a:moveTo>
                    <a:pt x="3776499" y="2746804"/>
                  </a:moveTo>
                  <a:lnTo>
                    <a:pt x="124460" y="2746804"/>
                  </a:lnTo>
                  <a:cubicBezTo>
                    <a:pt x="55880" y="2746804"/>
                    <a:pt x="0" y="2690924"/>
                    <a:pt x="0" y="262234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776499" y="0"/>
                  </a:lnTo>
                  <a:cubicBezTo>
                    <a:pt x="3845079" y="0"/>
                    <a:pt x="3900959" y="55880"/>
                    <a:pt x="3900959" y="124460"/>
                  </a:cubicBezTo>
                  <a:lnTo>
                    <a:pt x="3900959" y="2622344"/>
                  </a:lnTo>
                  <a:cubicBezTo>
                    <a:pt x="3900959" y="2690924"/>
                    <a:pt x="3845079" y="2746804"/>
                    <a:pt x="3776499" y="2746804"/>
                  </a:cubicBezTo>
                  <a:close/>
                </a:path>
              </a:pathLst>
            </a:custGeom>
            <a:solidFill>
              <a:srgbClr val="B6DBCB"/>
            </a:solidFill>
          </p:spPr>
        </p:sp>
      </p:grpSp>
      <p:sp>
        <p:nvSpPr>
          <p:cNvPr id="8" name="AutoShape 8"/>
          <p:cNvSpPr/>
          <p:nvPr/>
        </p:nvSpPr>
        <p:spPr>
          <a:xfrm>
            <a:off x="1706600" y="1602551"/>
            <a:ext cx="11127681" cy="0"/>
          </a:xfrm>
          <a:prstGeom prst="line">
            <a:avLst/>
          </a:prstGeom>
          <a:ln w="466725" cap="rnd">
            <a:solidFill>
              <a:srgbClr val="EB8B8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720246" y="9014571"/>
            <a:ext cx="11127681" cy="0"/>
          </a:xfrm>
          <a:prstGeom prst="line">
            <a:avLst/>
          </a:prstGeom>
          <a:ln w="238125" cap="rnd">
            <a:solidFill>
              <a:srgbClr val="EB8B8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2241050" y="2443756"/>
            <a:ext cx="10082695" cy="6208362"/>
            <a:chOff x="0" y="0"/>
            <a:chExt cx="4785629" cy="29467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785630" cy="2946724"/>
            </a:xfrm>
            <a:custGeom>
              <a:avLst/>
              <a:gdLst/>
              <a:ahLst/>
              <a:cxnLst/>
              <a:rect l="l" t="t" r="r" b="b"/>
              <a:pathLst>
                <a:path w="4785630" h="2946724">
                  <a:moveTo>
                    <a:pt x="4661169" y="2946724"/>
                  </a:moveTo>
                  <a:lnTo>
                    <a:pt x="124460" y="2946724"/>
                  </a:lnTo>
                  <a:cubicBezTo>
                    <a:pt x="55880" y="2946724"/>
                    <a:pt x="0" y="2890844"/>
                    <a:pt x="0" y="282226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61169" y="0"/>
                  </a:lnTo>
                  <a:cubicBezTo>
                    <a:pt x="4729750" y="0"/>
                    <a:pt x="4785630" y="55880"/>
                    <a:pt x="4785630" y="124460"/>
                  </a:cubicBezTo>
                  <a:lnTo>
                    <a:pt x="4785630" y="2822264"/>
                  </a:lnTo>
                  <a:cubicBezTo>
                    <a:pt x="4785630" y="2890844"/>
                    <a:pt x="4729750" y="2946724"/>
                    <a:pt x="4661169" y="2946724"/>
                  </a:cubicBezTo>
                  <a:close/>
                </a:path>
              </a:pathLst>
            </a:custGeom>
            <a:solidFill>
              <a:srgbClr val="FDFDFB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337096" y="1602551"/>
            <a:ext cx="4385853" cy="10533707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074611" y="3788800"/>
            <a:ext cx="10082696" cy="3248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500" b="1">
                <a:solidFill>
                  <a:srgbClr val="3F3A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NGHE!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85464" y="4421546"/>
            <a:ext cx="423849" cy="61025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2847927" y="7638238"/>
            <a:ext cx="593706" cy="854813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441633" y="2072600"/>
            <a:ext cx="209075" cy="301024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903095">
            <a:off x="-609982" y="7585248"/>
            <a:ext cx="1970978" cy="112525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060008" flipH="1" flipV="1">
            <a:off x="16761195" y="1151283"/>
            <a:ext cx="2058517" cy="1175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692</Words>
  <Application>Microsoft Office PowerPoint</Application>
  <PresentationFormat>Custom</PresentationFormat>
  <Paragraphs>88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Wingdings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Green Rules and Reminders For Online Classes Education Presentation</dc:title>
  <cp:lastModifiedBy>Thảo Đào</cp:lastModifiedBy>
  <cp:revision>4</cp:revision>
  <dcterms:created xsi:type="dcterms:W3CDTF">2006-08-16T00:00:00Z</dcterms:created>
  <dcterms:modified xsi:type="dcterms:W3CDTF">2022-07-22T03:34:49Z</dcterms:modified>
  <dc:identifier>DAFGdhCAvJA</dc:identifier>
</cp:coreProperties>
</file>