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780" r:id="rId1"/>
    <p:sldMasterId id="2147483804" r:id="rId2"/>
    <p:sldMasterId id="2147483816" r:id="rId3"/>
    <p:sldMasterId id="2147483900" r:id="rId4"/>
  </p:sldMasterIdLst>
  <p:notesMasterIdLst>
    <p:notesMasterId r:id="rId44"/>
  </p:notesMasterIdLst>
  <p:sldIdLst>
    <p:sldId id="410" r:id="rId5"/>
    <p:sldId id="473" r:id="rId6"/>
    <p:sldId id="444" r:id="rId7"/>
    <p:sldId id="446" r:id="rId8"/>
    <p:sldId id="442" r:id="rId9"/>
    <p:sldId id="443" r:id="rId10"/>
    <p:sldId id="447" r:id="rId11"/>
    <p:sldId id="390" r:id="rId12"/>
    <p:sldId id="451" r:id="rId13"/>
    <p:sldId id="470" r:id="rId14"/>
    <p:sldId id="469" r:id="rId15"/>
    <p:sldId id="471" r:id="rId16"/>
    <p:sldId id="428" r:id="rId17"/>
    <p:sldId id="452" r:id="rId18"/>
    <p:sldId id="453" r:id="rId19"/>
    <p:sldId id="438" r:id="rId20"/>
    <p:sldId id="441" r:id="rId21"/>
    <p:sldId id="457" r:id="rId22"/>
    <p:sldId id="456" r:id="rId23"/>
    <p:sldId id="439" r:id="rId24"/>
    <p:sldId id="460" r:id="rId25"/>
    <p:sldId id="459" r:id="rId26"/>
    <p:sldId id="474" r:id="rId27"/>
    <p:sldId id="440" r:id="rId28"/>
    <p:sldId id="461" r:id="rId29"/>
    <p:sldId id="462" r:id="rId30"/>
    <p:sldId id="475" r:id="rId31"/>
    <p:sldId id="463" r:id="rId32"/>
    <p:sldId id="464" r:id="rId33"/>
    <p:sldId id="465" r:id="rId34"/>
    <p:sldId id="437" r:id="rId35"/>
    <p:sldId id="414" r:id="rId36"/>
    <p:sldId id="476" r:id="rId37"/>
    <p:sldId id="477" r:id="rId38"/>
    <p:sldId id="481" r:id="rId39"/>
    <p:sldId id="480" r:id="rId40"/>
    <p:sldId id="466" r:id="rId41"/>
    <p:sldId id="445" r:id="rId42"/>
    <p:sldId id="408" r:id="rId43"/>
  </p:sldIdLst>
  <p:sldSz cx="9144000" cy="5715000" type="screen16x1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80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99FF"/>
    <a:srgbClr val="99CCFF"/>
    <a:srgbClr val="33993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0786" autoAdjust="0"/>
  </p:normalViewPr>
  <p:slideViewPr>
    <p:cSldViewPr>
      <p:cViewPr varScale="1">
        <p:scale>
          <a:sx n="105" d="100"/>
          <a:sy n="105" d="100"/>
        </p:scale>
        <p:origin x="-658" y="-67"/>
      </p:cViewPr>
      <p:guideLst>
        <p:guide orient="horz" pos="1800"/>
        <p:guide pos="2880"/>
      </p:guideLst>
    </p:cSldViewPr>
  </p:slideViewPr>
  <p:notesTextViewPr>
    <p:cViewPr>
      <p:scale>
        <a:sx n="1" d="1"/>
        <a:sy n="1" d="1"/>
      </p:scale>
      <p:origin x="0" y="0"/>
    </p:cViewPr>
  </p:notesTextViewPr>
  <p:sorterViewPr>
    <p:cViewPr>
      <p:scale>
        <a:sx n="100" d="100"/>
        <a:sy n="100" d="100"/>
      </p:scale>
      <p:origin x="0" y="31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2AA84-9CB8-4F1A-8D5A-FDDE7779D72C}" type="datetimeFigureOut">
              <a:rPr lang="en-US" smtClean="0"/>
              <a:t>12/12/2024</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E4DEC6-AAAA-4DB3-B49C-DEFF19BCB9F2}" type="slidenum">
              <a:rPr lang="en-US" smtClean="0"/>
              <a:t>‹#›</a:t>
            </a:fld>
            <a:endParaRPr lang="en-US"/>
          </a:p>
        </p:txBody>
      </p:sp>
    </p:spTree>
    <p:extLst>
      <p:ext uri="{BB962C8B-B14F-4D97-AF65-F5344CB8AC3E}">
        <p14:creationId xmlns:p14="http://schemas.microsoft.com/office/powerpoint/2010/main" val="3128252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902C29-F3A7-4111-84BF-F243B3864626}" type="datetimeFigureOut">
              <a:rPr lang="en-US" smtClean="0"/>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7808586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902C29-F3A7-4111-84BF-F243B3864626}" type="datetimeFigureOut">
              <a:rPr lang="en-US" smtClean="0"/>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39573121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902C29-F3A7-4111-84BF-F243B3864626}" type="datetimeFigureOut">
              <a:rPr lang="en-US" smtClean="0"/>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727615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902C29-F3A7-4111-84BF-F243B3864626}" type="datetimeFigureOut">
              <a:rPr lang="en-US" smtClean="0"/>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12218683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902C29-F3A7-4111-84BF-F243B3864626}" type="datetimeFigureOut">
              <a:rPr lang="en-US" smtClean="0"/>
              <a:t>12/12/2024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40243177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902C29-F3A7-4111-84BF-F243B3864626}" type="datetimeFigureOut">
              <a:rPr lang="en-US" smtClean="0"/>
              <a:t>12/12/2024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2216344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902C29-F3A7-4111-84BF-F243B3864626}" type="datetimeFigureOut">
              <a:rPr lang="en-US" smtClean="0"/>
              <a:t>12/12/2024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18362120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6902C29-F3A7-4111-84BF-F243B3864626}" type="datetimeFigureOut">
              <a:rPr lang="en-US" smtClean="0"/>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17951649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6902C29-F3A7-4111-84BF-F243B3864626}" type="datetimeFigureOut">
              <a:rPr lang="en-US" smtClean="0"/>
              <a:t>12/12/2024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13323498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902C29-F3A7-4111-84BF-F243B3864626}" type="datetimeFigureOut">
              <a:rPr lang="en-US" smtClean="0"/>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665141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902C29-F3A7-4111-84BF-F243B3864626}" type="datetimeFigureOut">
              <a:rPr lang="en-US" smtClean="0"/>
              <a:t>12/12/2024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E43359-9689-43FC-B437-9A0F8F6BAA3D}" type="slidenum">
              <a:rPr lang="en-US" smtClean="0"/>
              <a:t>‹#›</a:t>
            </a:fld>
            <a:endParaRPr lang="en-US"/>
          </a:p>
        </p:txBody>
      </p:sp>
    </p:spTree>
    <p:extLst>
      <p:ext uri="{BB962C8B-B14F-4D97-AF65-F5344CB8AC3E}">
        <p14:creationId xmlns:p14="http://schemas.microsoft.com/office/powerpoint/2010/main" val="574765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722880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940628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5988753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857597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127975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5522095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379231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0810044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9469123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3030353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368561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986029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35537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454904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998542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1546200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944172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71159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8441966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69537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1996222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5574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59985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7415679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3252762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6686031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3188135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643302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6292317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007139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394520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201212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9101793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A6902C29-F3A7-4111-84BF-F243B3864626}" type="datetimeFigureOut">
              <a:rPr lang="en-US" smtClean="0"/>
              <a:t>12/12/2024</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ABE43359-9689-43FC-B437-9A0F8F6BAA3D}" type="slidenum">
              <a:rPr lang="en-US" smtClean="0"/>
              <a:t>‹#›</a:t>
            </a:fld>
            <a:endParaRPr lang="en-US"/>
          </a:p>
        </p:txBody>
      </p:sp>
    </p:spTree>
    <p:extLst>
      <p:ext uri="{BB962C8B-B14F-4D97-AF65-F5344CB8AC3E}">
        <p14:creationId xmlns:p14="http://schemas.microsoft.com/office/powerpoint/2010/main" val="235360715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5800" rtl="0" eaLnBrk="1" latinLnBrk="0" hangingPunct="1">
        <a:lnSpc>
          <a:spcPct val="90000"/>
        </a:lnSpc>
        <a:spcBef>
          <a:spcPct val="0"/>
        </a:spcBef>
        <a:buNone/>
        <a:defRPr sz="3300" b="0" i="0" u="none"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u="none"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4620716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90581322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4E80187F-1B97-4D7C-96A4-A8382DC8D5EC}" type="datetimeFigureOut">
              <a:rPr lang="en-US" smtClean="0">
                <a:solidFill>
                  <a:prstClr val="black">
                    <a:tint val="75000"/>
                  </a:prstClr>
                </a:solidFill>
              </a:rPr>
              <a:t>12/12/2024</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F9D922EF-38F0-4037-AAAB-E8818506C550}"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26390497"/>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1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jpg"/><Relationship Id="rId1" Type="http://schemas.openxmlformats.org/officeDocument/2006/relationships/slideLayout" Target="../slideLayouts/slideLayout1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g"/><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g"/><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g"/><Relationship Id="rId1" Type="http://schemas.openxmlformats.org/officeDocument/2006/relationships/slideLayout" Target="../slideLayouts/slideLayout29.xml"/><Relationship Id="rId5" Type="http://schemas.openxmlformats.org/officeDocument/2006/relationships/image" Target="../media/image27.jpeg"/><Relationship Id="rId4" Type="http://schemas.openxmlformats.org/officeDocument/2006/relationships/image" Target="../media/image26.jpeg"/></Relationships>
</file>

<file path=ppt/slides/_rels/slide3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jpg"/><Relationship Id="rId7" Type="http://schemas.openxmlformats.org/officeDocument/2006/relationships/image" Target="../media/image31.jpeg"/><Relationship Id="rId2" Type="http://schemas.openxmlformats.org/officeDocument/2006/relationships/slideLayout" Target="../slideLayouts/slideLayout29.xml"/><Relationship Id="rId1" Type="http://schemas.openxmlformats.org/officeDocument/2006/relationships/tags" Target="../tags/tag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2246255" y="571500"/>
            <a:ext cx="5222135" cy="830997"/>
          </a:xfrm>
          <a:prstGeom prst="rect">
            <a:avLst/>
          </a:prstGeom>
        </p:spPr>
        <p:txBody>
          <a:bodyPr wrap="none">
            <a:spAutoFit/>
          </a:bodyPr>
          <a:lstStyle/>
          <a:p>
            <a:pPr lvl="0" algn="ctr"/>
            <a:r>
              <a:rPr lang="en-US" sz="2400" b="1" dirty="0">
                <a:solidFill>
                  <a:srgbClr val="0000CC"/>
                </a:solidFill>
                <a:latin typeface="Times New Roman" panose="02020603050405020304"/>
                <a:ea typeface="Times New Roman" panose="02020603050405020304"/>
              </a:rPr>
              <a:t>UBND HUYỆN </a:t>
            </a:r>
            <a:r>
              <a:rPr lang="vi-VN" sz="2400" b="1" dirty="0" smtClean="0">
                <a:solidFill>
                  <a:srgbClr val="0000CC"/>
                </a:solidFill>
                <a:latin typeface="Times New Roman" panose="02020603050405020304"/>
                <a:ea typeface="Times New Roman" panose="02020603050405020304"/>
              </a:rPr>
              <a:t>MÊ LINH</a:t>
            </a:r>
            <a:endParaRPr lang="en-US" sz="2400" b="1" dirty="0">
              <a:solidFill>
                <a:srgbClr val="0000CC"/>
              </a:solidFill>
              <a:latin typeface="Times New Roman" panose="02020603050405020304"/>
              <a:ea typeface="Times New Roman" panose="02020603050405020304"/>
            </a:endParaRPr>
          </a:p>
          <a:p>
            <a:pPr lvl="0" algn="ctr"/>
            <a:r>
              <a:rPr lang="en-US" sz="2400" b="1" dirty="0">
                <a:solidFill>
                  <a:srgbClr val="0000CC"/>
                </a:solidFill>
                <a:latin typeface="Times New Roman" panose="02020603050405020304"/>
                <a:ea typeface="Times New Roman" panose="02020603050405020304"/>
              </a:rPr>
              <a:t>TRƯỜNG MẦM NON </a:t>
            </a:r>
            <a:r>
              <a:rPr lang="vi-VN" sz="2400" b="1" dirty="0" smtClean="0">
                <a:solidFill>
                  <a:srgbClr val="0000CC"/>
                </a:solidFill>
                <a:latin typeface="Times New Roman" panose="02020603050405020304"/>
                <a:ea typeface="Times New Roman" panose="02020603050405020304"/>
              </a:rPr>
              <a:t>ĐẠI THỊNH B</a:t>
            </a:r>
            <a:endParaRPr lang="en-US" sz="2400" dirty="0">
              <a:solidFill>
                <a:srgbClr val="0000CC"/>
              </a:solidFill>
              <a:latin typeface="Times New Roman" panose="02020603050405020304"/>
              <a:ea typeface="Times New Roman" panose="02020603050405020304"/>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7875"/>
          <a:stretch/>
        </p:blipFill>
        <p:spPr>
          <a:xfrm>
            <a:off x="60701" y="1866900"/>
            <a:ext cx="2072899" cy="3718303"/>
          </a:xfrm>
          <a:prstGeom prst="rect">
            <a:avLst/>
          </a:prstGeom>
        </p:spPr>
      </p:pic>
      <p:sp>
        <p:nvSpPr>
          <p:cNvPr id="8" name="Rectangle 7"/>
          <p:cNvSpPr/>
          <p:nvPr/>
        </p:nvSpPr>
        <p:spPr>
          <a:xfrm>
            <a:off x="2246256" y="1866900"/>
            <a:ext cx="6795684" cy="3323987"/>
          </a:xfrm>
          <a:prstGeom prst="rect">
            <a:avLst/>
          </a:prstGeom>
        </p:spPr>
        <p:txBody>
          <a:bodyPr wrap="square">
            <a:spAutoFit/>
          </a:bodyPr>
          <a:lstStyle/>
          <a:p>
            <a:pPr lvl="0" algn="ctr"/>
            <a:r>
              <a:rPr lang="en-US" sz="3000" b="1" dirty="0">
                <a:solidFill>
                  <a:srgbClr val="FF0000"/>
                </a:solidFill>
                <a:latin typeface="Times New Roman" panose="02020603050405020304"/>
                <a:ea typeface="Times New Roman" panose="02020603050405020304"/>
              </a:rPr>
              <a:t>BÀI THUYẾT TRÌNH</a:t>
            </a:r>
          </a:p>
          <a:p>
            <a:pPr lvl="0" algn="ctr"/>
            <a:r>
              <a:rPr lang="en-US" sz="3000" b="1" dirty="0">
                <a:solidFill>
                  <a:srgbClr val="FF0000"/>
                </a:solidFill>
                <a:latin typeface="Times New Roman" panose="02020603050405020304"/>
                <a:ea typeface="Times New Roman" panose="02020603050405020304"/>
              </a:rPr>
              <a:t>“GIÁO VIÊN MẦM NON </a:t>
            </a:r>
          </a:p>
          <a:p>
            <a:pPr lvl="0" algn="ctr"/>
            <a:r>
              <a:rPr lang="en-US" sz="3000" b="1" dirty="0">
                <a:solidFill>
                  <a:srgbClr val="FF0000"/>
                </a:solidFill>
                <a:latin typeface="Times New Roman" panose="02020603050405020304"/>
                <a:ea typeface="Times New Roman" panose="02020603050405020304"/>
              </a:rPr>
              <a:t>DẠY GIỎI CẤP HUYỆN”</a:t>
            </a:r>
          </a:p>
          <a:p>
            <a:pPr lvl="0"/>
            <a:r>
              <a:rPr lang="en-US" sz="2800" b="1" dirty="0">
                <a:solidFill>
                  <a:srgbClr val="FF0000"/>
                </a:solidFill>
                <a:latin typeface="Times New Roman" panose="02020603050405020304"/>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Giáo</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viên</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dự</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thi</a:t>
            </a:r>
            <a:r>
              <a:rPr lang="en-US" sz="2000" dirty="0" smtClean="0">
                <a:latin typeface="Times New Roman" pitchFamily="18" charset="0"/>
                <a:ea typeface="Times New Roman" panose="02020603050405020304"/>
                <a:cs typeface="Times New Roman" pitchFamily="18" charset="0"/>
              </a:rPr>
              <a:t>:</a:t>
            </a:r>
            <a:r>
              <a:rPr lang="vi-VN" sz="2000" dirty="0" smtClean="0">
                <a:latin typeface="Times New Roman" pitchFamily="18" charset="0"/>
                <a:ea typeface="Times New Roman" panose="02020603050405020304"/>
                <a:cs typeface="Times New Roman" pitchFamily="18" charset="0"/>
              </a:rPr>
              <a:t> Đặng Thu Liên</a:t>
            </a:r>
            <a:endParaRPr lang="en-US" sz="2000" dirty="0">
              <a:latin typeface="Times New Roman" pitchFamily="18" charset="0"/>
              <a:ea typeface="Times New Roman" panose="02020603050405020304"/>
              <a:cs typeface="Times New Roman" pitchFamily="18" charset="0"/>
            </a:endParaRPr>
          </a:p>
          <a:p>
            <a:pPr lvl="0"/>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Đơn</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vị</a:t>
            </a:r>
            <a:r>
              <a:rPr lang="en-US" sz="2000" dirty="0">
                <a:latin typeface="Times New Roman" pitchFamily="18" charset="0"/>
                <a:ea typeface="Times New Roman" panose="02020603050405020304"/>
                <a:cs typeface="Times New Roman" pitchFamily="18" charset="0"/>
              </a:rPr>
              <a:t>: </a:t>
            </a:r>
            <a:r>
              <a:rPr lang="vi-VN" sz="2000" dirty="0" smtClean="0">
                <a:latin typeface="Times New Roman" pitchFamily="18" charset="0"/>
                <a:ea typeface="Times New Roman" panose="02020603050405020304"/>
                <a:cs typeface="Times New Roman" pitchFamily="18" charset="0"/>
              </a:rPr>
              <a:t>Trường Mầm non Đại Thịnh B</a:t>
            </a:r>
            <a:endParaRPr lang="en-US" sz="2000" dirty="0">
              <a:latin typeface="Times New Roman" pitchFamily="18" charset="0"/>
              <a:ea typeface="Times New Roman" panose="02020603050405020304"/>
              <a:cs typeface="Times New Roman" pitchFamily="18" charset="0"/>
            </a:endParaRPr>
          </a:p>
          <a:p>
            <a:pPr lvl="0"/>
            <a:r>
              <a:rPr lang="en-US" sz="2000" dirty="0" err="1">
                <a:latin typeface="Times New Roman" pitchFamily="18" charset="0"/>
                <a:ea typeface="Times New Roman" panose="02020603050405020304"/>
                <a:cs typeface="Times New Roman" pitchFamily="18" charset="0"/>
              </a:rPr>
              <a:t>Đề</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tài</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thuyết</a:t>
            </a:r>
            <a:r>
              <a:rPr lang="en-US" sz="2000" dirty="0">
                <a:latin typeface="Times New Roman" pitchFamily="18" charset="0"/>
                <a:ea typeface="Times New Roman" panose="02020603050405020304"/>
                <a:cs typeface="Times New Roman" pitchFamily="18" charset="0"/>
              </a:rPr>
              <a:t> </a:t>
            </a:r>
            <a:r>
              <a:rPr lang="en-US" sz="2000" dirty="0" err="1">
                <a:latin typeface="Times New Roman" pitchFamily="18" charset="0"/>
                <a:ea typeface="Times New Roman" panose="02020603050405020304"/>
                <a:cs typeface="Times New Roman" pitchFamily="18" charset="0"/>
              </a:rPr>
              <a:t>trình</a:t>
            </a:r>
            <a:r>
              <a:rPr lang="en-US" sz="2000" dirty="0">
                <a:latin typeface="Times New Roman" pitchFamily="18" charset="0"/>
                <a:ea typeface="Times New Roman" panose="02020603050405020304"/>
                <a:cs typeface="Times New Roman" pitchFamily="18" charset="0"/>
              </a:rPr>
              <a:t>: </a:t>
            </a:r>
            <a:r>
              <a:rPr lang="en-US" sz="2400" b="1" cap="all" dirty="0" err="1">
                <a:latin typeface="Times New Roman" panose="02020603050405020304" pitchFamily="18" charset="0"/>
                <a:cs typeface="Times New Roman" panose="02020603050405020304" pitchFamily="18" charset="0"/>
              </a:rPr>
              <a:t>Một</a:t>
            </a:r>
            <a:r>
              <a:rPr lang="en-US" sz="2400" b="1" cap="all" dirty="0">
                <a:latin typeface="Times New Roman" panose="02020603050405020304" pitchFamily="18" charset="0"/>
                <a:cs typeface="Times New Roman" panose="02020603050405020304" pitchFamily="18" charset="0"/>
              </a:rPr>
              <a:t> </a:t>
            </a:r>
            <a:r>
              <a:rPr lang="en-US" sz="2400" b="1" cap="all" dirty="0" err="1">
                <a:latin typeface="Times New Roman" panose="02020603050405020304" pitchFamily="18" charset="0"/>
                <a:cs typeface="Times New Roman" panose="02020603050405020304" pitchFamily="18" charset="0"/>
              </a:rPr>
              <a:t>số</a:t>
            </a:r>
            <a:r>
              <a:rPr lang="en-US" sz="2400" b="1" cap="all" dirty="0">
                <a:latin typeface="Times New Roman" panose="02020603050405020304" pitchFamily="18" charset="0"/>
                <a:cs typeface="Times New Roman" panose="02020603050405020304" pitchFamily="18" charset="0"/>
              </a:rPr>
              <a:t> </a:t>
            </a:r>
            <a:r>
              <a:rPr lang="en-US" sz="2400" b="1" cap="all" dirty="0" smtClean="0">
                <a:latin typeface="Times New Roman" panose="02020603050405020304" pitchFamily="18" charset="0"/>
                <a:cs typeface="Times New Roman" panose="02020603050405020304" pitchFamily="18" charset="0"/>
              </a:rPr>
              <a:t>GIẢI </a:t>
            </a:r>
            <a:r>
              <a:rPr lang="en-US" sz="2400" b="1" cap="all" dirty="0" err="1">
                <a:latin typeface="Times New Roman" panose="02020603050405020304" pitchFamily="18" charset="0"/>
                <a:cs typeface="Times New Roman" panose="02020603050405020304" pitchFamily="18" charset="0"/>
              </a:rPr>
              <a:t>pháp</a:t>
            </a:r>
            <a:r>
              <a:rPr lang="en-US" sz="2400" b="1" cap="all" dirty="0">
                <a:latin typeface="Times New Roman" panose="02020603050405020304" pitchFamily="18" charset="0"/>
                <a:cs typeface="Times New Roman" panose="02020603050405020304" pitchFamily="18" charset="0"/>
              </a:rPr>
              <a:t> HƯỚNG DẪN TRẺ </a:t>
            </a:r>
            <a:r>
              <a:rPr lang="en-US" sz="2400" b="1" cap="all" dirty="0" smtClean="0">
                <a:latin typeface="Times New Roman" panose="02020603050405020304" pitchFamily="18" charset="0"/>
                <a:cs typeface="Times New Roman" panose="02020603050405020304" pitchFamily="18" charset="0"/>
              </a:rPr>
              <a:t>LỚP 5TA1 </a:t>
            </a:r>
            <a:r>
              <a:rPr lang="en-US" sz="2400" b="1" cap="all" dirty="0">
                <a:latin typeface="Times New Roman" panose="02020603050405020304" pitchFamily="18" charset="0"/>
                <a:cs typeface="Times New Roman" panose="02020603050405020304" pitchFamily="18" charset="0"/>
              </a:rPr>
              <a:t>TUỔI PHÂN LOẠI VÀ TÁI CHẾ RÁC ĐỂ BẢO VỆ MÔI TRƯỜNG</a:t>
            </a:r>
            <a:endParaRPr lang="en-US" sz="3600" dirty="0">
              <a:solidFill>
                <a:srgbClr val="FF0000"/>
              </a:solidFill>
              <a:latin typeface="Times New Roman" pitchFamily="18" charset="0"/>
              <a:ea typeface="Times New Roman" panose="02020603050405020304"/>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76200" y="342900"/>
            <a:ext cx="9143135" cy="5360894"/>
          </a:xfrm>
          <a:prstGeom prst="rect">
            <a:avLst/>
          </a:prstGeom>
          <a:noFill/>
          <a:ln w="9525">
            <a:noFill/>
          </a:ln>
        </p:spPr>
      </p:pic>
      <p:pic>
        <p:nvPicPr>
          <p:cNvPr id="6" name="图片 71687" descr="8"/>
          <p:cNvPicPr preferRelativeResize="0">
            <a:picLocks/>
          </p:cNvPicPr>
          <p:nvPr/>
        </p:nvPicPr>
        <p:blipFill>
          <a:blip r:embed="rId3"/>
          <a:stretch>
            <a:fillRect/>
          </a:stretch>
        </p:blipFill>
        <p:spPr>
          <a:xfrm>
            <a:off x="2469859" y="183482"/>
            <a:ext cx="4680000" cy="972000"/>
          </a:xfrm>
          <a:prstGeom prst="rect">
            <a:avLst/>
          </a:prstGeom>
          <a:noFill/>
          <a:ln w="9525">
            <a:noFill/>
          </a:ln>
        </p:spPr>
      </p:pic>
      <p:sp>
        <p:nvSpPr>
          <p:cNvPr id="7" name="文本框 71690"/>
          <p:cNvSpPr txBox="1"/>
          <p:nvPr/>
        </p:nvSpPr>
        <p:spPr>
          <a:xfrm>
            <a:off x="2674172" y="362678"/>
            <a:ext cx="4336228" cy="477054"/>
          </a:xfrm>
          <a:prstGeom prst="rect">
            <a:avLst/>
          </a:prstGeom>
          <a:noFill/>
          <a:ln w="9525">
            <a:noFill/>
          </a:ln>
        </p:spPr>
        <p:txBody>
          <a:bodyPr wrap="square">
            <a:spAutoFit/>
          </a:bodyPr>
          <a:lstStyle/>
          <a:p>
            <a:pPr lvl="0" defTabSz="1500505">
              <a:spcBef>
                <a:spcPct val="50000"/>
              </a:spcBef>
            </a:pPr>
            <a:r>
              <a:rPr lang="en-US" altLang="zh-CN" sz="2500" b="1" dirty="0" err="1"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Bài</a:t>
            </a:r>
            <a:r>
              <a:rPr lang="en-US" altLang="zh-CN" sz="25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500" b="1" dirty="0" err="1"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thuyết</a:t>
            </a:r>
            <a:r>
              <a:rPr lang="en-US" altLang="zh-CN" sz="25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500" b="1" dirty="0" err="1"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trình</a:t>
            </a:r>
            <a:r>
              <a:rPr lang="en-US" altLang="zh-CN" sz="25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a:t>
            </a:r>
            <a:r>
              <a:rPr lang="en-US" altLang="zh-CN" sz="2500" b="1" dirty="0" err="1"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gồm</a:t>
            </a:r>
            <a:r>
              <a:rPr lang="en-US" altLang="zh-CN" sz="25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 4 </a:t>
            </a:r>
            <a:r>
              <a:rPr lang="en-US" altLang="zh-CN" sz="2500" b="1" dirty="0" err="1"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phần</a:t>
            </a:r>
            <a:endParaRPr lang="zh-CN" altLang="en-US" sz="25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9" name="Rectangle 8"/>
          <p:cNvSpPr/>
          <p:nvPr/>
        </p:nvSpPr>
        <p:spPr>
          <a:xfrm>
            <a:off x="3200400" y="1163812"/>
            <a:ext cx="5486400" cy="2062103"/>
          </a:xfrm>
          <a:prstGeom prst="rect">
            <a:avLst/>
          </a:prstGeom>
          <a:noFill/>
        </p:spPr>
        <p:txBody>
          <a:bodyPr wrap="square">
            <a:spAutoFit/>
          </a:bodyPr>
          <a:lstStyle/>
          <a:p>
            <a:pPr marL="457200" indent="-457200" algn="just">
              <a:buAutoNum type="arabicPeriod"/>
            </a:pPr>
            <a:r>
              <a:rPr lang="en-GB" sz="3200" b="1" dirty="0" smtClean="0">
                <a:ln w="10541" cmpd="sng">
                  <a:solidFill>
                    <a:srgbClr val="C00000"/>
                  </a:solidFill>
                  <a:prstDash val="solid"/>
                </a:ln>
                <a:solidFill>
                  <a:srgbClr val="0000CC"/>
                </a:solidFill>
                <a:latin typeface="Times New Roman" panose="02020603050405020304" pitchFamily="18" charset="0"/>
                <a:cs typeface="Times New Roman" panose="02020603050405020304" pitchFamily="18" charset="0"/>
              </a:rPr>
              <a:t>LÝ DO CHỌN ĐỀ TÀI</a:t>
            </a:r>
          </a:p>
          <a:p>
            <a:pPr marL="457200" indent="-457200" algn="just">
              <a:buAutoNum type="arabicPeriod"/>
            </a:pPr>
            <a:r>
              <a:rPr lang="en-US" sz="3200" b="1" dirty="0" smtClean="0">
                <a:ln w="10541" cmpd="sng">
                  <a:solidFill>
                    <a:srgbClr val="C00000"/>
                  </a:solidFill>
                  <a:prstDash val="solid"/>
                </a:ln>
                <a:solidFill>
                  <a:srgbClr val="0000CC"/>
                </a:solidFill>
                <a:latin typeface="Times New Roman" pitchFamily="18" charset="0"/>
                <a:cs typeface="Times New Roman" pitchFamily="18" charset="0"/>
              </a:rPr>
              <a:t>CÁC GIẢI PHÁP</a:t>
            </a:r>
          </a:p>
          <a:p>
            <a:pPr marL="457200" indent="-457200" algn="just">
              <a:buAutoNum type="arabicPeriod"/>
            </a:pPr>
            <a:r>
              <a:rPr lang="en-US" sz="3200" b="1" dirty="0" smtClean="0">
                <a:ln w="10541" cmpd="sng">
                  <a:solidFill>
                    <a:srgbClr val="C00000"/>
                  </a:solidFill>
                  <a:prstDash val="solid"/>
                </a:ln>
                <a:solidFill>
                  <a:srgbClr val="0000CC"/>
                </a:solidFill>
                <a:latin typeface="Times New Roman" pitchFamily="18" charset="0"/>
                <a:cs typeface="Times New Roman" pitchFamily="18" charset="0"/>
              </a:rPr>
              <a:t>HIỆU QUẢ THỰC HIỆN</a:t>
            </a:r>
          </a:p>
          <a:p>
            <a:pPr marL="457200" indent="-457200" algn="just">
              <a:buAutoNum type="arabicPeriod"/>
            </a:pPr>
            <a:r>
              <a:rPr lang="en-US" sz="3200" b="1" dirty="0" smtClean="0">
                <a:ln w="10541" cmpd="sng">
                  <a:solidFill>
                    <a:srgbClr val="C00000"/>
                  </a:solidFill>
                  <a:prstDash val="solid"/>
                </a:ln>
                <a:solidFill>
                  <a:srgbClr val="0000CC"/>
                </a:solidFill>
                <a:latin typeface="Times New Roman" pitchFamily="18" charset="0"/>
                <a:cs typeface="Times New Roman" pitchFamily="18" charset="0"/>
              </a:rPr>
              <a:t>KẾT LUẬN</a:t>
            </a:r>
            <a:endParaRPr lang="en-US" sz="3200" b="1" dirty="0">
              <a:ln w="10541" cmpd="sng">
                <a:solidFill>
                  <a:srgbClr val="C00000"/>
                </a:solidFill>
                <a:prstDash val="solid"/>
              </a:ln>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val="42794620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0" y="342900"/>
            <a:ext cx="9143135" cy="5360894"/>
          </a:xfrm>
          <a:prstGeom prst="rect">
            <a:avLst/>
          </a:prstGeom>
          <a:noFill/>
          <a:ln w="9525">
            <a:noFill/>
          </a:ln>
        </p:spPr>
      </p:pic>
      <p:pic>
        <p:nvPicPr>
          <p:cNvPr id="6" name="图片 71687" descr="8"/>
          <p:cNvPicPr preferRelativeResize="0">
            <a:picLocks/>
          </p:cNvPicPr>
          <p:nvPr/>
        </p:nvPicPr>
        <p:blipFill>
          <a:blip r:embed="rId3"/>
          <a:stretch>
            <a:fillRect/>
          </a:stretch>
        </p:blipFill>
        <p:spPr>
          <a:xfrm>
            <a:off x="2469859" y="183482"/>
            <a:ext cx="4680000" cy="972000"/>
          </a:xfrm>
          <a:prstGeom prst="rect">
            <a:avLst/>
          </a:prstGeom>
          <a:noFill/>
          <a:ln w="9525">
            <a:noFill/>
          </a:ln>
        </p:spPr>
      </p:pic>
      <p:sp>
        <p:nvSpPr>
          <p:cNvPr id="7" name="文本框 71690"/>
          <p:cNvSpPr txBox="1"/>
          <p:nvPr/>
        </p:nvSpPr>
        <p:spPr>
          <a:xfrm>
            <a:off x="2674172" y="362678"/>
            <a:ext cx="4336228" cy="477054"/>
          </a:xfrm>
          <a:prstGeom prst="rect">
            <a:avLst/>
          </a:prstGeom>
          <a:noFill/>
          <a:ln w="9525">
            <a:noFill/>
          </a:ln>
        </p:spPr>
        <p:txBody>
          <a:bodyPr wrap="square">
            <a:spAutoFit/>
          </a:bodyPr>
          <a:lstStyle/>
          <a:p>
            <a:pPr lvl="0" defTabSz="1500505">
              <a:spcBef>
                <a:spcPct val="50000"/>
              </a:spcBef>
            </a:pPr>
            <a:r>
              <a:rPr lang="en-US" altLang="zh-CN" sz="25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rPr>
              <a:t>I. LÝ DO CHỌN </a:t>
            </a:r>
            <a:r>
              <a:rPr lang="en-US" altLang="zh-CN" sz="2500" b="1" dirty="0" smtClean="0">
                <a:solidFill>
                  <a:srgbClr val="C00000"/>
                </a:solidFill>
                <a:latin typeface="Times New Roman" panose="02020603050405020304" pitchFamily="18" charset="0"/>
                <a:ea typeface="黑体" panose="02010609060101010101" pitchFamily="2" charset="-122"/>
                <a:cs typeface="Times New Roman" panose="02020603050405020304" pitchFamily="18" charset="0"/>
              </a:rPr>
              <a:t>ĐỀ TÀI</a:t>
            </a:r>
            <a:endParaRPr lang="zh-CN" altLang="en-US" sz="2500" b="1" dirty="0">
              <a:solidFill>
                <a:srgbClr val="C00000"/>
              </a:solidFill>
              <a:latin typeface="Times New Roman" panose="02020603050405020304" pitchFamily="18" charset="0"/>
              <a:ea typeface="黑体" panose="02010609060101010101" pitchFamily="2" charset="-122"/>
              <a:cs typeface="Times New Roman" panose="02020603050405020304" pitchFamily="18" charset="0"/>
            </a:endParaRPr>
          </a:p>
        </p:txBody>
      </p:sp>
      <p:sp>
        <p:nvSpPr>
          <p:cNvPr id="9" name="Rectangle 8"/>
          <p:cNvSpPr/>
          <p:nvPr/>
        </p:nvSpPr>
        <p:spPr>
          <a:xfrm>
            <a:off x="2209800" y="1163812"/>
            <a:ext cx="6553200" cy="3785652"/>
          </a:xfrm>
          <a:prstGeom prst="rect">
            <a:avLst/>
          </a:prstGeom>
          <a:noFill/>
        </p:spPr>
        <p:txBody>
          <a:bodyPr wrap="square">
            <a:spAutoFit/>
          </a:bodyPr>
          <a:lstStyle/>
          <a:p>
            <a:pPr marL="342900" indent="-342900" algn="just">
              <a:buFontTx/>
              <a:buChar char="-"/>
            </a:pPr>
            <a:r>
              <a:rPr lang="en-US" sz="2000" dirty="0" err="1" smtClean="0">
                <a:latin typeface="Times New Roman" panose="02020603050405020304" pitchFamily="18" charset="0"/>
                <a:cs typeface="Times New Roman" panose="02020603050405020304" pitchFamily="18" charset="0"/>
              </a:rPr>
              <a:t>Trái</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đất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nóng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từng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với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đổi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hậu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thiên</a:t>
            </a:r>
            <a:r>
              <a:rPr lang="en-US" sz="2000" dirty="0">
                <a:latin typeface="Times New Roman" panose="02020603050405020304" pitchFamily="18" charset="0"/>
                <a:cs typeface="Times New Roman" panose="02020603050405020304" pitchFamily="18" charset="0"/>
              </a:rPr>
              <a:t> tai </a:t>
            </a:r>
            <a:r>
              <a:rPr lang="en-US" sz="2000" dirty="0" err="1">
                <a:latin typeface="Times New Roman" panose="02020603050405020304" pitchFamily="18" charset="0"/>
                <a:cs typeface="Times New Roman" panose="02020603050405020304" pitchFamily="18" charset="0"/>
              </a:rPr>
              <a:t>bão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lũ</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cũng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tình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trạng</a:t>
            </a:r>
            <a:r>
              <a:rPr lang="en-US" sz="2000" dirty="0">
                <a:latin typeface="Times New Roman" panose="02020603050405020304" pitchFamily="18" charset="0"/>
                <a:cs typeface="Times New Roman" panose="02020603050405020304" pitchFamily="18" charset="0"/>
              </a:rPr>
              <a:t> ô </a:t>
            </a:r>
            <a:r>
              <a:rPr lang="en-US" sz="2000" dirty="0" err="1">
                <a:latin typeface="Times New Roman" panose="02020603050405020304" pitchFamily="18" charset="0"/>
                <a:cs typeface="Times New Roman" panose="02020603050405020304" pitchFamily="18" charset="0"/>
              </a:rPr>
              <a:t>nhiễm</a:t>
            </a:r>
            <a:r>
              <a:rPr lang="en-US" sz="2000" i="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càng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Một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những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nguyên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khiến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bị</a:t>
            </a:r>
            <a:r>
              <a:rPr lang="en-US" sz="2000" dirty="0">
                <a:latin typeface="Times New Roman" panose="02020603050405020304" pitchFamily="18" charset="0"/>
                <a:cs typeface="Times New Roman" panose="02020603050405020304" pitchFamily="18" charset="0"/>
              </a:rPr>
              <a:t> ô </a:t>
            </a:r>
            <a:r>
              <a:rPr lang="en-US" sz="2000" dirty="0" err="1">
                <a:latin typeface="Times New Roman" panose="02020603050405020304" pitchFamily="18" charset="0"/>
                <a:cs typeface="Times New Roman" panose="02020603050405020304" pitchFamily="18" charset="0"/>
              </a:rPr>
              <a:t>nhiễm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là</a:t>
            </a:r>
            <a:r>
              <a:rPr lang="en-US" sz="2000" dirty="0">
                <a:latin typeface="Times New Roman" panose="02020603050405020304" pitchFamily="18" charset="0"/>
                <a:cs typeface="Times New Roman" panose="02020603050405020304" pitchFamily="18" charset="0"/>
              </a:rPr>
              <a:t> do con </a:t>
            </a:r>
            <a:r>
              <a:rPr lang="en-US" sz="2000" dirty="0" err="1">
                <a:latin typeface="Times New Roman" panose="02020603050405020304" pitchFamily="18" charset="0"/>
                <a:cs typeface="Times New Roman" panose="02020603050405020304" pitchFamily="18" charset="0"/>
              </a:rPr>
              <a:t>người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thiếu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thiếu</a:t>
            </a:r>
            <a:r>
              <a:rPr lang="en-US" sz="2000" dirty="0">
                <a:latin typeface="Times New Roman" panose="02020603050405020304" pitchFamily="18" charset="0"/>
                <a:cs typeface="Times New Roman" panose="02020603050405020304" pitchFamily="18" charset="0"/>
              </a:rPr>
              <a:t> ý </a:t>
            </a:r>
            <a:r>
              <a:rPr lang="en-US" sz="2000" dirty="0" err="1">
                <a:latin typeface="Times New Roman" panose="02020603050405020304" pitchFamily="18" charset="0"/>
                <a:cs typeface="Times New Roman" panose="02020603050405020304" pitchFamily="18" charset="0"/>
              </a:rPr>
              <a:t>thức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việc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loại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rác</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342900" indent="-342900" algn="just">
              <a:buFontTx/>
              <a:buChar char="-"/>
            </a:pPr>
            <a:r>
              <a:rPr lang="en-US" sz="2000" dirty="0" err="1" smtClean="0">
                <a:latin typeface="Times New Roman" panose="02020603050405020304" pitchFamily="18" charset="0"/>
                <a:cs typeface="Times New Roman" panose="02020603050405020304" pitchFamily="18" charset="0"/>
              </a:rPr>
              <a:t>Trong</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thế</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hệ</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lai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đặt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nền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móng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một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hội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Vì</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vậy</a:t>
            </a:r>
            <a:r>
              <a:rPr lang="vi-VN"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nâng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nhận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của</a:t>
            </a:r>
            <a:r>
              <a:rPr lang="en-US" sz="2000" dirty="0">
                <a:latin typeface="Times New Roman" panose="02020603050405020304" pitchFamily="18" charset="0"/>
                <a:cs typeface="Times New Roman" panose="02020603050405020304" pitchFamily="18" charset="0"/>
              </a:rPr>
              <a:t> con </a:t>
            </a:r>
            <a:r>
              <a:rPr lang="en-US" sz="2000" dirty="0" err="1">
                <a:latin typeface="Times New Roman" panose="02020603050405020304" pitchFamily="18" charset="0"/>
                <a:cs typeface="Times New Roman" panose="02020603050405020304" pitchFamily="18" charset="0"/>
              </a:rPr>
              <a:t>người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thì</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việc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lứa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tuổi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mầm</a:t>
            </a:r>
            <a:r>
              <a:rPr lang="en-US" sz="2000" dirty="0">
                <a:latin typeface="Times New Roman" panose="02020603050405020304" pitchFamily="18" charset="0"/>
                <a:cs typeface="Times New Roman" panose="02020603050405020304" pitchFamily="18" charset="0"/>
              </a:rPr>
              <a:t> non </a:t>
            </a:r>
            <a:r>
              <a:rPr lang="en-US" sz="2000" dirty="0" err="1">
                <a:latin typeface="Times New Roman" panose="02020603050405020304" pitchFamily="18" charset="0"/>
                <a:cs typeface="Times New Roman" panose="02020603050405020304" pitchFamily="18" charset="0"/>
              </a:rPr>
              <a:t>vô</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cùng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cần</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thiết</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bảo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vệ</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những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hình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thành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triển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còn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giúp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hiểu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sống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xung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quanh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ý </a:t>
            </a:r>
            <a:r>
              <a:rPr lang="en-US" sz="2000" dirty="0" err="1">
                <a:latin typeface="Times New Roman" panose="02020603050405020304" pitchFamily="18" charset="0"/>
                <a:cs typeface="Times New Roman" panose="02020603050405020304" pitchFamily="18" charset="0"/>
              </a:rPr>
              <a:t>thức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hành</a:t>
            </a:r>
            <a:r>
              <a:rPr lang="en-US" sz="2000" dirty="0">
                <a:latin typeface="Times New Roman" panose="02020603050405020304" pitchFamily="18" charset="0"/>
                <a:cs typeface="Times New Roman" panose="02020603050405020304" pitchFamily="18" charset="0"/>
              </a:rPr>
              <a:t> vi </a:t>
            </a:r>
            <a:r>
              <a:rPr lang="en-US" sz="2000" dirty="0" err="1">
                <a:latin typeface="Times New Roman" panose="02020603050405020304" pitchFamily="18" charset="0"/>
                <a:cs typeface="Times New Roman" panose="02020603050405020304" pitchFamily="18" charset="0"/>
              </a:rPr>
              <a:t>tốt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sống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thân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với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môi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a:t>
            </a:r>
            <a:endParaRPr lang="en-US" sz="2000" b="1" dirty="0">
              <a:ln w="10541" cmpd="sng">
                <a:solidFill>
                  <a:srgbClr val="C00000"/>
                </a:solidFill>
                <a:prstDash val="solid"/>
              </a:ln>
              <a:solidFill>
                <a:srgbClr val="0000CC"/>
              </a:solidFill>
              <a:latin typeface="Times New Roman" pitchFamily="18" charset="0"/>
              <a:cs typeface="Times New Roman" pitchFamily="18" charset="0"/>
            </a:endParaRPr>
          </a:p>
        </p:txBody>
      </p:sp>
    </p:spTree>
    <p:extLst>
      <p:ext uri="{BB962C8B-B14F-4D97-AF65-F5344CB8AC3E}">
        <p14:creationId xmlns:p14="http://schemas.microsoft.com/office/powerpoint/2010/main" val="904961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457201" y="-342900"/>
            <a:ext cx="9143135" cy="5360894"/>
          </a:xfrm>
          <a:prstGeom prst="rect">
            <a:avLst/>
          </a:prstGeom>
          <a:noFill/>
          <a:ln w="9525">
            <a:noFill/>
          </a:ln>
        </p:spPr>
      </p:pic>
      <p:sp>
        <p:nvSpPr>
          <p:cNvPr id="3" name="Rectangle 2"/>
          <p:cNvSpPr/>
          <p:nvPr/>
        </p:nvSpPr>
        <p:spPr>
          <a:xfrm>
            <a:off x="1828799" y="1163812"/>
            <a:ext cx="6857136" cy="3908762"/>
          </a:xfrm>
          <a:prstGeom prst="rect">
            <a:avLst/>
          </a:prstGeom>
          <a:noFill/>
        </p:spPr>
        <p:txBody>
          <a:bodyPr wrap="square">
            <a:spAutoFit/>
          </a:bodyPr>
          <a:lstStyle/>
          <a:p>
            <a:r>
              <a:rPr lang="en-US" sz="1600" b="1" i="1" dirty="0" smtClean="0">
                <a:latin typeface="Times New Roman" panose="02020603050405020304" pitchFamily="18" charset="0"/>
                <a:cs typeface="Times New Roman" panose="02020603050405020304" pitchFamily="18" charset="0"/>
              </a:rPr>
              <a:t>*</a:t>
            </a:r>
            <a:r>
              <a:rPr lang="en-US" sz="1600" b="1" i="1" dirty="0" err="1">
                <a:latin typeface="Times New Roman" panose="02020603050405020304" pitchFamily="18" charset="0"/>
                <a:cs typeface="Times New Roman" panose="02020603050405020304" pitchFamily="18" charset="0"/>
              </a:rPr>
              <a:t>Thuận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lợi</a:t>
            </a:r>
            <a:r>
              <a:rPr lang="en-US" sz="1600"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a:t>
            </a:r>
            <a:r>
              <a:rPr lang="en-GB" sz="1600" dirty="0" smtClean="0"/>
              <a:t> </a:t>
            </a:r>
            <a:r>
              <a:rPr lang="en-US" sz="1600" dirty="0" err="1">
                <a:latin typeface="Times New Roman" pitchFamily="18" charset="0"/>
                <a:cs typeface="Times New Roman" pitchFamily="18" charset="0"/>
              </a:rPr>
              <a:t>Không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MN </a:t>
            </a:r>
            <a:r>
              <a:rPr lang="en-US" sz="1600" dirty="0" err="1">
                <a:latin typeface="Times New Roman" pitchFamily="18" charset="0"/>
                <a:cs typeface="Times New Roman" pitchFamily="18" charset="0"/>
              </a:rPr>
              <a:t>Đại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Thịnh</a:t>
            </a:r>
            <a:r>
              <a:rPr lang="en-US" sz="1600" dirty="0">
                <a:latin typeface="Times New Roman" pitchFamily="18" charset="0"/>
                <a:cs typeface="Times New Roman" pitchFamily="18" charset="0"/>
              </a:rPr>
              <a:t> B </a:t>
            </a:r>
            <a:r>
              <a:rPr lang="en-US" sz="1600" dirty="0" err="1">
                <a:latin typeface="Times New Roman" pitchFamily="18" charset="0"/>
                <a:cs typeface="Times New Roman" pitchFamily="18" charset="0"/>
              </a:rPr>
              <a:t>rộng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sẽ</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thoáng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mát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Cảnh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quan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được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lao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vệ</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xuyên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đầu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tuần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cuối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tuần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nên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lớp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luôn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xanh</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sạch</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đẹp</a:t>
            </a:r>
            <a:endParaRPr lang="en-GB"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Được</a:t>
            </a:r>
            <a:r>
              <a:rPr lang="en-US" sz="1600" dirty="0" smtClean="0">
                <a:latin typeface="Times New Roman" pitchFamily="18" charset="0"/>
                <a:cs typeface="Times New Roman" pitchFamily="18" charset="0"/>
              </a:rPr>
              <a:t> </a:t>
            </a:r>
            <a:r>
              <a:rPr lang="en-US" sz="1600" dirty="0" err="1">
                <a:latin typeface="Times New Roman" pitchFamily="18" charset="0"/>
                <a:cs typeface="Times New Roman" pitchFamily="18" charset="0"/>
              </a:rPr>
              <a:t>sự</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quan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tâm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BGH </a:t>
            </a:r>
            <a:r>
              <a:rPr lang="en-US" sz="1600" dirty="0" err="1">
                <a:latin typeface="Times New Roman" pitchFamily="18" charset="0"/>
                <a:cs typeface="Times New Roman" pitchFamily="18" charset="0"/>
              </a:rPr>
              <a:t>nhà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về</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hướng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dẫn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bồi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dưỡng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lồng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ghép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hoạt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động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giáo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dục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trải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nghiệm</a:t>
            </a:r>
            <a:endParaRPr lang="en-GB" sz="1600" dirty="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Nhà</a:t>
            </a:r>
            <a:r>
              <a:rPr lang="en-US" sz="1600" dirty="0" smtClean="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đẩy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mạnh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trào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cuộc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xây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dựng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lớp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bằng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phế</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liệu</a:t>
            </a:r>
            <a:r>
              <a:rPr lang="en-US" sz="1600" dirty="0">
                <a:latin typeface="Times New Roman" pitchFamily="18" charset="0"/>
                <a:cs typeface="Times New Roman" pitchFamily="18" charset="0"/>
              </a:rPr>
              <a:t>, chai </a:t>
            </a:r>
            <a:r>
              <a:rPr lang="en-US" sz="1600" dirty="0" err="1">
                <a:latin typeface="Times New Roman" pitchFamily="18" charset="0"/>
                <a:cs typeface="Times New Roman" pitchFamily="18" charset="0"/>
              </a:rPr>
              <a:t>lọ</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chế</a:t>
            </a:r>
            <a:r>
              <a:rPr lang="en-US" sz="1600" dirty="0">
                <a:latin typeface="Times New Roman" pitchFamily="18" charset="0"/>
                <a:cs typeface="Times New Roman" pitchFamily="18" charset="0"/>
              </a:rPr>
              <a:t>.</a:t>
            </a:r>
            <a:endParaRPr lang="en-GB" sz="1600" dirty="0">
              <a:latin typeface="Times New Roman" pitchFamily="18" charset="0"/>
              <a:cs typeface="Times New Roman" pitchFamily="18" charset="0"/>
            </a:endParaRPr>
          </a:p>
          <a:p>
            <a:r>
              <a:rPr lang="en-US" sz="1600" b="1" i="1" dirty="0" smtClean="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Khó</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khăn</a:t>
            </a:r>
            <a:r>
              <a:rPr lang="en-US" sz="1600" b="1" i="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r>
              <a:rPr lang="en-US" sz="1600" dirty="0"/>
              <a:t> </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Một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số</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phụ</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huynh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học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sinh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rằng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công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giáo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dục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bảo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vệ</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trách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nhiệm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chưa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phối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hợp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tích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cực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với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giáo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viên</a:t>
            </a:r>
            <a:r>
              <a:rPr lang="en-US" sz="1600" dirty="0">
                <a:latin typeface="Times New Roman" pitchFamily="18" charset="0"/>
                <a:cs typeface="Times New Roman" pitchFamily="18" charset="0"/>
              </a:rPr>
              <a:t>.</a:t>
            </a:r>
            <a:endParaRPr lang="en-GB"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   - Ý </a:t>
            </a:r>
            <a:r>
              <a:rPr lang="en-US" sz="1600" dirty="0" err="1">
                <a:latin typeface="Times New Roman" pitchFamily="18" charset="0"/>
                <a:cs typeface="Times New Roman" pitchFamily="18" charset="0"/>
              </a:rPr>
              <a:t>thức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của</a:t>
            </a:r>
            <a:r>
              <a:rPr lang="en-US" sz="1600" dirty="0">
                <a:latin typeface="Times New Roman" pitchFamily="18" charset="0"/>
                <a:cs typeface="Times New Roman" pitchFamily="18" charset="0"/>
              </a:rPr>
              <a:t> con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về</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phân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loại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bảo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vệ</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còn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hạn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chế</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hộ</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đình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người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dân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chưa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phân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loại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nhà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còn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đổ</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đống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gây</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khó</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khăn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trong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việc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gom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và</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phân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loại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rác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thải</a:t>
            </a:r>
            <a:r>
              <a:rPr lang="en-US" sz="1600" dirty="0">
                <a:latin typeface="Times New Roman" pitchFamily="18" charset="0"/>
                <a:cs typeface="Times New Roman" pitchFamily="18" charset="0"/>
              </a:rPr>
              <a:t>.</a:t>
            </a:r>
            <a:endParaRPr lang="en-GB"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Đa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số</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trẻ</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chưa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có</a:t>
            </a:r>
            <a:r>
              <a:rPr lang="en-US" sz="1600" dirty="0">
                <a:latin typeface="Times New Roman" pitchFamily="18" charset="0"/>
                <a:cs typeface="Times New Roman" pitchFamily="18" charset="0"/>
              </a:rPr>
              <a:t> ý </a:t>
            </a:r>
            <a:r>
              <a:rPr lang="en-US" sz="1600" dirty="0" err="1">
                <a:latin typeface="Times New Roman" pitchFamily="18" charset="0"/>
                <a:cs typeface="Times New Roman" pitchFamily="18" charset="0"/>
              </a:rPr>
              <a:t>thức</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bảo</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vệ</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môi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trường</a:t>
            </a:r>
            <a:endParaRPr lang="en-US" sz="1600" dirty="0">
              <a:latin typeface="Times New Roman" panose="02020603050405020304" pitchFamily="18" charset="0"/>
              <a:cs typeface="Times New Roman" panose="02020603050405020304" pitchFamily="18" charset="0"/>
            </a:endParaRPr>
          </a:p>
        </p:txBody>
      </p:sp>
      <p:sp>
        <p:nvSpPr>
          <p:cNvPr id="4" name="Rectangle 3"/>
          <p:cNvSpPr/>
          <p:nvPr/>
        </p:nvSpPr>
        <p:spPr>
          <a:xfrm>
            <a:off x="2362199" y="536755"/>
            <a:ext cx="6323735" cy="646331"/>
          </a:xfrm>
          <a:prstGeom prst="rect">
            <a:avLst/>
          </a:prstGeom>
        </p:spPr>
        <p:txBody>
          <a:bodyPr wrap="square">
            <a:spAutoFit/>
          </a:bodyPr>
          <a:lstStyle/>
          <a:p>
            <a:r>
              <a:rPr lang="vi-VN" b="1" i="1" dirty="0">
                <a:latin typeface="Times New Roman" panose="02020603050405020304" pitchFamily="18" charset="0"/>
                <a:cs typeface="Times New Roman" panose="02020603050405020304" pitchFamily="18" charset="0"/>
              </a:rPr>
              <a:t>Trong quá trình </a:t>
            </a:r>
            <a:r>
              <a:rPr lang="vi-VN" b="1" i="1" dirty="0" smtClean="0">
                <a:latin typeface="Times New Roman" panose="02020603050405020304" pitchFamily="18" charset="0"/>
                <a:cs typeface="Times New Roman" panose="02020603050405020304" pitchFamily="18" charset="0"/>
              </a:rPr>
              <a:t>thực </a:t>
            </a:r>
            <a:r>
              <a:rPr lang="vi-VN" b="1" i="1" dirty="0">
                <a:latin typeface="Times New Roman" panose="02020603050405020304" pitchFamily="18" charset="0"/>
                <a:cs typeface="Times New Roman" panose="02020603050405020304" pitchFamily="18" charset="0"/>
              </a:rPr>
              <a:t>hiện </a:t>
            </a:r>
            <a:r>
              <a:rPr lang="vi-VN" b="1" i="1" dirty="0" smtClean="0">
                <a:latin typeface="Times New Roman" panose="02020603050405020304" pitchFamily="18" charset="0"/>
                <a:cs typeface="Times New Roman" panose="02020603050405020304" pitchFamily="18" charset="0"/>
              </a:rPr>
              <a:t>hoạt </a:t>
            </a:r>
            <a:r>
              <a:rPr lang="vi-VN" b="1" i="1" dirty="0">
                <a:latin typeface="Times New Roman" panose="02020603050405020304" pitchFamily="18" charset="0"/>
                <a:cs typeface="Times New Roman" panose="02020603050405020304" pitchFamily="18" charset="0"/>
              </a:rPr>
              <a:t>động này tôi đã gặp </a:t>
            </a:r>
            <a:r>
              <a:rPr lang="vi-VN" b="1" i="1" dirty="0" smtClean="0">
                <a:latin typeface="Times New Roman" panose="02020603050405020304" pitchFamily="18" charset="0"/>
                <a:cs typeface="Times New Roman" panose="02020603050405020304" pitchFamily="18" charset="0"/>
              </a:rPr>
              <a:t>p</a:t>
            </a:r>
            <a:r>
              <a:rPr lang="en-US" b="1" i="1" dirty="0" err="1" smtClean="0">
                <a:latin typeface="Times New Roman" panose="02020603050405020304" pitchFamily="18" charset="0"/>
                <a:cs typeface="Times New Roman" panose="02020603050405020304" pitchFamily="18" charset="0"/>
              </a:rPr>
              <a:t>hải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những</a:t>
            </a:r>
            <a:r>
              <a:rPr lang="en-US" b="1" i="1" dirty="0" smtClean="0">
                <a:latin typeface="Times New Roman" panose="02020603050405020304" pitchFamily="18" charset="0"/>
                <a:cs typeface="Times New Roman" panose="02020603050405020304" pitchFamily="18" charset="0"/>
              </a:rPr>
              <a:t> </a:t>
            </a:r>
            <a:r>
              <a:rPr lang="vi-VN" b="1" i="1" dirty="0" smtClean="0">
                <a:latin typeface="Times New Roman" panose="02020603050405020304" pitchFamily="18" charset="0"/>
                <a:cs typeface="Times New Roman" panose="02020603050405020304" pitchFamily="18" charset="0"/>
              </a:rPr>
              <a:t>thuận </a:t>
            </a:r>
            <a:r>
              <a:rPr lang="vi-VN" b="1" i="1" dirty="0">
                <a:latin typeface="Times New Roman" panose="02020603050405020304" pitchFamily="18" charset="0"/>
                <a:cs typeface="Times New Roman" panose="02020603050405020304" pitchFamily="18" charset="0"/>
              </a:rPr>
              <a:t>lợi và khó khăn sau:</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29843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a:stretch>
        </a:blipFill>
        <a:effectLst/>
      </p:bgPr>
    </p:bg>
    <p:spTree>
      <p:nvGrpSpPr>
        <p:cNvPr id="1" name=""/>
        <p:cNvGrpSpPr/>
        <p:nvPr/>
      </p:nvGrpSpPr>
      <p:grpSpPr>
        <a:xfrm>
          <a:off x="0" y="0"/>
          <a:ext cx="0" cy="0"/>
          <a:chOff x="0" y="0"/>
          <a:chExt cx="0" cy="0"/>
        </a:xfrm>
      </p:grpSpPr>
      <p:sp>
        <p:nvSpPr>
          <p:cNvPr id="3" name="TextBox 2"/>
          <p:cNvSpPr txBox="1"/>
          <p:nvPr/>
        </p:nvSpPr>
        <p:spPr>
          <a:xfrm>
            <a:off x="2209800" y="266700"/>
            <a:ext cx="6705600" cy="1077218"/>
          </a:xfrm>
          <a:prstGeom prst="rect">
            <a:avLst/>
          </a:prstGeom>
          <a:noFill/>
        </p:spPr>
        <p:txBody>
          <a:bodyPr wrap="square" rtlCol="0">
            <a:spAutoFit/>
          </a:bodyPr>
          <a:lstStyle/>
          <a:p>
            <a:pPr algn="ctr"/>
            <a:r>
              <a:rPr lang="en-US" sz="3200" b="1" dirty="0" err="1">
                <a:solidFill>
                  <a:srgbClr val="C00000"/>
                </a:solidFill>
                <a:latin typeface="Times New Roman" panose="02020603050405020304" pitchFamily="18" charset="0"/>
                <a:cs typeface="Times New Roman" panose="02020603050405020304" pitchFamily="18" charset="0"/>
              </a:rPr>
              <a:t>Số</a:t>
            </a:r>
            <a:r>
              <a:rPr lang="en-US" sz="3200" b="1" dirty="0">
                <a:solidFill>
                  <a:srgbClr val="C00000"/>
                </a:solidFill>
                <a:latin typeface="Times New Roman" panose="02020603050405020304" pitchFamily="18" charset="0"/>
                <a:cs typeface="Times New Roman" panose="02020603050405020304" pitchFamily="18" charset="0"/>
              </a:rPr>
              <a:t> </a:t>
            </a:r>
            <a:r>
              <a:rPr lang="en-US" sz="3200" b="1" dirty="0" err="1">
                <a:solidFill>
                  <a:srgbClr val="C00000"/>
                </a:solidFill>
                <a:latin typeface="Times New Roman" panose="02020603050405020304" pitchFamily="18" charset="0"/>
                <a:cs typeface="Times New Roman" panose="02020603050405020304" pitchFamily="18" charset="0"/>
              </a:rPr>
              <a:t>liệu</a:t>
            </a:r>
            <a:r>
              <a:rPr lang="en-US" sz="3200" b="1" dirty="0">
                <a:solidFill>
                  <a:srgbClr val="C00000"/>
                </a:solidFill>
                <a:latin typeface="Times New Roman" panose="02020603050405020304" pitchFamily="18" charset="0"/>
                <a:cs typeface="Times New Roman" panose="02020603050405020304" pitchFamily="18" charset="0"/>
              </a:rPr>
              <a:t> </a:t>
            </a:r>
            <a:r>
              <a:rPr lang="en-US" sz="3200" b="1" dirty="0" err="1">
                <a:solidFill>
                  <a:srgbClr val="C00000"/>
                </a:solidFill>
                <a:latin typeface="Times New Roman" panose="02020603050405020304" pitchFamily="18" charset="0"/>
                <a:cs typeface="Times New Roman" panose="02020603050405020304" pitchFamily="18" charset="0"/>
              </a:rPr>
              <a:t>khảo</a:t>
            </a:r>
            <a:r>
              <a:rPr lang="en-US" sz="3200" b="1" dirty="0">
                <a:solidFill>
                  <a:srgbClr val="C00000"/>
                </a:solidFill>
                <a:latin typeface="Times New Roman" panose="02020603050405020304" pitchFamily="18" charset="0"/>
                <a:cs typeface="Times New Roman" panose="02020603050405020304" pitchFamily="18" charset="0"/>
              </a:rPr>
              <a:t> </a:t>
            </a:r>
            <a:r>
              <a:rPr lang="en-US" sz="3200" b="1" dirty="0" err="1">
                <a:solidFill>
                  <a:srgbClr val="C00000"/>
                </a:solidFill>
                <a:latin typeface="Times New Roman" panose="02020603050405020304" pitchFamily="18" charset="0"/>
                <a:cs typeface="Times New Roman" panose="02020603050405020304" pitchFamily="18" charset="0"/>
              </a:rPr>
              <a:t>sát</a:t>
            </a:r>
            <a:r>
              <a:rPr lang="en-US" sz="3200" b="1" dirty="0">
                <a:solidFill>
                  <a:srgbClr val="C00000"/>
                </a:solidFill>
                <a:latin typeface="Times New Roman" panose="02020603050405020304" pitchFamily="18" charset="0"/>
                <a:cs typeface="Times New Roman" panose="02020603050405020304" pitchFamily="18" charset="0"/>
              </a:rPr>
              <a:t> </a:t>
            </a:r>
            <a:r>
              <a:rPr lang="en-US" sz="3200" b="1" dirty="0" err="1">
                <a:solidFill>
                  <a:srgbClr val="C00000"/>
                </a:solidFill>
                <a:latin typeface="Times New Roman" panose="02020603050405020304" pitchFamily="18" charset="0"/>
                <a:cs typeface="Times New Roman" panose="02020603050405020304" pitchFamily="18" charset="0"/>
              </a:rPr>
              <a:t>đầu</a:t>
            </a:r>
            <a:r>
              <a:rPr lang="en-US" sz="3200" b="1" dirty="0">
                <a:solidFill>
                  <a:srgbClr val="C00000"/>
                </a:solidFill>
                <a:latin typeface="Times New Roman" panose="02020603050405020304" pitchFamily="18" charset="0"/>
                <a:cs typeface="Times New Roman" panose="02020603050405020304" pitchFamily="18" charset="0"/>
              </a:rPr>
              <a:t> </a:t>
            </a:r>
            <a:r>
              <a:rPr lang="en-US" sz="3200" b="1" dirty="0" err="1">
                <a:solidFill>
                  <a:srgbClr val="C00000"/>
                </a:solidFill>
                <a:latin typeface="Times New Roman" panose="02020603050405020304" pitchFamily="18" charset="0"/>
                <a:cs typeface="Times New Roman" panose="02020603050405020304" pitchFamily="18" charset="0"/>
              </a:rPr>
              <a:t>năm</a:t>
            </a:r>
            <a:r>
              <a:rPr lang="en-US" sz="3200" b="1" dirty="0">
                <a:solidFill>
                  <a:srgbClr val="C00000"/>
                </a:solidFill>
                <a:latin typeface="Times New Roman" panose="02020603050405020304" pitchFamily="18" charset="0"/>
                <a:cs typeface="Times New Roman" panose="02020603050405020304" pitchFamily="18" charset="0"/>
              </a:rPr>
              <a:t>:</a:t>
            </a:r>
            <a:endParaRPr lang="en-US" sz="3200" dirty="0">
              <a:solidFill>
                <a:srgbClr val="C00000"/>
              </a:solidFill>
              <a:latin typeface="Times New Roman" panose="02020603050405020304" pitchFamily="18" charset="0"/>
              <a:cs typeface="Times New Roman" panose="02020603050405020304" pitchFamily="18" charset="0"/>
            </a:endParaRPr>
          </a:p>
          <a:p>
            <a:pPr algn="ctr"/>
            <a:r>
              <a:rPr lang="en-US" sz="3200" dirty="0" err="1">
                <a:solidFill>
                  <a:srgbClr val="C00000"/>
                </a:solidFill>
                <a:latin typeface="Times New Roman" panose="02020603050405020304" pitchFamily="18" charset="0"/>
                <a:cs typeface="Times New Roman" panose="02020603050405020304" pitchFamily="18" charset="0"/>
              </a:rPr>
              <a:t>Tổng</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số</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trẻ</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được</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khảo</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sát</a:t>
            </a:r>
            <a:r>
              <a:rPr lang="en-US" sz="3200" dirty="0">
                <a:solidFill>
                  <a:srgbClr val="C00000"/>
                </a:solidFill>
                <a:latin typeface="Times New Roman" panose="02020603050405020304" pitchFamily="18" charset="0"/>
                <a:cs typeface="Times New Roman" panose="02020603050405020304" pitchFamily="18" charset="0"/>
              </a:rPr>
              <a:t> </a:t>
            </a:r>
            <a:r>
              <a:rPr lang="en-US" sz="3200" dirty="0" err="1">
                <a:solidFill>
                  <a:srgbClr val="C00000"/>
                </a:solidFill>
                <a:latin typeface="Times New Roman" panose="02020603050405020304" pitchFamily="18" charset="0"/>
                <a:cs typeface="Times New Roman" panose="02020603050405020304" pitchFamily="18" charset="0"/>
              </a:rPr>
              <a:t>là</a:t>
            </a:r>
            <a:r>
              <a:rPr lang="en-US" sz="3200" dirty="0">
                <a:solidFill>
                  <a:srgbClr val="C00000"/>
                </a:solidFill>
                <a:latin typeface="Times New Roman" panose="02020603050405020304" pitchFamily="18" charset="0"/>
                <a:cs typeface="Times New Roman" panose="02020603050405020304" pitchFamily="18" charset="0"/>
              </a:rPr>
              <a:t>: 46 </a:t>
            </a:r>
            <a:r>
              <a:rPr lang="en-US" sz="3200" dirty="0" err="1">
                <a:solidFill>
                  <a:srgbClr val="C00000"/>
                </a:solidFill>
                <a:latin typeface="Times New Roman" panose="02020603050405020304" pitchFamily="18" charset="0"/>
                <a:cs typeface="Times New Roman" panose="02020603050405020304" pitchFamily="18" charset="0"/>
              </a:rPr>
              <a:t>trẻ</a:t>
            </a:r>
            <a:r>
              <a:rPr lang="en-US" sz="3200" dirty="0">
                <a:solidFill>
                  <a:srgbClr val="C00000"/>
                </a:solidFill>
                <a:latin typeface="Times New Roman" panose="02020603050405020304" pitchFamily="18" charset="0"/>
                <a:cs typeface="Times New Roman" panose="02020603050405020304" pitchFamily="18" charset="0"/>
              </a:rPr>
              <a:t>. </a:t>
            </a:r>
          </a:p>
        </p:txBody>
      </p:sp>
      <p:graphicFrame>
        <p:nvGraphicFramePr>
          <p:cNvPr id="5" name="Table 4"/>
          <p:cNvGraphicFramePr>
            <a:graphicFrameLocks noGrp="1"/>
          </p:cNvGraphicFramePr>
          <p:nvPr>
            <p:extLst>
              <p:ext uri="{D42A27DB-BD31-4B8C-83A1-F6EECF244321}">
                <p14:modId xmlns:p14="http://schemas.microsoft.com/office/powerpoint/2010/main" val="2576765114"/>
              </p:ext>
            </p:extLst>
          </p:nvPr>
        </p:nvGraphicFramePr>
        <p:xfrm>
          <a:off x="457201" y="2017534"/>
          <a:ext cx="8229600" cy="3427461"/>
        </p:xfrm>
        <a:graphic>
          <a:graphicData uri="http://schemas.openxmlformats.org/drawingml/2006/table">
            <a:tbl>
              <a:tblPr>
                <a:tableStyleId>{5C22544A-7EE6-4342-B048-85BDC9FD1C3A}</a:tableStyleId>
              </a:tblPr>
              <a:tblGrid>
                <a:gridCol w="899483"/>
                <a:gridCol w="3678482"/>
                <a:gridCol w="1798968"/>
                <a:gridCol w="1852667"/>
              </a:tblGrid>
              <a:tr h="331315">
                <a:tc>
                  <a:txBody>
                    <a:bodyPr/>
                    <a:lstStyle/>
                    <a:p>
                      <a:pPr marL="0" marR="0" algn="just">
                        <a:lnSpc>
                          <a:spcPct val="120000"/>
                        </a:lnSpc>
                        <a:spcBef>
                          <a:spcPts val="0"/>
                        </a:spcBef>
                        <a:spcAft>
                          <a:spcPts val="0"/>
                        </a:spcAft>
                      </a:pPr>
                      <a:r>
                        <a:rPr lang="en-US" sz="1400" dirty="0">
                          <a:effectLst/>
                        </a:rPr>
                        <a:t>STT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err="1">
                          <a:effectLst/>
                        </a:rPr>
                        <a:t>Nội</a:t>
                      </a:r>
                      <a:r>
                        <a:rPr lang="en-US" sz="1400" dirty="0">
                          <a:effectLst/>
                        </a:rPr>
                        <a:t> dung </a:t>
                      </a:r>
                      <a:r>
                        <a:rPr lang="en-US" sz="1400" dirty="0" err="1">
                          <a:effectLst/>
                        </a:rPr>
                        <a:t>khảo</a:t>
                      </a:r>
                      <a:r>
                        <a:rPr lang="en-US" sz="1400" dirty="0">
                          <a:effectLst/>
                        </a:rPr>
                        <a:t> </a:t>
                      </a:r>
                      <a:r>
                        <a:rPr lang="en-US" sz="1400" dirty="0" err="1">
                          <a:effectLst/>
                        </a:rPr>
                        <a:t>sát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Đạt</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 </a:t>
                      </a:r>
                      <a:r>
                        <a:rPr lang="en-US" sz="1400" dirty="0" err="1">
                          <a:effectLst/>
                        </a:rPr>
                        <a:t>Chưa</a:t>
                      </a:r>
                      <a:r>
                        <a:rPr lang="en-US" sz="1400" dirty="0">
                          <a:effectLst/>
                        </a:rPr>
                        <a:t> </a:t>
                      </a:r>
                      <a:r>
                        <a:rPr lang="en-US" sz="1400" dirty="0" err="1">
                          <a:effectLst/>
                        </a:rPr>
                        <a:t>đạt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r>
              <a:tr h="331315">
                <a:tc>
                  <a:txBody>
                    <a:bodyPr/>
                    <a:lstStyle/>
                    <a:p>
                      <a:pPr marL="0" marR="0" algn="ctr">
                        <a:lnSpc>
                          <a:spcPct val="120000"/>
                        </a:lnSpc>
                        <a:spcBef>
                          <a:spcPts val="0"/>
                        </a:spcBef>
                        <a:spcAft>
                          <a:spcPts val="0"/>
                        </a:spcAft>
                      </a:pPr>
                      <a:r>
                        <a:rPr lang="en-US" sz="1400" dirty="0">
                          <a:effectLst/>
                        </a:rPr>
                        <a:t>1</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Trẻ</a:t>
                      </a:r>
                      <a:r>
                        <a:rPr lang="en-US" sz="1400" dirty="0">
                          <a:effectLst/>
                        </a:rPr>
                        <a:t> </a:t>
                      </a:r>
                      <a:r>
                        <a:rPr lang="en-US" sz="1400" dirty="0" err="1">
                          <a:effectLst/>
                        </a:rPr>
                        <a:t>có</a:t>
                      </a:r>
                      <a:r>
                        <a:rPr lang="en-US" sz="1400" dirty="0">
                          <a:effectLst/>
                        </a:rPr>
                        <a:t> </a:t>
                      </a:r>
                      <a:r>
                        <a:rPr lang="en-US" sz="1400" dirty="0" err="1">
                          <a:effectLst/>
                        </a:rPr>
                        <a:t>kỹ</a:t>
                      </a:r>
                      <a:r>
                        <a:rPr lang="en-US" sz="1400" dirty="0">
                          <a:effectLst/>
                        </a:rPr>
                        <a:t> </a:t>
                      </a:r>
                      <a:r>
                        <a:rPr lang="en-US" sz="1400" dirty="0" err="1">
                          <a:effectLst/>
                        </a:rPr>
                        <a:t>năng</a:t>
                      </a:r>
                      <a:r>
                        <a:rPr lang="en-US" sz="1400" dirty="0">
                          <a:effectLst/>
                        </a:rPr>
                        <a:t> </a:t>
                      </a:r>
                      <a:r>
                        <a:rPr lang="en-US" sz="1400" dirty="0" err="1">
                          <a:effectLst/>
                        </a:rPr>
                        <a:t>phân</a:t>
                      </a:r>
                      <a:r>
                        <a:rPr lang="en-US" sz="1400" dirty="0">
                          <a:effectLst/>
                        </a:rPr>
                        <a:t> </a:t>
                      </a:r>
                      <a:r>
                        <a:rPr lang="en-US" sz="1400" dirty="0" err="1">
                          <a:effectLst/>
                        </a:rPr>
                        <a:t>loại</a:t>
                      </a:r>
                      <a:r>
                        <a:rPr lang="en-US" sz="1400" dirty="0">
                          <a:effectLst/>
                        </a:rPr>
                        <a:t> </a:t>
                      </a:r>
                      <a:r>
                        <a:rPr lang="en-US" sz="1400" dirty="0" err="1">
                          <a:effectLst/>
                        </a:rPr>
                        <a:t>rác</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17/46 = 37%</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29/46 = 63%</a:t>
                      </a:r>
                      <a:endParaRPr lang="en-US" sz="1200">
                        <a:effectLst/>
                        <a:latin typeface="Times New Roman" panose="02020603050405020304" pitchFamily="18" charset="0"/>
                        <a:ea typeface="Times New Roman" panose="02020603050405020304" pitchFamily="18" charset="0"/>
                      </a:endParaRPr>
                    </a:p>
                  </a:txBody>
                  <a:tcPr marL="62165" marR="62165" marT="62165" marB="62165"/>
                </a:tc>
              </a:tr>
              <a:tr h="331315">
                <a:tc>
                  <a:txBody>
                    <a:bodyPr/>
                    <a:lstStyle/>
                    <a:p>
                      <a:pPr marL="0" marR="0" algn="ctr">
                        <a:lnSpc>
                          <a:spcPct val="120000"/>
                        </a:lnSpc>
                        <a:spcBef>
                          <a:spcPts val="0"/>
                        </a:spcBef>
                        <a:spcAft>
                          <a:spcPts val="0"/>
                        </a:spcAft>
                      </a:pPr>
                      <a:r>
                        <a:rPr lang="en-US" sz="1400">
                          <a:effectLst/>
                        </a:rPr>
                        <a:t>2</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Tái</a:t>
                      </a:r>
                      <a:r>
                        <a:rPr lang="en-US" sz="1400" dirty="0">
                          <a:effectLst/>
                        </a:rPr>
                        <a:t> </a:t>
                      </a:r>
                      <a:r>
                        <a:rPr lang="en-US" sz="1400" dirty="0" err="1">
                          <a:effectLst/>
                        </a:rPr>
                        <a:t>chế</a:t>
                      </a:r>
                      <a:r>
                        <a:rPr lang="en-US" sz="1400" dirty="0">
                          <a:effectLst/>
                        </a:rPr>
                        <a:t> </a:t>
                      </a:r>
                      <a:r>
                        <a:rPr lang="en-US" sz="1400" dirty="0" err="1">
                          <a:effectLst/>
                        </a:rPr>
                        <a:t>rác</a:t>
                      </a:r>
                      <a:r>
                        <a:rPr lang="en-US" sz="1400" dirty="0">
                          <a:effectLst/>
                        </a:rPr>
                        <a:t> </a:t>
                      </a:r>
                      <a:r>
                        <a:rPr lang="en-US" sz="1400" dirty="0" err="1">
                          <a:effectLst/>
                        </a:rPr>
                        <a:t>thành</a:t>
                      </a:r>
                      <a:r>
                        <a:rPr lang="en-US" sz="1400" dirty="0">
                          <a:effectLst/>
                        </a:rPr>
                        <a:t> </a:t>
                      </a:r>
                      <a:r>
                        <a:rPr lang="en-US" sz="1400" dirty="0" err="1">
                          <a:effectLst/>
                        </a:rPr>
                        <a:t>đồ</a:t>
                      </a:r>
                      <a:r>
                        <a:rPr lang="en-US" sz="1400" dirty="0">
                          <a:effectLst/>
                        </a:rPr>
                        <a:t> </a:t>
                      </a:r>
                      <a:r>
                        <a:rPr lang="en-US" sz="1400" dirty="0" err="1">
                          <a:effectLst/>
                        </a:rPr>
                        <a:t>chơi</a:t>
                      </a:r>
                      <a:r>
                        <a:rPr lang="en-US" sz="1400" dirty="0">
                          <a:effectLst/>
                        </a:rPr>
                        <a:t> </a:t>
                      </a:r>
                      <a:r>
                        <a:rPr lang="en-US" sz="1400" dirty="0" err="1">
                          <a:effectLst/>
                        </a:rPr>
                        <a:t>đơn</a:t>
                      </a:r>
                      <a:r>
                        <a:rPr lang="en-US" sz="1400" dirty="0">
                          <a:effectLst/>
                        </a:rPr>
                        <a:t> </a:t>
                      </a:r>
                      <a:r>
                        <a:rPr lang="en-US" sz="1400" dirty="0" err="1">
                          <a:effectLst/>
                        </a:rPr>
                        <a:t>giản</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18/46 = 39%</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28/46 = 61%</a:t>
                      </a:r>
                      <a:endParaRPr lang="en-US" sz="1200">
                        <a:effectLst/>
                        <a:latin typeface="Times New Roman" panose="02020603050405020304" pitchFamily="18" charset="0"/>
                        <a:ea typeface="Times New Roman" panose="02020603050405020304" pitchFamily="18" charset="0"/>
                      </a:endParaRPr>
                    </a:p>
                  </a:txBody>
                  <a:tcPr marL="62165" marR="62165" marT="62165" marB="62165"/>
                </a:tc>
              </a:tr>
              <a:tr h="556474">
                <a:tc>
                  <a:txBody>
                    <a:bodyPr/>
                    <a:lstStyle/>
                    <a:p>
                      <a:pPr marL="0" marR="0" algn="ctr">
                        <a:lnSpc>
                          <a:spcPct val="120000"/>
                        </a:lnSpc>
                        <a:spcBef>
                          <a:spcPts val="0"/>
                        </a:spcBef>
                        <a:spcAft>
                          <a:spcPts val="0"/>
                        </a:spcAft>
                      </a:pPr>
                      <a:r>
                        <a:rPr lang="en-US" sz="1400">
                          <a:effectLst/>
                        </a:rPr>
                        <a:t>3</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Hứng</a:t>
                      </a:r>
                      <a:r>
                        <a:rPr lang="en-US" sz="1400" dirty="0">
                          <a:effectLst/>
                        </a:rPr>
                        <a:t> </a:t>
                      </a:r>
                      <a:r>
                        <a:rPr lang="en-US" sz="1400" dirty="0" err="1">
                          <a:effectLst/>
                        </a:rPr>
                        <a:t>thú</a:t>
                      </a:r>
                      <a:r>
                        <a:rPr lang="en-US" sz="1400" dirty="0">
                          <a:effectLst/>
                        </a:rPr>
                        <a:t> </a:t>
                      </a:r>
                      <a:r>
                        <a:rPr lang="en-US" sz="1400" dirty="0" err="1">
                          <a:effectLst/>
                        </a:rPr>
                        <a:t>tham</a:t>
                      </a:r>
                      <a:r>
                        <a:rPr lang="en-US" sz="1400" dirty="0">
                          <a:effectLst/>
                        </a:rPr>
                        <a:t> </a:t>
                      </a:r>
                      <a:r>
                        <a:rPr lang="en-US" sz="1400" dirty="0" err="1">
                          <a:effectLst/>
                        </a:rPr>
                        <a:t>gia</a:t>
                      </a:r>
                      <a:r>
                        <a:rPr lang="en-US" sz="1400" dirty="0">
                          <a:effectLst/>
                        </a:rPr>
                        <a:t> </a:t>
                      </a:r>
                      <a:r>
                        <a:rPr lang="en-US" sz="1400" dirty="0" err="1">
                          <a:effectLst/>
                        </a:rPr>
                        <a:t>vào</a:t>
                      </a:r>
                      <a:r>
                        <a:rPr lang="en-US" sz="1400" dirty="0">
                          <a:effectLst/>
                        </a:rPr>
                        <a:t> </a:t>
                      </a:r>
                      <a:r>
                        <a:rPr lang="en-US" sz="1400" dirty="0" err="1">
                          <a:effectLst/>
                        </a:rPr>
                        <a:t>các</a:t>
                      </a:r>
                      <a:r>
                        <a:rPr lang="en-US" sz="1400" dirty="0">
                          <a:effectLst/>
                        </a:rPr>
                        <a:t> </a:t>
                      </a:r>
                      <a:r>
                        <a:rPr lang="en-US" sz="1400" dirty="0" err="1">
                          <a:effectLst/>
                        </a:rPr>
                        <a:t>hoạt</a:t>
                      </a:r>
                      <a:r>
                        <a:rPr lang="en-US" sz="1400" dirty="0">
                          <a:effectLst/>
                        </a:rPr>
                        <a:t> </a:t>
                      </a:r>
                      <a:r>
                        <a:rPr lang="en-US" sz="1400" dirty="0" err="1">
                          <a:effectLst/>
                        </a:rPr>
                        <a:t>động</a:t>
                      </a:r>
                      <a:r>
                        <a:rPr lang="en-US" sz="1400" dirty="0">
                          <a:effectLst/>
                        </a:rPr>
                        <a:t> </a:t>
                      </a:r>
                      <a:r>
                        <a:rPr lang="en-US" sz="1400" dirty="0" err="1">
                          <a:effectLst/>
                        </a:rPr>
                        <a:t>bảo</a:t>
                      </a:r>
                      <a:r>
                        <a:rPr lang="en-US" sz="1400" dirty="0">
                          <a:effectLst/>
                        </a:rPr>
                        <a:t> </a:t>
                      </a:r>
                      <a:r>
                        <a:rPr lang="en-US" sz="1400" dirty="0" err="1">
                          <a:effectLst/>
                        </a:rPr>
                        <a:t>vệ</a:t>
                      </a:r>
                      <a:r>
                        <a:rPr lang="en-US" sz="1400" dirty="0">
                          <a:effectLst/>
                        </a:rPr>
                        <a:t> </a:t>
                      </a:r>
                      <a:r>
                        <a:rPr lang="en-US" sz="1400" dirty="0" err="1">
                          <a:effectLst/>
                        </a:rPr>
                        <a:t>môi</a:t>
                      </a:r>
                      <a:r>
                        <a:rPr lang="en-US" sz="1400" dirty="0">
                          <a:effectLst/>
                        </a:rPr>
                        <a:t> </a:t>
                      </a:r>
                      <a:r>
                        <a:rPr lang="en-US" sz="1400" dirty="0" err="1">
                          <a:effectLst/>
                        </a:rPr>
                        <a:t>trường</a:t>
                      </a:r>
                      <a:r>
                        <a:rPr lang="en-US" sz="1400" dirty="0">
                          <a:effectLst/>
                        </a:rPr>
                        <a: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19/46 = 41%</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27/46 = 59%</a:t>
                      </a:r>
                      <a:endParaRPr lang="en-US" sz="1200">
                        <a:effectLst/>
                        <a:latin typeface="Times New Roman" panose="02020603050405020304" pitchFamily="18" charset="0"/>
                        <a:ea typeface="Times New Roman" panose="02020603050405020304" pitchFamily="18" charset="0"/>
                      </a:endParaRPr>
                    </a:p>
                  </a:txBody>
                  <a:tcPr marL="62165" marR="62165" marT="62165" marB="62165"/>
                </a:tc>
              </a:tr>
              <a:tr h="556474">
                <a:tc>
                  <a:txBody>
                    <a:bodyPr/>
                    <a:lstStyle/>
                    <a:p>
                      <a:pPr marL="0" marR="0" algn="ctr">
                        <a:lnSpc>
                          <a:spcPct val="120000"/>
                        </a:lnSpc>
                        <a:spcBef>
                          <a:spcPts val="0"/>
                        </a:spcBef>
                        <a:spcAft>
                          <a:spcPts val="0"/>
                        </a:spcAft>
                      </a:pPr>
                      <a:r>
                        <a:rPr lang="en-US" sz="1400">
                          <a:effectLst/>
                        </a:rPr>
                        <a:t>4</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Hiểu</a:t>
                      </a:r>
                      <a:r>
                        <a:rPr lang="en-US" sz="1400" dirty="0">
                          <a:effectLst/>
                        </a:rPr>
                        <a:t> </a:t>
                      </a:r>
                      <a:r>
                        <a:rPr lang="en-US" sz="1400" dirty="0" err="1">
                          <a:effectLst/>
                        </a:rPr>
                        <a:t>được</a:t>
                      </a:r>
                      <a:r>
                        <a:rPr lang="en-US" sz="1400" dirty="0">
                          <a:effectLst/>
                        </a:rPr>
                        <a:t> </a:t>
                      </a:r>
                      <a:r>
                        <a:rPr lang="en-US" sz="1400" dirty="0" err="1">
                          <a:effectLst/>
                        </a:rPr>
                        <a:t>tác</a:t>
                      </a:r>
                      <a:r>
                        <a:rPr lang="en-US" sz="1400" dirty="0">
                          <a:effectLst/>
                        </a:rPr>
                        <a:t> </a:t>
                      </a:r>
                      <a:r>
                        <a:rPr lang="en-US" sz="1400" dirty="0" err="1">
                          <a:effectLst/>
                        </a:rPr>
                        <a:t>hại</a:t>
                      </a:r>
                      <a:r>
                        <a:rPr lang="en-US" sz="1400" dirty="0">
                          <a:effectLst/>
                        </a:rPr>
                        <a:t> </a:t>
                      </a:r>
                      <a:r>
                        <a:rPr lang="en-US" sz="1400" dirty="0" err="1">
                          <a:effectLst/>
                        </a:rPr>
                        <a:t>của</a:t>
                      </a:r>
                      <a:r>
                        <a:rPr lang="en-US" sz="1400" dirty="0">
                          <a:effectLst/>
                        </a:rPr>
                        <a:t> ô </a:t>
                      </a:r>
                      <a:r>
                        <a:rPr lang="en-US" sz="1400" dirty="0" err="1">
                          <a:effectLst/>
                        </a:rPr>
                        <a:t>nhiễm</a:t>
                      </a:r>
                      <a:r>
                        <a:rPr lang="en-US" sz="1400" dirty="0">
                          <a:effectLst/>
                        </a:rPr>
                        <a:t> </a:t>
                      </a:r>
                      <a:r>
                        <a:rPr lang="en-US" sz="1400" dirty="0" err="1">
                          <a:effectLst/>
                        </a:rPr>
                        <a:t>môi</a:t>
                      </a:r>
                      <a:r>
                        <a:rPr lang="en-US" sz="1400" dirty="0">
                          <a:effectLst/>
                        </a:rPr>
                        <a:t> </a:t>
                      </a:r>
                      <a:r>
                        <a:rPr lang="en-US" sz="1400" dirty="0" err="1">
                          <a:effectLst/>
                        </a:rPr>
                        <a:t>trường</a:t>
                      </a:r>
                      <a:r>
                        <a:rPr lang="en-US" sz="1400" dirty="0">
                          <a:effectLst/>
                        </a:rPr>
                        <a: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16/46 = 34%</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30/46 = 66%</a:t>
                      </a:r>
                      <a:endParaRPr lang="en-US" sz="1200">
                        <a:effectLst/>
                        <a:latin typeface="Times New Roman" panose="02020603050405020304" pitchFamily="18" charset="0"/>
                        <a:ea typeface="Times New Roman" panose="02020603050405020304" pitchFamily="18" charset="0"/>
                      </a:endParaRPr>
                    </a:p>
                  </a:txBody>
                  <a:tcPr marL="62165" marR="62165" marT="62165" marB="62165"/>
                </a:tc>
              </a:tr>
              <a:tr h="556474">
                <a:tc>
                  <a:txBody>
                    <a:bodyPr/>
                    <a:lstStyle/>
                    <a:p>
                      <a:pPr marL="0" marR="0" algn="ctr">
                        <a:lnSpc>
                          <a:spcPct val="120000"/>
                        </a:lnSpc>
                        <a:spcBef>
                          <a:spcPts val="0"/>
                        </a:spcBef>
                        <a:spcAft>
                          <a:spcPts val="0"/>
                        </a:spcAft>
                      </a:pPr>
                      <a:r>
                        <a:rPr lang="en-US" sz="1400">
                          <a:effectLst/>
                        </a:rPr>
                        <a:t>5</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Biết</a:t>
                      </a:r>
                      <a:r>
                        <a:rPr lang="en-US" sz="1400" dirty="0">
                          <a:effectLst/>
                        </a:rPr>
                        <a:t> </a:t>
                      </a:r>
                      <a:r>
                        <a:rPr lang="en-US" sz="1400" dirty="0" err="1">
                          <a:effectLst/>
                        </a:rPr>
                        <a:t>được</a:t>
                      </a:r>
                      <a:r>
                        <a:rPr lang="en-US" sz="1400" dirty="0">
                          <a:effectLst/>
                        </a:rPr>
                        <a:t> </a:t>
                      </a:r>
                      <a:r>
                        <a:rPr lang="en-US" sz="1400" dirty="0" err="1">
                          <a:effectLst/>
                        </a:rPr>
                        <a:t>đặc</a:t>
                      </a:r>
                      <a:r>
                        <a:rPr lang="en-US" sz="1400" dirty="0">
                          <a:effectLst/>
                        </a:rPr>
                        <a:t> </a:t>
                      </a:r>
                      <a:r>
                        <a:rPr lang="en-US" sz="1400" dirty="0" err="1">
                          <a:effectLst/>
                        </a:rPr>
                        <a:t>điểm</a:t>
                      </a:r>
                      <a:r>
                        <a:rPr lang="en-US" sz="1400" dirty="0">
                          <a:effectLst/>
                        </a:rPr>
                        <a:t> </a:t>
                      </a:r>
                      <a:r>
                        <a:rPr lang="en-US" sz="1400" dirty="0" err="1">
                          <a:effectLst/>
                        </a:rPr>
                        <a:t>của</a:t>
                      </a:r>
                      <a:r>
                        <a:rPr lang="en-US" sz="1400" dirty="0">
                          <a:effectLst/>
                        </a:rPr>
                        <a:t> </a:t>
                      </a:r>
                      <a:r>
                        <a:rPr lang="en-US" sz="1400" dirty="0" err="1">
                          <a:effectLst/>
                        </a:rPr>
                        <a:t>một</a:t>
                      </a:r>
                      <a:r>
                        <a:rPr lang="en-US" sz="1400" dirty="0">
                          <a:effectLst/>
                        </a:rPr>
                        <a:t> </a:t>
                      </a:r>
                      <a:r>
                        <a:rPr lang="en-US" sz="1400" dirty="0" err="1">
                          <a:effectLst/>
                        </a:rPr>
                        <a:t>số</a:t>
                      </a:r>
                      <a:r>
                        <a:rPr lang="en-US" sz="1400" dirty="0">
                          <a:effectLst/>
                        </a:rPr>
                        <a:t> </a:t>
                      </a:r>
                      <a:r>
                        <a:rPr lang="en-US" sz="1400" dirty="0" err="1">
                          <a:effectLst/>
                        </a:rPr>
                        <a:t>loại</a:t>
                      </a:r>
                      <a:r>
                        <a:rPr lang="en-US" sz="1400" dirty="0">
                          <a:effectLst/>
                        </a:rPr>
                        <a:t> </a:t>
                      </a:r>
                      <a:r>
                        <a:rPr lang="en-US" sz="1400" dirty="0" err="1">
                          <a:effectLst/>
                        </a:rPr>
                        <a:t>rác</a:t>
                      </a:r>
                      <a:r>
                        <a:rPr lang="en-US" sz="1400" dirty="0">
                          <a:effectLst/>
                        </a:rPr>
                        <a:t>.</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15/46 = 38%</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31/46 = 62%</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r>
              <a:tr h="537033">
                <a:tc>
                  <a:txBody>
                    <a:bodyPr/>
                    <a:lstStyle/>
                    <a:p>
                      <a:pPr marL="0" marR="0" algn="ctr">
                        <a:lnSpc>
                          <a:spcPct val="120000"/>
                        </a:lnSpc>
                        <a:spcBef>
                          <a:spcPts val="0"/>
                        </a:spcBef>
                        <a:spcAft>
                          <a:spcPts val="0"/>
                        </a:spcAft>
                      </a:pPr>
                      <a:r>
                        <a:rPr lang="en-US" sz="1400">
                          <a:effectLst/>
                        </a:rPr>
                        <a:t>6</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just">
                        <a:lnSpc>
                          <a:spcPct val="120000"/>
                        </a:lnSpc>
                        <a:spcBef>
                          <a:spcPts val="0"/>
                        </a:spcBef>
                        <a:spcAft>
                          <a:spcPts val="0"/>
                        </a:spcAft>
                      </a:pPr>
                      <a:r>
                        <a:rPr lang="en-US" sz="1400" dirty="0" err="1">
                          <a:effectLst/>
                        </a:rPr>
                        <a:t>Thói</a:t>
                      </a:r>
                      <a:r>
                        <a:rPr lang="en-US" sz="1400" dirty="0">
                          <a:effectLst/>
                        </a:rPr>
                        <a:t> </a:t>
                      </a:r>
                      <a:r>
                        <a:rPr lang="en-US" sz="1400" dirty="0" err="1">
                          <a:effectLst/>
                        </a:rPr>
                        <a:t>quen</a:t>
                      </a:r>
                      <a:r>
                        <a:rPr lang="en-US" sz="1400" dirty="0">
                          <a:effectLst/>
                        </a:rPr>
                        <a:t> </a:t>
                      </a:r>
                      <a:r>
                        <a:rPr lang="en-US" sz="1400" dirty="0" err="1">
                          <a:effectLst/>
                        </a:rPr>
                        <a:t>bỏ</a:t>
                      </a:r>
                      <a:r>
                        <a:rPr lang="en-US" sz="1400" dirty="0">
                          <a:effectLst/>
                        </a:rPr>
                        <a:t> </a:t>
                      </a:r>
                      <a:r>
                        <a:rPr lang="en-US" sz="1400" dirty="0" err="1">
                          <a:effectLst/>
                        </a:rPr>
                        <a:t>rác</a:t>
                      </a:r>
                      <a:r>
                        <a:rPr lang="en-US" sz="1400" dirty="0">
                          <a:effectLst/>
                        </a:rPr>
                        <a:t> </a:t>
                      </a:r>
                      <a:r>
                        <a:rPr lang="en-US" sz="1400" dirty="0" err="1">
                          <a:effectLst/>
                        </a:rPr>
                        <a:t>đúng</a:t>
                      </a:r>
                      <a:r>
                        <a:rPr lang="en-US" sz="1400" dirty="0">
                          <a:effectLst/>
                        </a:rPr>
                        <a:t> </a:t>
                      </a:r>
                      <a:r>
                        <a:rPr lang="en-US" sz="1400" dirty="0" err="1">
                          <a:effectLst/>
                        </a:rPr>
                        <a:t>nơi</a:t>
                      </a:r>
                      <a:r>
                        <a:rPr lang="en-US" sz="1400" dirty="0">
                          <a:effectLst/>
                        </a:rPr>
                        <a:t> </a:t>
                      </a:r>
                      <a:r>
                        <a:rPr lang="en-US" sz="1400" dirty="0" err="1">
                          <a:effectLst/>
                        </a:rPr>
                        <a:t>quy</a:t>
                      </a:r>
                      <a:r>
                        <a:rPr lang="en-US" sz="1400" dirty="0">
                          <a:effectLst/>
                        </a:rPr>
                        <a:t> </a:t>
                      </a:r>
                      <a:r>
                        <a:rPr lang="en-US" sz="1400" dirty="0" err="1">
                          <a:effectLst/>
                        </a:rPr>
                        <a:t>định</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a:effectLst/>
                        </a:rPr>
                        <a:t>19/46 = 41%</a:t>
                      </a:r>
                      <a:endParaRPr lang="en-US" sz="1200">
                        <a:effectLst/>
                        <a:latin typeface="Times New Roman" panose="02020603050405020304" pitchFamily="18" charset="0"/>
                        <a:ea typeface="Times New Roman" panose="02020603050405020304" pitchFamily="18" charset="0"/>
                      </a:endParaRPr>
                    </a:p>
                  </a:txBody>
                  <a:tcPr marL="62165" marR="62165" marT="62165" marB="62165"/>
                </a:tc>
                <a:tc>
                  <a:txBody>
                    <a:bodyPr/>
                    <a:lstStyle/>
                    <a:p>
                      <a:pPr marL="0" marR="0" algn="ctr">
                        <a:lnSpc>
                          <a:spcPct val="120000"/>
                        </a:lnSpc>
                        <a:spcBef>
                          <a:spcPts val="0"/>
                        </a:spcBef>
                        <a:spcAft>
                          <a:spcPts val="0"/>
                        </a:spcAft>
                      </a:pPr>
                      <a:r>
                        <a:rPr lang="en-US" sz="1400" dirty="0">
                          <a:effectLst/>
                        </a:rPr>
                        <a:t>27/46 = 59%</a:t>
                      </a:r>
                      <a:endParaRPr lang="en-US" sz="1200" dirty="0">
                        <a:effectLst/>
                        <a:latin typeface="Times New Roman" panose="02020603050405020304" pitchFamily="18" charset="0"/>
                        <a:ea typeface="Times New Roman" panose="02020603050405020304" pitchFamily="18" charset="0"/>
                      </a:endParaRPr>
                    </a:p>
                  </a:txBody>
                  <a:tcPr marL="62165" marR="62165" marT="62165" marB="62165"/>
                </a:tc>
              </a:tr>
            </a:tbl>
          </a:graphicData>
        </a:graphic>
      </p:graphicFrame>
    </p:spTree>
    <p:extLst>
      <p:ext uri="{BB962C8B-B14F-4D97-AF65-F5344CB8AC3E}">
        <p14:creationId xmlns:p14="http://schemas.microsoft.com/office/powerpoint/2010/main" val="2302636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0"/>
            <a:ext cx="9143135" cy="5360894"/>
          </a:xfrm>
          <a:prstGeom prst="rect">
            <a:avLst/>
          </a:prstGeom>
          <a:noFill/>
          <a:ln w="9525">
            <a:noFill/>
          </a:ln>
        </p:spPr>
      </p:pic>
      <p:sp>
        <p:nvSpPr>
          <p:cNvPr id="4" name="Rectangle 3"/>
          <p:cNvSpPr/>
          <p:nvPr/>
        </p:nvSpPr>
        <p:spPr>
          <a:xfrm>
            <a:off x="2527149" y="952500"/>
            <a:ext cx="6157941" cy="954107"/>
          </a:xfrm>
          <a:prstGeom prst="rect">
            <a:avLst/>
          </a:prstGeom>
          <a:noFill/>
        </p:spPr>
        <p:txBody>
          <a:bodyPr wrap="square">
            <a:spAutoFit/>
          </a:bodyPr>
          <a:lstStyle/>
          <a:p>
            <a:pPr algn="ctr"/>
            <a:r>
              <a:rPr lang="en-US" sz="2800" b="1" dirty="0">
                <a:ln w="10541" cmpd="sng">
                  <a:solidFill>
                    <a:srgbClr val="C00000"/>
                  </a:solidFill>
                  <a:prstDash val="solid"/>
                </a:ln>
                <a:solidFill>
                  <a:srgbClr val="FF0000"/>
                </a:solidFill>
                <a:latin typeface="Times New Roman" panose="02020603050405020304"/>
                <a:ea typeface="Times New Roman" panose="02020603050405020304"/>
              </a:rPr>
              <a:t>II. NỘI DUNG THỰC HIỆN </a:t>
            </a:r>
          </a:p>
          <a:p>
            <a:pPr algn="ctr"/>
            <a:r>
              <a:rPr lang="en-GB" sz="2800" b="1" dirty="0" smtClean="0">
                <a:ln w="10541" cmpd="sng">
                  <a:solidFill>
                    <a:srgbClr val="C00000"/>
                  </a:solidFill>
                  <a:prstDash val="solid"/>
                </a:ln>
                <a:solidFill>
                  <a:srgbClr val="FF0000"/>
                </a:solidFill>
                <a:latin typeface="Times New Roman" panose="02020603050405020304"/>
                <a:ea typeface="Times New Roman" panose="02020603050405020304"/>
              </a:rPr>
              <a:t>GIẢI</a:t>
            </a:r>
            <a:r>
              <a:rPr lang="en-US" sz="2800" b="1" dirty="0" smtClean="0">
                <a:ln w="10541" cmpd="sng">
                  <a:solidFill>
                    <a:srgbClr val="C00000"/>
                  </a:solidFill>
                  <a:prstDash val="solid"/>
                </a:ln>
                <a:solidFill>
                  <a:srgbClr val="FF0000"/>
                </a:solidFill>
                <a:latin typeface="Times New Roman" panose="02020603050405020304"/>
                <a:ea typeface="Times New Roman" panose="02020603050405020304"/>
              </a:rPr>
              <a:t> </a:t>
            </a:r>
            <a:r>
              <a:rPr lang="en-US" sz="2800" b="1" dirty="0">
                <a:ln w="10541" cmpd="sng">
                  <a:solidFill>
                    <a:srgbClr val="C00000"/>
                  </a:solidFill>
                  <a:prstDash val="solid"/>
                </a:ln>
                <a:solidFill>
                  <a:srgbClr val="FF0000"/>
                </a:solidFill>
                <a:latin typeface="Times New Roman" panose="02020603050405020304"/>
                <a:ea typeface="Times New Roman" panose="02020603050405020304"/>
              </a:rPr>
              <a:t>PHÁP</a:t>
            </a:r>
            <a:endParaRPr lang="en-US" sz="2800" b="1" dirty="0">
              <a:ln w="10541" cmpd="sng">
                <a:solidFill>
                  <a:srgbClr val="C00000"/>
                </a:solidFill>
                <a:prstDash val="solid"/>
              </a:ln>
              <a:solidFill>
                <a:srgbClr val="FF0000"/>
              </a:solidFill>
            </a:endParaRPr>
          </a:p>
        </p:txBody>
      </p:sp>
      <p:sp>
        <p:nvSpPr>
          <p:cNvPr id="5" name="Rectangle 4"/>
          <p:cNvSpPr/>
          <p:nvPr/>
        </p:nvSpPr>
        <p:spPr>
          <a:xfrm>
            <a:off x="2527148" y="1933949"/>
            <a:ext cx="6157941" cy="1815882"/>
          </a:xfrm>
          <a:prstGeom prst="rect">
            <a:avLst/>
          </a:prstGeom>
          <a:noFill/>
        </p:spPr>
        <p:txBody>
          <a:bodyPr wrap="square">
            <a:spAutoFit/>
          </a:bodyPr>
          <a:lstStyle/>
          <a:p>
            <a:r>
              <a:rPr lang="pt-BR" sz="2800" b="1" dirty="0">
                <a:latin typeface="Times New Roman" pitchFamily="18" charset="0"/>
                <a:cs typeface="Times New Roman" pitchFamily="18" charset="0"/>
              </a:rPr>
              <a:t>Căn cứ vào tình hình thực tế của lớp, tôi đưa ra một vài </a:t>
            </a:r>
            <a:r>
              <a:rPr lang="en-US" sz="2800" b="1" dirty="0" err="1" smtClean="0">
                <a:latin typeface="Times New Roman" pitchFamily="18" charset="0"/>
                <a:cs typeface="Times New Roman" pitchFamily="18" charset="0"/>
              </a:rPr>
              <a:t>giải</a:t>
            </a:r>
            <a:r>
              <a:rPr lang="vi-VN" sz="2800" b="1" dirty="0" smtClean="0">
                <a:latin typeface="Times New Roman" pitchFamily="18" charset="0"/>
                <a:cs typeface="Times New Roman" pitchFamily="18" charset="0"/>
              </a:rPr>
              <a:t> pháp</a:t>
            </a:r>
            <a:r>
              <a:rPr lang="pt-BR" sz="2800" b="1" dirty="0" smtClean="0">
                <a:latin typeface="Times New Roman" pitchFamily="18" charset="0"/>
                <a:cs typeface="Times New Roman" pitchFamily="18" charset="0"/>
              </a:rPr>
              <a:t> </a:t>
            </a:r>
            <a:r>
              <a:rPr lang="en-US" sz="2800" b="1" dirty="0" err="1">
                <a:latin typeface="Times New Roman" panose="02020603050405020304" pitchFamily="18" charset="0"/>
                <a:cs typeface="Times New Roman" panose="02020603050405020304" pitchFamily="18" charset="0"/>
              </a:rPr>
              <a:t>hướng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dẫn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trẻ</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phân</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loại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và</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tái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chế</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rác</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để</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bảo</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vệ</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môi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trường</a:t>
            </a:r>
            <a:r>
              <a:rPr lang="pt-BR" sz="2800" b="1" dirty="0" smtClean="0">
                <a:latin typeface="Times New Roman" pitchFamily="18" charset="0"/>
                <a:cs typeface="Times New Roman" pitchFamily="18" charset="0"/>
              </a:rPr>
              <a:t>. </a:t>
            </a:r>
            <a:r>
              <a:rPr lang="pt-BR" sz="2800" b="1" dirty="0">
                <a:latin typeface="Times New Roman" pitchFamily="18" charset="0"/>
                <a:cs typeface="Times New Roman" pitchFamily="18" charset="0"/>
              </a:rPr>
              <a:t>Cụ thể như sau</a:t>
            </a:r>
            <a:r>
              <a:rPr lang="pt-BR" sz="2800" dirty="0">
                <a:latin typeface="Times New Roman" pitchFamily="18" charset="0"/>
                <a:cs typeface="Times New Roman" pitchFamily="18" charset="0"/>
              </a:rPr>
              <a:t>:</a:t>
            </a:r>
            <a:endParaRPr lang="en-US" sz="2800" b="1" dirty="0">
              <a:ln w="10541" cmpd="sng">
                <a:solidFill>
                  <a:srgbClr val="C00000"/>
                </a:solidFill>
                <a:prstDash val="solid"/>
              </a:ln>
              <a:latin typeface="Times New Roman" pitchFamily="18" charset="0"/>
              <a:cs typeface="Times New Roman" pitchFamily="18" charset="0"/>
            </a:endParaRPr>
          </a:p>
        </p:txBody>
      </p:sp>
    </p:spTree>
    <p:extLst>
      <p:ext uri="{BB962C8B-B14F-4D97-AF65-F5344CB8AC3E}">
        <p14:creationId xmlns:p14="http://schemas.microsoft.com/office/powerpoint/2010/main" val="1202859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71696" descr="21"/>
          <p:cNvPicPr>
            <a:picLocks noChangeAspect="1"/>
          </p:cNvPicPr>
          <p:nvPr/>
        </p:nvPicPr>
        <p:blipFill>
          <a:blip r:embed="rId2"/>
          <a:stretch>
            <a:fillRect/>
          </a:stretch>
        </p:blipFill>
        <p:spPr>
          <a:xfrm>
            <a:off x="0" y="138953"/>
            <a:ext cx="9143135" cy="5360894"/>
          </a:xfrm>
          <a:prstGeom prst="rect">
            <a:avLst/>
          </a:prstGeom>
          <a:noFill/>
          <a:ln w="9525">
            <a:noFill/>
          </a:ln>
        </p:spPr>
      </p:pic>
      <p:sp>
        <p:nvSpPr>
          <p:cNvPr id="8" name="Rectangle 101"/>
          <p:cNvSpPr>
            <a:spLocks noChangeArrowheads="1"/>
          </p:cNvSpPr>
          <p:nvPr/>
        </p:nvSpPr>
        <p:spPr bwMode="auto">
          <a:xfrm>
            <a:off x="533400" y="1828800"/>
            <a:ext cx="2057400" cy="160020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lstStyle/>
          <a:p>
            <a:pPr algn="ctr" fontAlgn="auto">
              <a:spcBef>
                <a:spcPts val="0"/>
              </a:spcBef>
              <a:spcAft>
                <a:spcPts val="0"/>
              </a:spcAft>
              <a:defRPr/>
            </a:pPr>
            <a:r>
              <a:rPr lang="vi-VN" sz="3800" b="1" dirty="0" smtClean="0">
                <a:latin typeface="Times New Roman" pitchFamily="18" charset="0"/>
                <a:cs typeface="Times New Roman" pitchFamily="18" charset="0"/>
              </a:rPr>
              <a:t>Các </a:t>
            </a:r>
            <a:r>
              <a:rPr lang="en-GB" sz="3800" b="1" dirty="0" err="1" smtClean="0">
                <a:latin typeface="Times New Roman" pitchFamily="18" charset="0"/>
                <a:cs typeface="Times New Roman" pitchFamily="18" charset="0"/>
              </a:rPr>
              <a:t>giải</a:t>
            </a:r>
            <a:r>
              <a:rPr lang="vi-VN" sz="3800" b="1" dirty="0" smtClean="0">
                <a:latin typeface="Times New Roman" pitchFamily="18" charset="0"/>
                <a:cs typeface="Times New Roman" pitchFamily="18" charset="0"/>
              </a:rPr>
              <a:t> pháp</a:t>
            </a:r>
            <a:endParaRPr lang="en-US" sz="3800" dirty="0">
              <a:latin typeface="Times New Roman" pitchFamily="18" charset="0"/>
              <a:cs typeface="Times New Roman" pitchFamily="18" charset="0"/>
            </a:endParaRPr>
          </a:p>
        </p:txBody>
      </p:sp>
      <p:sp>
        <p:nvSpPr>
          <p:cNvPr id="9" name="Line 23"/>
          <p:cNvSpPr>
            <a:spLocks noChangeShapeType="1"/>
          </p:cNvSpPr>
          <p:nvPr/>
        </p:nvSpPr>
        <p:spPr bwMode="auto">
          <a:xfrm flipV="1">
            <a:off x="2590800" y="914400"/>
            <a:ext cx="854075" cy="1905000"/>
          </a:xfrm>
          <a:prstGeom prst="line">
            <a:avLst/>
          </a:prstGeom>
          <a:noFill/>
          <a:ln w="9525">
            <a:solidFill>
              <a:srgbClr val="0000FF"/>
            </a:solidFill>
            <a:round/>
            <a:headEnd/>
            <a:tailEnd/>
          </a:ln>
        </p:spPr>
        <p:txBody>
          <a:bodyPr/>
          <a:lstStyle/>
          <a:p>
            <a:endParaRPr lang="en-US" dirty="0"/>
          </a:p>
        </p:txBody>
      </p:sp>
      <p:cxnSp>
        <p:nvCxnSpPr>
          <p:cNvPr id="10" name="Straight Connector 9"/>
          <p:cNvCxnSpPr>
            <a:endCxn id="15" idx="1"/>
          </p:cNvCxnSpPr>
          <p:nvPr/>
        </p:nvCxnSpPr>
        <p:spPr>
          <a:xfrm flipV="1">
            <a:off x="2590799" y="1622837"/>
            <a:ext cx="815191" cy="11965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590800" y="2819400"/>
            <a:ext cx="821609"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Line 23"/>
          <p:cNvSpPr>
            <a:spLocks noChangeShapeType="1"/>
          </p:cNvSpPr>
          <p:nvPr/>
        </p:nvSpPr>
        <p:spPr bwMode="auto">
          <a:xfrm flipH="1" flipV="1">
            <a:off x="2590799" y="2819400"/>
            <a:ext cx="886871" cy="1079125"/>
          </a:xfrm>
          <a:prstGeom prst="line">
            <a:avLst/>
          </a:prstGeom>
          <a:noFill/>
          <a:ln w="9525">
            <a:solidFill>
              <a:srgbClr val="0000FF"/>
            </a:solidFill>
            <a:round/>
            <a:headEnd/>
            <a:tailEnd/>
          </a:ln>
        </p:spPr>
        <p:txBody>
          <a:bodyPr/>
          <a:lstStyle/>
          <a:p>
            <a:endParaRPr lang="en-US"/>
          </a:p>
        </p:txBody>
      </p:sp>
      <p:sp>
        <p:nvSpPr>
          <p:cNvPr id="13" name="Line 23"/>
          <p:cNvSpPr>
            <a:spLocks noChangeShapeType="1"/>
          </p:cNvSpPr>
          <p:nvPr/>
        </p:nvSpPr>
        <p:spPr bwMode="auto">
          <a:xfrm flipH="1" flipV="1">
            <a:off x="2590799" y="2819400"/>
            <a:ext cx="886872" cy="2400300"/>
          </a:xfrm>
          <a:prstGeom prst="line">
            <a:avLst/>
          </a:prstGeom>
          <a:noFill/>
          <a:ln w="9525">
            <a:solidFill>
              <a:srgbClr val="0000FF"/>
            </a:solidFill>
            <a:round/>
            <a:headEnd/>
            <a:tailEnd/>
          </a:ln>
        </p:spPr>
        <p:txBody>
          <a:bodyPr/>
          <a:lstStyle/>
          <a:p>
            <a:endParaRPr lang="en-US"/>
          </a:p>
        </p:txBody>
      </p:sp>
      <p:sp>
        <p:nvSpPr>
          <p:cNvPr id="14" name="Rectangle 32"/>
          <p:cNvSpPr>
            <a:spLocks noChangeArrowheads="1"/>
          </p:cNvSpPr>
          <p:nvPr/>
        </p:nvSpPr>
        <p:spPr bwMode="auto">
          <a:xfrm>
            <a:off x="3439626" y="138953"/>
            <a:ext cx="5685827" cy="838200"/>
          </a:xfrm>
          <a:prstGeom prst="rect">
            <a:avLst/>
          </a:prstGeom>
          <a:solidFill>
            <a:srgbClr val="FF99FF"/>
          </a:solidFill>
          <a:ln w="9525">
            <a:solidFill>
              <a:srgbClr val="000000"/>
            </a:solidFill>
            <a:miter lim="800000"/>
            <a:headEnd/>
            <a:tailEnd/>
          </a:ln>
        </p:spPr>
        <p:txBody>
          <a:bodyPr/>
          <a:lstStyle/>
          <a:p>
            <a:r>
              <a:rPr lang="vi-VN" sz="2000" b="1" i="1" dirty="0" smtClean="0">
                <a:latin typeface="Times New Roman" pitchFamily="18" charset="0"/>
                <a:cs typeface="Times New Roman" pitchFamily="18" charset="0"/>
              </a:rPr>
              <a:t> </a:t>
            </a:r>
            <a:r>
              <a:rPr lang="en-US" sz="2000" b="1" i="1" dirty="0" err="1">
                <a:latin typeface="Times New Roman" pitchFamily="18" charset="0"/>
                <a:cs typeface="Times New Roman" pitchFamily="18" charset="0"/>
              </a:rPr>
              <a:t>G</a:t>
            </a:r>
            <a:r>
              <a:rPr lang="en-US" sz="2000" b="1" i="1" dirty="0" err="1" smtClean="0">
                <a:latin typeface="Times New Roman" pitchFamily="18" charset="0"/>
                <a:cs typeface="Times New Roman" pitchFamily="18" charset="0"/>
              </a:rPr>
              <a:t>iải</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pháp</a:t>
            </a:r>
            <a:r>
              <a:rPr lang="en-US" sz="2000" b="1" i="1" dirty="0" smtClean="0">
                <a:latin typeface="Times New Roman" pitchFamily="18" charset="0"/>
                <a:cs typeface="Times New Roman" pitchFamily="18" charset="0"/>
              </a:rPr>
              <a:t> 1: </a:t>
            </a:r>
            <a:r>
              <a:rPr lang="pl-PL" sz="2000" b="1" i="1" dirty="0">
                <a:latin typeface="Times New Roman" panose="02020603050405020304" pitchFamily="18" charset="0"/>
                <a:cs typeface="Times New Roman" panose="02020603050405020304" pitchFamily="18" charset="0"/>
              </a:rPr>
              <a:t>Xây dựng kế hoạch hướng dẫn trẻ phân loại rác thông qua các hoạt động giáo dục.</a:t>
            </a:r>
            <a:endParaRPr lang="en-US" sz="2000" b="1" i="1" dirty="0">
              <a:latin typeface="Times New Roman" pitchFamily="18" charset="0"/>
              <a:cs typeface="Times New Roman" pitchFamily="18" charset="0"/>
            </a:endParaRPr>
          </a:p>
        </p:txBody>
      </p:sp>
      <p:sp>
        <p:nvSpPr>
          <p:cNvPr id="15" name="Rectangle 21" descr="Stationery"/>
          <p:cNvSpPr>
            <a:spLocks noChangeArrowheads="1"/>
          </p:cNvSpPr>
          <p:nvPr/>
        </p:nvSpPr>
        <p:spPr bwMode="auto">
          <a:xfrm>
            <a:off x="3405990" y="1318037"/>
            <a:ext cx="5715243" cy="609600"/>
          </a:xfrm>
          <a:prstGeom prst="rect">
            <a:avLst/>
          </a:prstGeom>
          <a:blipFill dpi="0" rotWithShape="1">
            <a:blip r:embed="rId3"/>
            <a:srcRect/>
            <a:tile tx="0" ty="0" sx="100000" sy="100000" flip="none" algn="tl"/>
          </a:blipFill>
          <a:ln w="9525">
            <a:solidFill>
              <a:srgbClr val="000000"/>
            </a:solidFill>
            <a:miter lim="800000"/>
            <a:headEnd/>
            <a:tailEnd/>
          </a:ln>
        </p:spPr>
        <p:txBody>
          <a:bodyPr/>
          <a:lstStyle/>
          <a:p>
            <a:r>
              <a:rPr lang="vi-VN" sz="2000" b="1" i="1" dirty="0" smtClean="0">
                <a:latin typeface="Times New Roman" pitchFamily="18" charset="0"/>
                <a:cs typeface="Times New Roman" pitchFamily="18" charset="0"/>
              </a:rPr>
              <a:t> </a:t>
            </a:r>
            <a:r>
              <a:rPr lang="en-US" sz="2000" b="1" i="1" dirty="0" err="1">
                <a:latin typeface="Times New Roman" pitchFamily="18" charset="0"/>
                <a:cs typeface="Times New Roman" pitchFamily="18" charset="0"/>
              </a:rPr>
              <a:t>Giải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pháp</a:t>
            </a:r>
            <a:r>
              <a:rPr lang="en-US" sz="2000" b="1" i="1" dirty="0">
                <a:latin typeface="Times New Roman" pitchFamily="18" charset="0"/>
                <a:cs typeface="Times New Roman" pitchFamily="18" charset="0"/>
              </a:rPr>
              <a:t> </a:t>
            </a:r>
            <a:r>
              <a:rPr lang="vi-VN" sz="2000" b="1" i="1" dirty="0">
                <a:latin typeface="Times New Roman" pitchFamily="18" charset="0"/>
                <a:cs typeface="Times New Roman" pitchFamily="18" charset="0"/>
              </a:rPr>
              <a:t>2</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Xây</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dựng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môi</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trường</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thân</a:t>
            </a:r>
            <a:r>
              <a:rPr lang="en-US" sz="2000" b="1" i="1" dirty="0">
                <a:latin typeface="Times New Roman" pitchFamily="18" charset="0"/>
                <a:cs typeface="Times New Roman" pitchFamily="18" charset="0"/>
              </a:rPr>
              <a:t> </a:t>
            </a:r>
            <a:r>
              <a:rPr lang="en-US" sz="2000" b="1" i="1" dirty="0" err="1">
                <a:latin typeface="Times New Roman" pitchFamily="18" charset="0"/>
                <a:cs typeface="Times New Roman" pitchFamily="18" charset="0"/>
              </a:rPr>
              <a:t>thiện</a:t>
            </a:r>
            <a:r>
              <a:rPr lang="en-US" sz="2000" i="1" dirty="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16" name="Rectangle 19" descr="Pink tissue paper"/>
          <p:cNvSpPr>
            <a:spLocks noChangeArrowheads="1"/>
          </p:cNvSpPr>
          <p:nvPr/>
        </p:nvSpPr>
        <p:spPr bwMode="auto">
          <a:xfrm>
            <a:off x="3405990" y="2249693"/>
            <a:ext cx="5715000" cy="757069"/>
          </a:xfrm>
          <a:prstGeom prst="rect">
            <a:avLst/>
          </a:prstGeom>
          <a:blipFill dpi="0" rotWithShape="1">
            <a:blip r:embed="rId4"/>
            <a:srcRect/>
            <a:tile tx="0" ty="0" sx="100000" sy="100000" flip="none" algn="tl"/>
          </a:blipFill>
          <a:ln w="9525">
            <a:solidFill>
              <a:srgbClr val="000000"/>
            </a:solidFill>
            <a:miter lim="800000"/>
            <a:headEnd/>
            <a:tailEnd/>
          </a:ln>
        </p:spPr>
        <p:txBody>
          <a:bodyPr/>
          <a:lstStyle/>
          <a:p>
            <a:r>
              <a:rPr lang="en-US" sz="2000" b="1" i="1" dirty="0" err="1">
                <a:latin typeface="Times New Roman" pitchFamily="18" charset="0"/>
                <a:cs typeface="Times New Roman" pitchFamily="18" charset="0"/>
              </a:rPr>
              <a:t>Giải</a:t>
            </a:r>
            <a:r>
              <a:rPr lang="en-US" sz="2000" b="1" i="1" dirty="0" smtClean="0">
                <a:latin typeface="Times New Roman" pitchFamily="18" charset="0"/>
                <a:cs typeface="Times New Roman" pitchFamily="18" charset="0"/>
              </a:rPr>
              <a:t> </a:t>
            </a:r>
            <a:r>
              <a:rPr lang="en-US" sz="2000" b="1" i="1" dirty="0" err="1">
                <a:latin typeface="Times New Roman" pitchFamily="18" charset="0"/>
                <a:cs typeface="Times New Roman" pitchFamily="18" charset="0"/>
              </a:rPr>
              <a:t>pháp</a:t>
            </a:r>
            <a:r>
              <a:rPr lang="en-US" sz="2000" b="1" i="1" dirty="0">
                <a:latin typeface="Times New Roman" pitchFamily="18" charset="0"/>
                <a:cs typeface="Times New Roman" pitchFamily="18" charset="0"/>
              </a:rPr>
              <a:t> 3: </a:t>
            </a:r>
            <a:r>
              <a:rPr lang="pl-PL" sz="2000" b="1" i="1" dirty="0">
                <a:latin typeface="Times New Roman" panose="02020603050405020304" pitchFamily="18" charset="0"/>
                <a:cs typeface="Times New Roman" panose="02020603050405020304" pitchFamily="18" charset="0"/>
              </a:rPr>
              <a:t>Tổ chức hoạt động hướng dẫn trẻ phân loại và tái chế rác</a:t>
            </a:r>
            <a:endParaRPr lang="en-US" sz="2400" b="1" i="1" dirty="0">
              <a:latin typeface="Times New Roman" pitchFamily="18" charset="0"/>
              <a:cs typeface="Times New Roman" pitchFamily="18" charset="0"/>
            </a:endParaRPr>
          </a:p>
        </p:txBody>
      </p:sp>
      <p:sp>
        <p:nvSpPr>
          <p:cNvPr id="17" name="Rectangle 19" descr="Pink tissue paper"/>
          <p:cNvSpPr>
            <a:spLocks noChangeArrowheads="1"/>
          </p:cNvSpPr>
          <p:nvPr/>
        </p:nvSpPr>
        <p:spPr bwMode="auto">
          <a:xfrm>
            <a:off x="3405990" y="3293295"/>
            <a:ext cx="5753100" cy="838200"/>
          </a:xfrm>
          <a:prstGeom prst="rect">
            <a:avLst/>
          </a:prstGeom>
          <a:blipFill dpi="0" rotWithShape="1">
            <a:blip r:embed="rId4"/>
            <a:srcRect/>
            <a:tile tx="0" ty="0" sx="100000" sy="100000" flip="none" algn="tl"/>
          </a:blipFill>
          <a:ln w="9525">
            <a:solidFill>
              <a:srgbClr val="000000"/>
            </a:solidFill>
            <a:miter lim="800000"/>
            <a:headEnd/>
            <a:tailEnd/>
          </a:ln>
        </p:spPr>
        <p:txBody>
          <a:bodyPr/>
          <a:lstStyle/>
          <a:p>
            <a:r>
              <a:rPr lang="en-US" sz="2000" b="1" i="1" dirty="0" err="1">
                <a:latin typeface="Times New Roman" pitchFamily="18" charset="0"/>
                <a:cs typeface="Times New Roman" pitchFamily="18" charset="0"/>
              </a:rPr>
              <a:t>Giải</a:t>
            </a:r>
            <a:r>
              <a:rPr lang="pl-PL" sz="2000" b="1" i="1" dirty="0" smtClean="0">
                <a:latin typeface="Times New Roman" pitchFamily="18" charset="0"/>
                <a:cs typeface="Times New Roman" pitchFamily="18" charset="0"/>
              </a:rPr>
              <a:t> </a:t>
            </a:r>
            <a:r>
              <a:rPr lang="pl-PL" sz="2000" b="1" i="1" dirty="0">
                <a:latin typeface="Times New Roman" pitchFamily="18" charset="0"/>
                <a:cs typeface="Times New Roman" pitchFamily="18" charset="0"/>
              </a:rPr>
              <a:t>pháp 4: Nêu gương bạn tốt, tuyên dương và khích lệ trẻ.</a:t>
            </a:r>
            <a:endParaRPr lang="en-US" sz="2000" b="1" dirty="0">
              <a:latin typeface="Times New Roman" pitchFamily="18" charset="0"/>
              <a:cs typeface="Times New Roman" pitchFamily="18" charset="0"/>
            </a:endParaRPr>
          </a:p>
        </p:txBody>
      </p:sp>
      <p:sp>
        <p:nvSpPr>
          <p:cNvPr id="18" name="Rectangle 19" descr="Pink tissue paper"/>
          <p:cNvSpPr>
            <a:spLocks noChangeArrowheads="1"/>
          </p:cNvSpPr>
          <p:nvPr/>
        </p:nvSpPr>
        <p:spPr bwMode="auto">
          <a:xfrm>
            <a:off x="3412409" y="4413547"/>
            <a:ext cx="5706521" cy="909357"/>
          </a:xfrm>
          <a:prstGeom prst="rect">
            <a:avLst/>
          </a:prstGeom>
          <a:blipFill dpi="0" rotWithShape="1">
            <a:blip r:embed="rId4"/>
            <a:srcRect/>
            <a:tile tx="0" ty="0" sx="100000" sy="100000" flip="none" algn="tl"/>
          </a:blipFill>
          <a:ln w="9525">
            <a:solidFill>
              <a:srgbClr val="000000"/>
            </a:solidFill>
            <a:miter lim="800000"/>
            <a:headEnd/>
            <a:tailEnd/>
          </a:ln>
        </p:spPr>
        <p:txBody>
          <a:bodyPr/>
          <a:lstStyle/>
          <a:p>
            <a:r>
              <a:rPr lang="en-US" sz="2000" b="1" i="1" dirty="0" err="1" smtClean="0">
                <a:latin typeface="Times New Roman" pitchFamily="18" charset="0"/>
                <a:cs typeface="Times New Roman" pitchFamily="18" charset="0"/>
              </a:rPr>
              <a:t>Giải</a:t>
            </a:r>
            <a:r>
              <a:rPr lang="pl-PL" sz="2000" b="1" i="1" dirty="0" smtClean="0">
                <a:latin typeface="Times New Roman" pitchFamily="18" charset="0"/>
                <a:cs typeface="Times New Roman" pitchFamily="18" charset="0"/>
              </a:rPr>
              <a:t> </a:t>
            </a:r>
            <a:r>
              <a:rPr lang="pl-PL" sz="2000" b="1" i="1" dirty="0">
                <a:latin typeface="Times New Roman" pitchFamily="18" charset="0"/>
                <a:cs typeface="Times New Roman" pitchFamily="18" charset="0"/>
              </a:rPr>
              <a:t>pháp 5: Phát động phong trào kế hoạch nhỏ phối hợp chặt chẽ với phụ huynh </a:t>
            </a:r>
            <a:r>
              <a:rPr lang="pl-PL" sz="2000" b="1" i="1" dirty="0" smtClean="0">
                <a:latin typeface="Times New Roman" pitchFamily="18" charset="0"/>
                <a:cs typeface="Times New Roman" pitchFamily="18" charset="0"/>
              </a:rPr>
              <a:t>về </a:t>
            </a:r>
            <a:r>
              <a:rPr lang="pl-PL" sz="2000" b="1" i="1" dirty="0">
                <a:latin typeface="Times New Roman" pitchFamily="18" charset="0"/>
                <a:cs typeface="Times New Roman" pitchFamily="18" charset="0"/>
              </a:rPr>
              <a:t>cách phân loại rác và sử dụng rác tái chế</a:t>
            </a: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166191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linds(horizontal)">
                                      <p:cBhvr>
                                        <p:cTn id="35" dur="500"/>
                                        <p:tgtEl>
                                          <p:spTgt spid="1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linds(horizontal)">
                                      <p:cBhvr>
                                        <p:cTn id="38" dur="500"/>
                                        <p:tgtEl>
                                          <p:spTgt spid="15"/>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linds(horizontal)">
                                      <p:cBhvr>
                                        <p:cTn id="41" dur="500"/>
                                        <p:tgtEl>
                                          <p:spTgt spid="16"/>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linds(horizontal)">
                                      <p:cBhvr>
                                        <p:cTn id="44" dur="500"/>
                                        <p:tgtEl>
                                          <p:spTgt spid="17"/>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P spid="14" grpId="0" animBg="1"/>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133600" y="163014"/>
            <a:ext cx="6400800" cy="1446550"/>
          </a:xfrm>
          <a:prstGeom prst="rect">
            <a:avLst/>
          </a:prstGeom>
          <a:noFill/>
        </p:spPr>
        <p:txBody>
          <a:bodyPr wrap="square" rtlCol="0">
            <a:spAutoFit/>
          </a:bodyPr>
          <a:lstStyle/>
          <a:p>
            <a:pPr algn="ctr"/>
            <a:r>
              <a:rPr lang="en-GB" sz="3200" b="1" dirty="0" err="1" smtClean="0">
                <a:solidFill>
                  <a:srgbClr val="C00000"/>
                </a:solidFill>
                <a:latin typeface="Times New Roman" pitchFamily="18" charset="0"/>
                <a:cs typeface="Times New Roman" pitchFamily="18" charset="0"/>
              </a:rPr>
              <a:t>Giải</a:t>
            </a:r>
            <a:r>
              <a:rPr lang="vi-VN" sz="3200" b="1" dirty="0" smtClean="0">
                <a:solidFill>
                  <a:srgbClr val="C00000"/>
                </a:solidFill>
                <a:latin typeface="+mj-lt"/>
              </a:rPr>
              <a:t> </a:t>
            </a:r>
            <a:r>
              <a:rPr lang="vi-VN" sz="3200" b="1" dirty="0">
                <a:solidFill>
                  <a:srgbClr val="C00000"/>
                </a:solidFill>
                <a:latin typeface="+mj-lt"/>
              </a:rPr>
              <a:t>pháp 1: </a:t>
            </a:r>
          </a:p>
          <a:p>
            <a:pPr algn="ctr"/>
            <a:r>
              <a:rPr lang="pl-PL" sz="2800" b="1" i="1" dirty="0">
                <a:solidFill>
                  <a:srgbClr val="C00000"/>
                </a:solidFill>
                <a:latin typeface="Times New Roman" panose="02020603050405020304" pitchFamily="18" charset="0"/>
                <a:cs typeface="Times New Roman" panose="02020603050405020304" pitchFamily="18" charset="0"/>
              </a:rPr>
              <a:t>Xây dựng kế hoạch hướng dẫn trẻ phân loại rác thông qua các hoạt động giáo dục</a:t>
            </a:r>
            <a:endParaRPr lang="vi-VN" sz="2800" b="1" dirty="0">
              <a:solidFill>
                <a:srgbClr val="C00000"/>
              </a:solidFill>
              <a:latin typeface="Times New Roman" pitchFamily="18" charset="0"/>
              <a:cs typeface="Times New Roman" pitchFamily="18" charset="0"/>
            </a:endParaRPr>
          </a:p>
        </p:txBody>
      </p:sp>
      <p:sp>
        <p:nvSpPr>
          <p:cNvPr id="4" name="Rectangle 1"/>
          <p:cNvSpPr>
            <a:spLocks noChangeArrowheads="1"/>
          </p:cNvSpPr>
          <p:nvPr/>
        </p:nvSpPr>
        <p:spPr bwMode="auto">
          <a:xfrm>
            <a:off x="1709738" y="16716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descr="C:\Users\Admin\Desktop\z5339869506465_8c5586998252adc7c21ac70f8a44049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2019300"/>
            <a:ext cx="4191000" cy="2895600"/>
          </a:xfrm>
          <a:prstGeom prst="rect">
            <a:avLst/>
          </a:prstGeom>
          <a:noFill/>
          <a:ln>
            <a:noFill/>
          </a:ln>
        </p:spPr>
      </p:pic>
      <p:pic>
        <p:nvPicPr>
          <p:cNvPr id="10" name="Picture 9" descr="C:\Users\Admin\Desktop\z5340524608702_cc257ef49d8a77961db87775e2b1882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2019301"/>
            <a:ext cx="4428173" cy="2895600"/>
          </a:xfrm>
          <a:prstGeom prst="rect">
            <a:avLst/>
          </a:prstGeom>
          <a:noFill/>
          <a:ln>
            <a:noFill/>
          </a:ln>
        </p:spPr>
      </p:pic>
      <p:sp>
        <p:nvSpPr>
          <p:cNvPr id="3" name="Rectangle 2"/>
          <p:cNvSpPr/>
          <p:nvPr/>
        </p:nvSpPr>
        <p:spPr>
          <a:xfrm>
            <a:off x="2406323" y="5071347"/>
            <a:ext cx="4205062" cy="424732"/>
          </a:xfrm>
          <a:prstGeom prst="rect">
            <a:avLst/>
          </a:prstGeom>
        </p:spPr>
        <p:txBody>
          <a:bodyPr wrap="none">
            <a:spAutoFit/>
          </a:bodyPr>
          <a:lstStyle/>
          <a:p>
            <a:pPr algn="ctr">
              <a:lnSpc>
                <a:spcPct val="120000"/>
              </a:lnSpc>
            </a:pPr>
            <a:r>
              <a:rPr lang="vi-VN" i="1" dirty="0" smtClean="0">
                <a:latin typeface="Times New Roman" panose="02020603050405020304" pitchFamily="18" charset="0"/>
                <a:ea typeface="Times New Roman" panose="02020603050405020304" pitchFamily="18" charset="0"/>
              </a:rPr>
              <a:t>Trẻ</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nhặt</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lá</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rụng</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vứt</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rác</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đúng</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nơi</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quy</a:t>
            </a:r>
            <a:r>
              <a:rPr lang="en-US" i="1" dirty="0" smtClean="0">
                <a:latin typeface="Times New Roman" panose="02020603050405020304" pitchFamily="18" charset="0"/>
                <a:ea typeface="Times New Roman" panose="02020603050405020304" pitchFamily="18" charset="0"/>
              </a:rPr>
              <a:t> </a:t>
            </a:r>
            <a:r>
              <a:rPr lang="en-US" i="1" dirty="0" err="1" smtClean="0">
                <a:latin typeface="Times New Roman" panose="02020603050405020304" pitchFamily="18" charset="0"/>
                <a:ea typeface="Times New Roman" panose="02020603050405020304" pitchFamily="18" charset="0"/>
              </a:rPr>
              <a:t>định</a:t>
            </a:r>
            <a:endParaRPr lang="en-US" sz="1600" dirty="0">
              <a:effectLst/>
              <a:latin typeface="Times New Roman" panose="02020603050405020304" pitchFamily="18" charset="0"/>
              <a:ea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0"/>
            <a:ext cx="9143135" cy="5360894"/>
          </a:xfrm>
          <a:prstGeom prst="rect">
            <a:avLst/>
          </a:prstGeom>
          <a:noFill/>
          <a:ln w="9525">
            <a:noFill/>
          </a:ln>
        </p:spPr>
      </p:pic>
      <p:sp>
        <p:nvSpPr>
          <p:cNvPr id="3" name="Rectangle 2"/>
          <p:cNvSpPr/>
          <p:nvPr/>
        </p:nvSpPr>
        <p:spPr>
          <a:xfrm>
            <a:off x="2438400" y="647700"/>
            <a:ext cx="5867400" cy="978729"/>
          </a:xfrm>
          <a:prstGeom prst="rect">
            <a:avLst/>
          </a:prstGeom>
        </p:spPr>
        <p:txBody>
          <a:bodyPr wrap="square">
            <a:spAutoFit/>
          </a:bodyPr>
          <a:lstStyle/>
          <a:p>
            <a:pPr algn="ctr">
              <a:lnSpc>
                <a:spcPct val="120000"/>
              </a:lnSpc>
            </a:pPr>
            <a:r>
              <a:rPr lang="vi-VN" sz="2400" b="1" i="1" dirty="0" smtClean="0">
                <a:solidFill>
                  <a:srgbClr val="C00000"/>
                </a:solidFill>
                <a:latin typeface="Times New Roman" panose="02020603050405020304" pitchFamily="18" charset="0"/>
                <a:ea typeface="Times New Roman" panose="02020603050405020304" pitchFamily="18" charset="0"/>
              </a:rPr>
              <a:t>Bảng </a:t>
            </a:r>
            <a:r>
              <a:rPr lang="vi-VN" sz="2400" b="1" i="1" dirty="0">
                <a:solidFill>
                  <a:srgbClr val="C00000"/>
                </a:solidFill>
                <a:latin typeface="Times New Roman" panose="02020603050405020304" pitchFamily="18" charset="0"/>
                <a:ea typeface="Times New Roman" panose="02020603050405020304" pitchFamily="18" charset="0"/>
              </a:rPr>
              <a:t>k</a:t>
            </a:r>
            <a:r>
              <a:rPr lang="en-US" sz="2400" b="1" i="1" dirty="0" smtClean="0">
                <a:solidFill>
                  <a:srgbClr val="C00000"/>
                </a:solidFill>
                <a:latin typeface="Times New Roman" panose="02020603050405020304" pitchFamily="18" charset="0"/>
                <a:ea typeface="Times New Roman" panose="02020603050405020304" pitchFamily="18" charset="0"/>
              </a:rPr>
              <a:t>ế </a:t>
            </a:r>
            <a:r>
              <a:rPr lang="en-US" sz="2400" b="1" i="1" dirty="0" err="1">
                <a:solidFill>
                  <a:srgbClr val="C00000"/>
                </a:solidFill>
                <a:latin typeface="Times New Roman" panose="02020603050405020304" pitchFamily="18" charset="0"/>
                <a:ea typeface="Times New Roman" panose="02020603050405020304" pitchFamily="18" charset="0"/>
              </a:rPr>
              <a:t>hoạch</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tổ</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chức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các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hoạt</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động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hướng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dẫn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trẻ</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phân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loại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và</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chế</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rác</a:t>
            </a:r>
            <a:endParaRPr lang="en-US" sz="2400" b="1" dirty="0">
              <a:solidFill>
                <a:srgbClr val="C00000"/>
              </a:solidFill>
              <a:effectLst/>
              <a:latin typeface="Times New Roman" panose="02020603050405020304" pitchFamily="18" charset="0"/>
              <a:ea typeface="Times New Roman" panose="02020603050405020304" pitchFamily="18" charset="0"/>
            </a:endParaRPr>
          </a:p>
        </p:txBody>
      </p:sp>
      <p:sp>
        <p:nvSpPr>
          <p:cNvPr id="5" name="Rectangle 1"/>
          <p:cNvSpPr>
            <a:spLocks noChangeArrowheads="1"/>
          </p:cNvSpPr>
          <p:nvPr/>
        </p:nvSpPr>
        <p:spPr bwMode="auto">
          <a:xfrm>
            <a:off x="1709737" y="1671638"/>
            <a:ext cx="8272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p:cNvSpPr/>
          <p:nvPr/>
        </p:nvSpPr>
        <p:spPr>
          <a:xfrm>
            <a:off x="2590800" y="983140"/>
            <a:ext cx="6096000" cy="867930"/>
          </a:xfrm>
          <a:prstGeom prst="rect">
            <a:avLst/>
          </a:prstGeom>
        </p:spPr>
        <p:txBody>
          <a:bodyPr wrap="square">
            <a:spAutoFit/>
          </a:bodyPr>
          <a:lstStyle/>
          <a:p>
            <a:pPr algn="just">
              <a:lnSpc>
                <a:spcPct val="120000"/>
              </a:lnSpc>
            </a:pPr>
            <a:endParaRPr lang="vi-VN" sz="1400" dirty="0" smtClean="0">
              <a:latin typeface="Times New Roman" panose="02020603050405020304" pitchFamily="18" charset="0"/>
              <a:ea typeface="Times New Roman" panose="02020603050405020304" pitchFamily="18" charset="0"/>
            </a:endParaRPr>
          </a:p>
          <a:p>
            <a:pPr algn="just">
              <a:lnSpc>
                <a:spcPct val="120000"/>
              </a:lnSpc>
            </a:pPr>
            <a:endParaRPr lang="vi-VN" sz="1400" dirty="0">
              <a:latin typeface="Times New Roman" panose="02020603050405020304" pitchFamily="18" charset="0"/>
              <a:ea typeface="Times New Roman" panose="02020603050405020304" pitchFamily="18" charset="0"/>
            </a:endParaRPr>
          </a:p>
          <a:p>
            <a:pPr algn="just">
              <a:lnSpc>
                <a:spcPct val="120000"/>
              </a:lnSpc>
            </a:pPr>
            <a:endParaRPr lang="vi-VN" sz="1400" dirty="0" smtClean="0">
              <a:latin typeface="Times New Roman" panose="02020603050405020304" pitchFamily="18" charset="0"/>
              <a:ea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289578319"/>
              </p:ext>
            </p:extLst>
          </p:nvPr>
        </p:nvGraphicFramePr>
        <p:xfrm>
          <a:off x="2667000" y="1671638"/>
          <a:ext cx="5722620" cy="3580384"/>
        </p:xfrm>
        <a:graphic>
          <a:graphicData uri="http://schemas.openxmlformats.org/drawingml/2006/table">
            <a:tbl>
              <a:tblPr>
                <a:tableStyleId>{5C22544A-7EE6-4342-B048-85BDC9FD1C3A}</a:tableStyleId>
              </a:tblPr>
              <a:tblGrid>
                <a:gridCol w="809805"/>
                <a:gridCol w="4912815"/>
              </a:tblGrid>
              <a:tr h="0">
                <a:tc>
                  <a:txBody>
                    <a:bodyPr/>
                    <a:lstStyle/>
                    <a:p>
                      <a:pPr algn="ctr">
                        <a:lnSpc>
                          <a:spcPct val="120000"/>
                        </a:lnSpc>
                        <a:spcAft>
                          <a:spcPts val="0"/>
                        </a:spcAft>
                      </a:pPr>
                      <a:r>
                        <a:rPr lang="en-US" sz="1400" dirty="0" err="1">
                          <a:effectLst/>
                        </a:rPr>
                        <a:t>Tháng</a:t>
                      </a:r>
                      <a:endParaRPr lang="en-GB" sz="1200" dirty="0">
                        <a:effectLst/>
                        <a:latin typeface="Times New Roman"/>
                        <a:ea typeface="Times New Roman"/>
                      </a:endParaRPr>
                    </a:p>
                  </a:txBody>
                  <a:tcPr marL="63500" marR="63500" marT="63500" marB="63500"/>
                </a:tc>
                <a:tc>
                  <a:txBody>
                    <a:bodyPr/>
                    <a:lstStyle/>
                    <a:p>
                      <a:pPr algn="ctr">
                        <a:lnSpc>
                          <a:spcPct val="120000"/>
                        </a:lnSpc>
                        <a:spcAft>
                          <a:spcPts val="0"/>
                        </a:spcAft>
                      </a:pPr>
                      <a:r>
                        <a:rPr lang="en-US" sz="1400">
                          <a:effectLst/>
                        </a:rPr>
                        <a:t>Nội dung</a:t>
                      </a:r>
                      <a:endParaRPr lang="en-GB" sz="1200">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dirty="0">
                          <a:effectLst/>
                        </a:rPr>
                        <a:t>9</a:t>
                      </a:r>
                      <a:endParaRPr lang="en-GB" sz="1200" dirty="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err="1">
                          <a:effectLst/>
                        </a:rPr>
                        <a:t>Trang</a:t>
                      </a:r>
                      <a:r>
                        <a:rPr lang="en-US" sz="1400" u="none" strike="noStrike" dirty="0">
                          <a:effectLst/>
                        </a:rPr>
                        <a:t> </a:t>
                      </a:r>
                      <a:r>
                        <a:rPr lang="en-US" sz="1400" u="none" strike="noStrike" dirty="0" err="1">
                          <a:effectLst/>
                        </a:rPr>
                        <a:t>trí</a:t>
                      </a:r>
                      <a:r>
                        <a:rPr lang="en-US" sz="1400" u="none" strike="noStrike" dirty="0">
                          <a:effectLst/>
                        </a:rPr>
                        <a:t> </a:t>
                      </a:r>
                      <a:r>
                        <a:rPr lang="en-US" sz="1400" u="none" strike="noStrike" dirty="0" err="1">
                          <a:effectLst/>
                        </a:rPr>
                        <a:t>môi</a:t>
                      </a:r>
                      <a:r>
                        <a:rPr lang="en-US" sz="1400" u="none" strike="noStrike" dirty="0">
                          <a:effectLst/>
                        </a:rPr>
                        <a:t> </a:t>
                      </a:r>
                      <a:r>
                        <a:rPr lang="en-US" sz="1400" u="none" strike="noStrike" dirty="0" err="1">
                          <a:effectLst/>
                        </a:rPr>
                        <a:t>trường</a:t>
                      </a:r>
                      <a:r>
                        <a:rPr lang="en-US" sz="1400" u="none" strike="noStrike" dirty="0">
                          <a:effectLst/>
                        </a:rPr>
                        <a:t> </a:t>
                      </a:r>
                      <a:r>
                        <a:rPr lang="en-US" sz="1400" u="none" strike="noStrike" dirty="0" err="1">
                          <a:effectLst/>
                        </a:rPr>
                        <a:t>lớp</a:t>
                      </a:r>
                      <a:r>
                        <a:rPr lang="en-US" sz="1400" u="none" strike="noStrike" dirty="0">
                          <a:effectLst/>
                        </a:rPr>
                        <a:t> </a:t>
                      </a:r>
                      <a:r>
                        <a:rPr lang="en-US" sz="1400" u="none" strike="noStrike" dirty="0" err="1">
                          <a:effectLst/>
                        </a:rPr>
                        <a:t>học</a:t>
                      </a:r>
                      <a:r>
                        <a:rPr lang="en-US" sz="1400" u="none" strike="noStrike" dirty="0">
                          <a:effectLst/>
                        </a:rPr>
                        <a:t> </a:t>
                      </a:r>
                      <a:r>
                        <a:rPr lang="en-US" sz="1400" u="none" strike="noStrike" dirty="0" err="1">
                          <a:effectLst/>
                        </a:rPr>
                        <a:t>thân</a:t>
                      </a:r>
                      <a:r>
                        <a:rPr lang="en-US" sz="1400" u="none" strike="noStrike" dirty="0">
                          <a:effectLst/>
                        </a:rPr>
                        <a:t> </a:t>
                      </a:r>
                      <a:r>
                        <a:rPr lang="en-US" sz="1400" u="none" strike="noStrike" dirty="0" err="1">
                          <a:effectLst/>
                        </a:rPr>
                        <a:t>thiện</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err="1">
                          <a:effectLst/>
                        </a:rPr>
                        <a:t>Nghe</a:t>
                      </a:r>
                      <a:r>
                        <a:rPr lang="en-US" sz="1400" u="none" strike="noStrike" dirty="0">
                          <a:effectLst/>
                        </a:rPr>
                        <a:t> </a:t>
                      </a:r>
                      <a:r>
                        <a:rPr lang="en-US" sz="1400" u="none" strike="noStrike" dirty="0" err="1">
                          <a:effectLst/>
                        </a:rPr>
                        <a:t>kể</a:t>
                      </a:r>
                      <a:r>
                        <a:rPr lang="en-US" sz="1400" u="none" strike="noStrike" dirty="0">
                          <a:effectLst/>
                        </a:rPr>
                        <a:t> </a:t>
                      </a:r>
                      <a:r>
                        <a:rPr lang="en-US" sz="1400" u="none" strike="noStrike" dirty="0" err="1">
                          <a:effectLst/>
                        </a:rPr>
                        <a:t>chuyện</a:t>
                      </a:r>
                      <a:r>
                        <a:rPr lang="en-US" sz="1400" u="none" strike="noStrike" dirty="0">
                          <a:effectLst/>
                        </a:rPr>
                        <a:t>: “</a:t>
                      </a:r>
                      <a:r>
                        <a:rPr lang="en-US" sz="1400" u="none" strike="noStrike" dirty="0" err="1">
                          <a:effectLst/>
                        </a:rPr>
                        <a:t>Bài</a:t>
                      </a:r>
                      <a:r>
                        <a:rPr lang="en-US" sz="1400" u="none" strike="noStrike" dirty="0">
                          <a:effectLst/>
                        </a:rPr>
                        <a:t> </a:t>
                      </a:r>
                      <a:r>
                        <a:rPr lang="en-US" sz="1400" u="none" strike="noStrike" dirty="0" err="1">
                          <a:effectLst/>
                        </a:rPr>
                        <a:t>học</a:t>
                      </a:r>
                      <a:r>
                        <a:rPr lang="en-US" sz="1400" u="none" strike="noStrike" dirty="0">
                          <a:effectLst/>
                        </a:rPr>
                        <a:t> </a:t>
                      </a:r>
                      <a:r>
                        <a:rPr lang="en-US" sz="1400" u="none" strike="noStrike" dirty="0" err="1">
                          <a:effectLst/>
                        </a:rPr>
                        <a:t>từ</a:t>
                      </a:r>
                      <a:r>
                        <a:rPr lang="en-US" sz="1400" u="none" strike="noStrike" dirty="0">
                          <a:effectLst/>
                        </a:rPr>
                        <a:t> </a:t>
                      </a:r>
                      <a:r>
                        <a:rPr lang="en-US" sz="1400" u="none" strike="noStrike" dirty="0" err="1">
                          <a:effectLst/>
                        </a:rPr>
                        <a:t>chiếc</a:t>
                      </a:r>
                      <a:r>
                        <a:rPr lang="en-US" sz="1400" u="none" strike="noStrike" dirty="0">
                          <a:effectLst/>
                        </a:rPr>
                        <a:t> </a:t>
                      </a:r>
                      <a:r>
                        <a:rPr lang="en-US" sz="1400" u="none" strike="noStrike" dirty="0" err="1">
                          <a:effectLst/>
                        </a:rPr>
                        <a:t>xe</a:t>
                      </a:r>
                      <a:r>
                        <a:rPr lang="en-US" sz="1400" u="none" strike="noStrike" dirty="0">
                          <a:effectLst/>
                        </a:rPr>
                        <a:t> </a:t>
                      </a:r>
                      <a:r>
                        <a:rPr lang="en-US" sz="1400" u="none" strike="noStrike" dirty="0" err="1">
                          <a:effectLst/>
                        </a:rPr>
                        <a:t>rác</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HĐNT: </a:t>
                      </a:r>
                      <a:r>
                        <a:rPr lang="en-US" sz="1400" u="none" strike="noStrike" dirty="0" err="1">
                          <a:effectLst/>
                        </a:rPr>
                        <a:t>Trẻ</a:t>
                      </a:r>
                      <a:r>
                        <a:rPr lang="en-US" sz="1400" u="none" strike="noStrike" dirty="0">
                          <a:effectLst/>
                        </a:rPr>
                        <a:t> </a:t>
                      </a:r>
                      <a:r>
                        <a:rPr lang="en-US" sz="1400" u="none" strike="noStrike" dirty="0" err="1">
                          <a:effectLst/>
                        </a:rPr>
                        <a:t>đi</a:t>
                      </a:r>
                      <a:r>
                        <a:rPr lang="en-US" sz="1400" u="none" strike="noStrike" dirty="0">
                          <a:effectLst/>
                        </a:rPr>
                        <a:t> </a:t>
                      </a:r>
                      <a:r>
                        <a:rPr lang="en-US" sz="1400" u="none" strike="noStrike" dirty="0" err="1">
                          <a:effectLst/>
                        </a:rPr>
                        <a:t>nhặt</a:t>
                      </a:r>
                      <a:r>
                        <a:rPr lang="en-US" sz="1400" u="none" strike="noStrike" dirty="0">
                          <a:effectLst/>
                        </a:rPr>
                        <a:t> </a:t>
                      </a:r>
                      <a:r>
                        <a:rPr lang="en-US" sz="1400" u="none" strike="noStrike" dirty="0" err="1">
                          <a:effectLst/>
                        </a:rPr>
                        <a:t>lá</a:t>
                      </a:r>
                      <a:r>
                        <a:rPr lang="en-US" sz="1400" u="none" strike="noStrike" dirty="0">
                          <a:effectLst/>
                        </a:rPr>
                        <a:t> </a:t>
                      </a:r>
                      <a:r>
                        <a:rPr lang="en-US" sz="1400" u="none" strike="noStrike" dirty="0" err="1">
                          <a:effectLst/>
                        </a:rPr>
                        <a:t>cây</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 </a:t>
                      </a:r>
                      <a:r>
                        <a:rPr lang="en-US" sz="1400" u="none" strike="noStrike" dirty="0" err="1">
                          <a:effectLst/>
                        </a:rPr>
                        <a:t>chiều</a:t>
                      </a:r>
                      <a:r>
                        <a:rPr lang="en-US" sz="1400" u="none" strike="noStrike" dirty="0">
                          <a:effectLst/>
                        </a:rPr>
                        <a:t>: </a:t>
                      </a:r>
                      <a:r>
                        <a:rPr lang="en-US" sz="1400" u="none" strike="noStrike" dirty="0" err="1">
                          <a:effectLst/>
                        </a:rPr>
                        <a:t>Dùng</a:t>
                      </a:r>
                      <a:r>
                        <a:rPr lang="en-US" sz="1400" u="none" strike="noStrike" dirty="0">
                          <a:effectLst/>
                        </a:rPr>
                        <a:t> </a:t>
                      </a:r>
                      <a:r>
                        <a:rPr lang="en-US" sz="1400" u="none" strike="noStrike" dirty="0" err="1">
                          <a:effectLst/>
                        </a:rPr>
                        <a:t>lá</a:t>
                      </a:r>
                      <a:r>
                        <a:rPr lang="en-US" sz="1400" u="none" strike="noStrike" dirty="0">
                          <a:effectLst/>
                        </a:rPr>
                        <a:t> </a:t>
                      </a:r>
                      <a:r>
                        <a:rPr lang="en-US" sz="1400" u="none" strike="noStrike" dirty="0" err="1">
                          <a:effectLst/>
                        </a:rPr>
                        <a:t>cây</a:t>
                      </a:r>
                      <a:r>
                        <a:rPr lang="en-US" sz="1400" u="none" strike="noStrike" dirty="0">
                          <a:effectLst/>
                        </a:rPr>
                        <a:t> </a:t>
                      </a:r>
                      <a:r>
                        <a:rPr lang="en-US" sz="1400" u="none" strike="noStrike" dirty="0" err="1">
                          <a:effectLst/>
                        </a:rPr>
                        <a:t>để</a:t>
                      </a:r>
                      <a:r>
                        <a:rPr lang="en-US" sz="1400" u="none" strike="noStrike" dirty="0">
                          <a:effectLst/>
                        </a:rPr>
                        <a:t> </a:t>
                      </a:r>
                      <a:r>
                        <a:rPr lang="en-US" sz="1400" u="none" strike="noStrike" dirty="0" err="1">
                          <a:effectLst/>
                        </a:rPr>
                        <a:t>tạo</a:t>
                      </a:r>
                      <a:r>
                        <a:rPr lang="en-US" sz="1400" u="none" strike="noStrike" dirty="0">
                          <a:effectLst/>
                        </a:rPr>
                        <a:t> </a:t>
                      </a:r>
                      <a:r>
                        <a:rPr lang="en-US" sz="1400" u="none" strike="noStrike" dirty="0" err="1">
                          <a:effectLst/>
                        </a:rPr>
                        <a:t>thành</a:t>
                      </a:r>
                      <a:r>
                        <a:rPr lang="en-US" sz="1400" u="none" strike="noStrike" dirty="0">
                          <a:effectLst/>
                        </a:rPr>
                        <a:t> </a:t>
                      </a:r>
                      <a:r>
                        <a:rPr lang="en-US" sz="1400" u="none" strike="noStrike" dirty="0" err="1">
                          <a:effectLst/>
                        </a:rPr>
                        <a:t>các</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tranh</a:t>
                      </a:r>
                      <a:r>
                        <a:rPr lang="en-US" sz="1400" u="none" strike="noStrike" dirty="0">
                          <a:effectLst/>
                        </a:rPr>
                        <a:t>: </a:t>
                      </a:r>
                      <a:r>
                        <a:rPr lang="en-US" sz="1400" u="none" strike="noStrike" dirty="0" err="1">
                          <a:effectLst/>
                        </a:rPr>
                        <a:t>Tranh</a:t>
                      </a:r>
                      <a:r>
                        <a:rPr lang="en-US" sz="1400" u="none" strike="noStrike" dirty="0">
                          <a:effectLst/>
                        </a:rPr>
                        <a:t> con </a:t>
                      </a:r>
                      <a:r>
                        <a:rPr lang="en-US" sz="1400" u="none" strike="noStrike" dirty="0" err="1">
                          <a:effectLst/>
                        </a:rPr>
                        <a:t>vật</a:t>
                      </a:r>
                      <a:r>
                        <a:rPr lang="en-US" sz="1400" u="none" strike="noStrike" dirty="0">
                          <a:effectLst/>
                        </a:rPr>
                        <a:t>, </a:t>
                      </a:r>
                      <a:r>
                        <a:rPr lang="en-US" sz="1400" u="none" strike="noStrike" dirty="0" err="1">
                          <a:effectLst/>
                        </a:rPr>
                        <a:t>làm</a:t>
                      </a:r>
                      <a:r>
                        <a:rPr lang="en-US" sz="1400" u="none" strike="noStrike" dirty="0">
                          <a:effectLst/>
                        </a:rPr>
                        <a:t> </a:t>
                      </a:r>
                      <a:r>
                        <a:rPr lang="en-US" sz="1400" u="none" strike="noStrike" dirty="0" err="1">
                          <a:effectLst/>
                        </a:rPr>
                        <a:t>tóc</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dirty="0">
                          <a:effectLst/>
                        </a:rPr>
                        <a:t>10</a:t>
                      </a:r>
                      <a:endParaRPr lang="en-GB" sz="1200" dirty="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a:effectLst/>
                        </a:rPr>
                        <a:t>HĐKP: “</a:t>
                      </a:r>
                      <a:r>
                        <a:rPr lang="en-US" sz="1400" u="none" strike="noStrike" dirty="0" err="1">
                          <a:effectLst/>
                        </a:rPr>
                        <a:t>Tìm</a:t>
                      </a:r>
                      <a:r>
                        <a:rPr lang="en-US" sz="1400" u="none" strike="noStrike" dirty="0">
                          <a:effectLst/>
                        </a:rPr>
                        <a:t> </a:t>
                      </a:r>
                      <a:r>
                        <a:rPr lang="en-US" sz="1400" u="none" strike="noStrike" dirty="0" err="1">
                          <a:effectLst/>
                        </a:rPr>
                        <a:t>hiểu</a:t>
                      </a:r>
                      <a:r>
                        <a:rPr lang="en-US" sz="1400" u="none" strike="noStrike" dirty="0">
                          <a:effectLst/>
                        </a:rPr>
                        <a:t> </a:t>
                      </a:r>
                      <a:r>
                        <a:rPr lang="en-US" sz="1400" u="none" strike="noStrike" dirty="0" err="1">
                          <a:effectLst/>
                        </a:rPr>
                        <a:t>các</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vô</a:t>
                      </a:r>
                      <a:r>
                        <a:rPr lang="en-US" sz="1400" u="none" strike="noStrike" dirty="0">
                          <a:effectLst/>
                        </a:rPr>
                        <a:t> </a:t>
                      </a:r>
                      <a:r>
                        <a:rPr lang="en-US" sz="1400" u="none" strike="noStrike" dirty="0" err="1">
                          <a:effectLst/>
                        </a:rPr>
                        <a:t>cơ</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hữu</a:t>
                      </a:r>
                      <a:r>
                        <a:rPr lang="en-US" sz="1400" u="none" strike="noStrike" dirty="0">
                          <a:effectLst/>
                        </a:rPr>
                        <a:t> </a:t>
                      </a:r>
                      <a:r>
                        <a:rPr lang="en-US" sz="1400" u="none" strike="noStrike" dirty="0" err="1">
                          <a:effectLst/>
                        </a:rPr>
                        <a:t>cơ</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 </a:t>
                      </a:r>
                      <a:r>
                        <a:rPr lang="en-US" sz="1400" u="none" strike="noStrike" dirty="0" err="1">
                          <a:effectLst/>
                        </a:rPr>
                        <a:t>chiều</a:t>
                      </a:r>
                      <a:r>
                        <a:rPr lang="en-US" sz="1400" u="none" strike="noStrike" dirty="0">
                          <a:effectLst/>
                        </a:rPr>
                        <a:t>: </a:t>
                      </a:r>
                      <a:r>
                        <a:rPr lang="en-US" sz="1400" u="none" strike="noStrike" dirty="0" err="1">
                          <a:effectLst/>
                        </a:rPr>
                        <a:t>Xem</a:t>
                      </a:r>
                      <a:r>
                        <a:rPr lang="en-US" sz="1400" u="none" strike="noStrike" dirty="0">
                          <a:effectLst/>
                        </a:rPr>
                        <a:t> video “</a:t>
                      </a:r>
                      <a:r>
                        <a:rPr lang="en-US" sz="1400" u="none" strike="noStrike" dirty="0" err="1">
                          <a:effectLst/>
                        </a:rPr>
                        <a:t>Wolfoo</a:t>
                      </a:r>
                      <a:r>
                        <a:rPr lang="en-US" sz="1400" u="none" strike="noStrike" dirty="0">
                          <a:effectLst/>
                        </a:rPr>
                        <a:t> </a:t>
                      </a:r>
                      <a:r>
                        <a:rPr lang="en-US" sz="1400" u="none" strike="noStrike" dirty="0" err="1">
                          <a:effectLst/>
                        </a:rPr>
                        <a:t>học</a:t>
                      </a:r>
                      <a:r>
                        <a:rPr lang="en-US" sz="1400" u="none" strike="noStrike" dirty="0">
                          <a:effectLst/>
                        </a:rPr>
                        <a:t> </a:t>
                      </a:r>
                      <a:r>
                        <a:rPr lang="en-US" sz="1400" u="none" strike="noStrike" dirty="0" err="1">
                          <a:effectLst/>
                        </a:rPr>
                        <a:t>cách</a:t>
                      </a:r>
                      <a:r>
                        <a:rPr lang="en-US" sz="1400" u="none" strike="noStrike" dirty="0">
                          <a:effectLst/>
                        </a:rPr>
                        <a:t> </a:t>
                      </a:r>
                      <a:r>
                        <a:rPr lang="en-US" sz="1400" u="none" strike="noStrike" dirty="0" err="1">
                          <a:effectLst/>
                        </a:rPr>
                        <a:t>phân</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rác</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HĐTN: “</a:t>
                      </a:r>
                      <a:r>
                        <a:rPr lang="en-US" sz="1400" u="none" strike="noStrike" dirty="0" err="1">
                          <a:effectLst/>
                        </a:rPr>
                        <a:t>Món</a:t>
                      </a:r>
                      <a:r>
                        <a:rPr lang="en-US" sz="1400" u="none" strike="noStrike" dirty="0">
                          <a:effectLst/>
                        </a:rPr>
                        <a:t> </a:t>
                      </a:r>
                      <a:r>
                        <a:rPr lang="en-US" sz="1400" u="none" strike="noStrike" dirty="0" err="1">
                          <a:effectLst/>
                        </a:rPr>
                        <a:t>quà</a:t>
                      </a:r>
                      <a:r>
                        <a:rPr lang="en-US" sz="1400" u="none" strike="noStrike" dirty="0">
                          <a:effectLst/>
                        </a:rPr>
                        <a:t> </a:t>
                      </a:r>
                      <a:r>
                        <a:rPr lang="en-US" sz="1400" u="none" strike="noStrike" dirty="0" err="1">
                          <a:effectLst/>
                        </a:rPr>
                        <a:t>tặng</a:t>
                      </a:r>
                      <a:r>
                        <a:rPr lang="en-US" sz="1400" u="none" strike="noStrike" dirty="0">
                          <a:effectLst/>
                        </a:rPr>
                        <a:t> </a:t>
                      </a:r>
                      <a:r>
                        <a:rPr lang="en-US" sz="1400" u="none" strike="noStrike" dirty="0" err="1">
                          <a:effectLst/>
                        </a:rPr>
                        <a:t>mẹ</a:t>
                      </a:r>
                      <a:r>
                        <a:rPr lang="en-US" sz="1400" u="none" strike="noStrike" dirty="0">
                          <a:effectLst/>
                        </a:rPr>
                        <a:t>: </a:t>
                      </a:r>
                      <a:r>
                        <a:rPr lang="en-US" sz="1400" u="none" strike="noStrike" dirty="0" err="1">
                          <a:effectLst/>
                        </a:rPr>
                        <a:t>Làm</a:t>
                      </a:r>
                      <a:r>
                        <a:rPr lang="en-US" sz="1400" u="none" strike="noStrike" dirty="0">
                          <a:effectLst/>
                        </a:rPr>
                        <a:t> </a:t>
                      </a:r>
                      <a:r>
                        <a:rPr lang="en-US" sz="1400" u="none" strike="noStrike" dirty="0" err="1">
                          <a:effectLst/>
                        </a:rPr>
                        <a:t>quà</a:t>
                      </a:r>
                      <a:r>
                        <a:rPr lang="en-US" sz="1400" u="none" strike="noStrike" dirty="0">
                          <a:effectLst/>
                        </a:rPr>
                        <a:t> </a:t>
                      </a:r>
                      <a:r>
                        <a:rPr lang="en-US" sz="1400" u="none" strike="noStrike" dirty="0" err="1">
                          <a:effectLst/>
                        </a:rPr>
                        <a:t>tặng</a:t>
                      </a:r>
                      <a:r>
                        <a:rPr lang="en-US" sz="1400" u="none" strike="noStrike" dirty="0">
                          <a:effectLst/>
                        </a:rPr>
                        <a:t> </a:t>
                      </a:r>
                      <a:r>
                        <a:rPr lang="en-US" sz="1400" u="none" strike="noStrike" dirty="0" err="1">
                          <a:effectLst/>
                        </a:rPr>
                        <a:t>mẹ</a:t>
                      </a:r>
                      <a:r>
                        <a:rPr lang="en-US" sz="1400" u="none" strike="noStrike" dirty="0">
                          <a:effectLst/>
                        </a:rPr>
                        <a:t> </a:t>
                      </a:r>
                      <a:r>
                        <a:rPr lang="en-US" sz="1400" u="none" strike="noStrike" dirty="0" err="1">
                          <a:effectLst/>
                        </a:rPr>
                        <a:t>từ</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a:effectLst/>
                        </a:rPr>
                        <a:t>11</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a:effectLst/>
                        </a:rPr>
                        <a:t>HĐNT: “</a:t>
                      </a:r>
                      <a:r>
                        <a:rPr lang="en-US" sz="1400" u="none" strike="noStrike" dirty="0" err="1">
                          <a:effectLst/>
                        </a:rPr>
                        <a:t>Phân</a:t>
                      </a:r>
                      <a:r>
                        <a:rPr lang="en-US" sz="1400" u="none" strike="noStrike" dirty="0">
                          <a:effectLst/>
                        </a:rPr>
                        <a:t> </a:t>
                      </a:r>
                      <a:r>
                        <a:rPr lang="en-US" sz="1400" u="none" strike="noStrike" dirty="0" err="1">
                          <a:effectLst/>
                        </a:rPr>
                        <a:t>các</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vô</a:t>
                      </a:r>
                      <a:r>
                        <a:rPr lang="en-US" sz="1400" u="none" strike="noStrike" dirty="0">
                          <a:effectLst/>
                        </a:rPr>
                        <a:t> </a:t>
                      </a:r>
                      <a:r>
                        <a:rPr lang="en-US" sz="1400" u="none" strike="noStrike" dirty="0" err="1">
                          <a:effectLst/>
                        </a:rPr>
                        <a:t>cơ</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hữu</a:t>
                      </a:r>
                      <a:r>
                        <a:rPr lang="en-US" sz="1400" u="none" strike="noStrike" dirty="0">
                          <a:effectLst/>
                        </a:rPr>
                        <a:t> </a:t>
                      </a:r>
                      <a:r>
                        <a:rPr lang="en-US" sz="1400" u="none" strike="noStrike" dirty="0" err="1">
                          <a:effectLst/>
                        </a:rPr>
                        <a:t>cơ</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err="1">
                          <a:effectLst/>
                        </a:rPr>
                        <a:t>Kế</a:t>
                      </a:r>
                      <a:r>
                        <a:rPr lang="en-US" sz="1400" u="none" strike="noStrike" dirty="0">
                          <a:effectLst/>
                        </a:rPr>
                        <a:t> </a:t>
                      </a:r>
                      <a:r>
                        <a:rPr lang="en-US" sz="1400" u="none" strike="noStrike" dirty="0" err="1">
                          <a:effectLst/>
                        </a:rPr>
                        <a:t>hoạch</a:t>
                      </a:r>
                      <a:r>
                        <a:rPr lang="en-US" sz="1400" u="none" strike="noStrike" dirty="0">
                          <a:effectLst/>
                        </a:rPr>
                        <a:t> </a:t>
                      </a:r>
                      <a:r>
                        <a:rPr lang="en-US" sz="1400" u="none" strike="noStrike" dirty="0" err="1">
                          <a:effectLst/>
                        </a:rPr>
                        <a:t>nhỏ</a:t>
                      </a:r>
                      <a:r>
                        <a:rPr lang="en-US" sz="1400" u="none" strike="noStrike" dirty="0">
                          <a:effectLst/>
                        </a:rPr>
                        <a:t>: </a:t>
                      </a:r>
                      <a:r>
                        <a:rPr lang="en-US" sz="1400" u="none" strike="noStrike" dirty="0" err="1">
                          <a:effectLst/>
                        </a:rPr>
                        <a:t>Ủng</a:t>
                      </a:r>
                      <a:r>
                        <a:rPr lang="en-US" sz="1400" u="none" strike="noStrike" dirty="0">
                          <a:effectLst/>
                        </a:rPr>
                        <a:t> </a:t>
                      </a:r>
                      <a:r>
                        <a:rPr lang="en-US" sz="1400" u="none" strike="noStrike" dirty="0" err="1">
                          <a:effectLst/>
                        </a:rPr>
                        <a:t>hộ</a:t>
                      </a:r>
                      <a:r>
                        <a:rPr lang="en-US" sz="1400" u="none" strike="noStrike" dirty="0">
                          <a:effectLst/>
                        </a:rPr>
                        <a:t> </a:t>
                      </a:r>
                      <a:r>
                        <a:rPr lang="en-US" sz="1400" u="none" strike="noStrike" dirty="0" err="1">
                          <a:effectLst/>
                        </a:rPr>
                        <a:t>nắp</a:t>
                      </a:r>
                      <a:r>
                        <a:rPr lang="en-US" sz="1400" u="none" strike="noStrike" dirty="0">
                          <a:effectLst/>
                        </a:rPr>
                        <a:t> chai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 </a:t>
                      </a:r>
                      <a:r>
                        <a:rPr lang="en-US" sz="1400" u="none" strike="noStrike" dirty="0" err="1">
                          <a:effectLst/>
                        </a:rPr>
                        <a:t>làm</a:t>
                      </a:r>
                      <a:r>
                        <a:rPr lang="en-US" sz="1400" u="none" strike="noStrike" dirty="0">
                          <a:effectLst/>
                        </a:rPr>
                        <a:t> </a:t>
                      </a:r>
                      <a:r>
                        <a:rPr lang="en-US" sz="1400" u="none" strike="noStrike" dirty="0" err="1">
                          <a:effectLst/>
                        </a:rPr>
                        <a:t>đồ</a:t>
                      </a:r>
                      <a:r>
                        <a:rPr lang="en-US" sz="1400" u="none" strike="noStrike" dirty="0">
                          <a:effectLst/>
                        </a:rPr>
                        <a:t> </a:t>
                      </a:r>
                      <a:r>
                        <a:rPr lang="en-US" sz="1400" u="none" strike="noStrike" dirty="0" err="1">
                          <a:effectLst/>
                        </a:rPr>
                        <a:t>dùng</a:t>
                      </a:r>
                      <a:r>
                        <a:rPr lang="en-US" sz="1400" u="none" strike="noStrike" dirty="0">
                          <a:effectLst/>
                        </a:rPr>
                        <a:t>, </a:t>
                      </a:r>
                      <a:r>
                        <a:rPr lang="en-US" sz="1400" u="none" strike="noStrike" dirty="0" err="1">
                          <a:effectLst/>
                        </a:rPr>
                        <a:t>đồ</a:t>
                      </a:r>
                      <a:r>
                        <a:rPr lang="en-US" sz="1400" u="none" strike="noStrike" dirty="0">
                          <a:effectLst/>
                        </a:rPr>
                        <a:t> </a:t>
                      </a:r>
                      <a:r>
                        <a:rPr lang="en-US" sz="1400" u="none" strike="noStrike" dirty="0" err="1">
                          <a:effectLst/>
                        </a:rPr>
                        <a:t>chơi</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HĐTN: “</a:t>
                      </a:r>
                      <a:r>
                        <a:rPr lang="en-US" sz="1400" u="none" strike="noStrike" dirty="0" err="1">
                          <a:effectLst/>
                        </a:rPr>
                        <a:t>Món</a:t>
                      </a:r>
                      <a:r>
                        <a:rPr lang="en-US" sz="1400" u="none" strike="noStrike" dirty="0">
                          <a:effectLst/>
                        </a:rPr>
                        <a:t> </a:t>
                      </a:r>
                      <a:r>
                        <a:rPr lang="en-US" sz="1400" u="none" strike="noStrike" dirty="0" err="1">
                          <a:effectLst/>
                        </a:rPr>
                        <a:t>quà</a:t>
                      </a:r>
                      <a:r>
                        <a:rPr lang="en-US" sz="1400" u="none" strike="noStrike" dirty="0">
                          <a:effectLst/>
                        </a:rPr>
                        <a:t> </a:t>
                      </a:r>
                      <a:r>
                        <a:rPr lang="en-US" sz="1400" u="none" strike="noStrike" dirty="0" err="1">
                          <a:effectLst/>
                        </a:rPr>
                        <a:t>tặng</a:t>
                      </a:r>
                      <a:r>
                        <a:rPr lang="en-US" sz="1400" u="none" strike="noStrike" dirty="0">
                          <a:effectLst/>
                        </a:rPr>
                        <a:t> </a:t>
                      </a:r>
                      <a:r>
                        <a:rPr lang="en-US" sz="1400" u="none" strike="noStrike" dirty="0" err="1">
                          <a:effectLst/>
                        </a:rPr>
                        <a:t>cô</a:t>
                      </a:r>
                      <a:r>
                        <a:rPr lang="en-US" sz="1400" u="none" strike="noStrike" dirty="0">
                          <a:effectLst/>
                        </a:rPr>
                        <a:t>: </a:t>
                      </a:r>
                      <a:r>
                        <a:rPr lang="en-US" sz="1400" u="none" strike="noStrike" dirty="0" err="1">
                          <a:effectLst/>
                        </a:rPr>
                        <a:t>Làm</a:t>
                      </a:r>
                      <a:r>
                        <a:rPr lang="en-US" sz="1400" u="none" strike="noStrike" dirty="0">
                          <a:effectLst/>
                        </a:rPr>
                        <a:t> </a:t>
                      </a:r>
                      <a:r>
                        <a:rPr lang="en-US" sz="1400" u="none" strike="noStrike" dirty="0" err="1">
                          <a:effectLst/>
                        </a:rPr>
                        <a:t>hoa</a:t>
                      </a:r>
                      <a:r>
                        <a:rPr lang="en-US" sz="1400" u="none" strike="noStrike" dirty="0">
                          <a:effectLst/>
                        </a:rPr>
                        <a:t> </a:t>
                      </a:r>
                      <a:r>
                        <a:rPr lang="en-US" sz="1400" u="none" strike="noStrike" dirty="0" err="1">
                          <a:effectLst/>
                        </a:rPr>
                        <a:t>tặng</a:t>
                      </a:r>
                      <a:r>
                        <a:rPr lang="en-US" sz="1400" u="none" strike="noStrike" dirty="0">
                          <a:effectLst/>
                        </a:rPr>
                        <a:t> </a:t>
                      </a:r>
                      <a:r>
                        <a:rPr lang="en-US" sz="1400" u="none" strike="noStrike" dirty="0" err="1">
                          <a:effectLst/>
                        </a:rPr>
                        <a:t>cô</a:t>
                      </a:r>
                      <a:r>
                        <a:rPr lang="en-US" sz="1400" u="none" strike="noStrike" dirty="0">
                          <a:effectLst/>
                        </a:rPr>
                        <a:t> </a:t>
                      </a:r>
                      <a:r>
                        <a:rPr lang="en-US" sz="1400" u="none" strike="noStrike" dirty="0" err="1">
                          <a:effectLst/>
                        </a:rPr>
                        <a:t>từ</a:t>
                      </a:r>
                      <a:r>
                        <a:rPr lang="en-US" sz="1400" u="none" strike="noStrike" dirty="0">
                          <a:effectLst/>
                        </a:rPr>
                        <a:t> </a:t>
                      </a:r>
                      <a:r>
                        <a:rPr lang="en-US" sz="1400" u="none" strike="noStrike" dirty="0" err="1">
                          <a:effectLst/>
                        </a:rPr>
                        <a:t>nắp</a:t>
                      </a:r>
                      <a:r>
                        <a:rPr lang="en-US" sz="1400" u="none" strike="noStrike" dirty="0">
                          <a:effectLst/>
                        </a:rPr>
                        <a:t> chai”.</a:t>
                      </a:r>
                      <a:endParaRPr lang="en-GB" sz="1200" u="none" strike="noStrike" dirty="0">
                        <a:effectLst/>
                        <a:latin typeface="Times New Roman"/>
                        <a:ea typeface="Times New Roman"/>
                      </a:endParaRPr>
                    </a:p>
                  </a:txBody>
                  <a:tcPr marL="63500" marR="63500" marT="63500" marB="63500"/>
                </a:tc>
              </a:tr>
            </a:tbl>
          </a:graphicData>
        </a:graphic>
      </p:graphicFrame>
    </p:spTree>
    <p:extLst>
      <p:ext uri="{BB962C8B-B14F-4D97-AF65-F5344CB8AC3E}">
        <p14:creationId xmlns:p14="http://schemas.microsoft.com/office/powerpoint/2010/main" val="37868851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0"/>
            <a:ext cx="9143135" cy="5360894"/>
          </a:xfrm>
          <a:prstGeom prst="rect">
            <a:avLst/>
          </a:prstGeom>
          <a:noFill/>
          <a:ln w="9525">
            <a:noFill/>
          </a:ln>
        </p:spPr>
      </p:pic>
      <p:sp>
        <p:nvSpPr>
          <p:cNvPr id="3" name="Rectangle 2"/>
          <p:cNvSpPr/>
          <p:nvPr/>
        </p:nvSpPr>
        <p:spPr>
          <a:xfrm>
            <a:off x="2438400" y="647700"/>
            <a:ext cx="5867400" cy="978729"/>
          </a:xfrm>
          <a:prstGeom prst="rect">
            <a:avLst/>
          </a:prstGeom>
        </p:spPr>
        <p:txBody>
          <a:bodyPr wrap="square">
            <a:spAutoFit/>
          </a:bodyPr>
          <a:lstStyle/>
          <a:p>
            <a:pPr algn="ctr">
              <a:lnSpc>
                <a:spcPct val="120000"/>
              </a:lnSpc>
            </a:pPr>
            <a:r>
              <a:rPr lang="vi-VN" sz="2400" b="1" i="1" dirty="0" smtClean="0">
                <a:solidFill>
                  <a:srgbClr val="C00000"/>
                </a:solidFill>
                <a:latin typeface="Times New Roman" panose="02020603050405020304" pitchFamily="18" charset="0"/>
                <a:ea typeface="Times New Roman" panose="02020603050405020304" pitchFamily="18" charset="0"/>
              </a:rPr>
              <a:t>Bảng </a:t>
            </a:r>
            <a:r>
              <a:rPr lang="vi-VN" sz="2400" b="1" i="1" dirty="0">
                <a:solidFill>
                  <a:srgbClr val="C00000"/>
                </a:solidFill>
                <a:latin typeface="Times New Roman" panose="02020603050405020304" pitchFamily="18" charset="0"/>
                <a:ea typeface="Times New Roman" panose="02020603050405020304" pitchFamily="18" charset="0"/>
              </a:rPr>
              <a:t>k</a:t>
            </a:r>
            <a:r>
              <a:rPr lang="en-US" sz="2400" b="1" i="1" dirty="0" smtClean="0">
                <a:solidFill>
                  <a:srgbClr val="C00000"/>
                </a:solidFill>
                <a:latin typeface="Times New Roman" panose="02020603050405020304" pitchFamily="18" charset="0"/>
                <a:ea typeface="Times New Roman" panose="02020603050405020304" pitchFamily="18" charset="0"/>
              </a:rPr>
              <a:t>ế </a:t>
            </a:r>
            <a:r>
              <a:rPr lang="en-US" sz="2400" b="1" i="1" dirty="0" err="1">
                <a:solidFill>
                  <a:srgbClr val="C00000"/>
                </a:solidFill>
                <a:latin typeface="Times New Roman" panose="02020603050405020304" pitchFamily="18" charset="0"/>
                <a:ea typeface="Times New Roman" panose="02020603050405020304" pitchFamily="18" charset="0"/>
              </a:rPr>
              <a:t>hoạch</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tổ</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chức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các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hoạt</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động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hướng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dẫn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trẻ</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phân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loại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và</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chế</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rác</a:t>
            </a:r>
            <a:endParaRPr lang="en-US" sz="2400" b="1" dirty="0">
              <a:solidFill>
                <a:srgbClr val="C00000"/>
              </a:solidFill>
              <a:effectLst/>
              <a:latin typeface="Times New Roman" panose="02020603050405020304" pitchFamily="18" charset="0"/>
              <a:ea typeface="Times New Roman" panose="02020603050405020304" pitchFamily="18" charset="0"/>
            </a:endParaRPr>
          </a:p>
        </p:txBody>
      </p:sp>
      <p:sp>
        <p:nvSpPr>
          <p:cNvPr id="5" name="Rectangle 1"/>
          <p:cNvSpPr>
            <a:spLocks noChangeArrowheads="1"/>
          </p:cNvSpPr>
          <p:nvPr/>
        </p:nvSpPr>
        <p:spPr bwMode="auto">
          <a:xfrm>
            <a:off x="1709737" y="1671638"/>
            <a:ext cx="8272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p:cNvSpPr/>
          <p:nvPr/>
        </p:nvSpPr>
        <p:spPr>
          <a:xfrm>
            <a:off x="2590800" y="983140"/>
            <a:ext cx="6096000" cy="867930"/>
          </a:xfrm>
          <a:prstGeom prst="rect">
            <a:avLst/>
          </a:prstGeom>
        </p:spPr>
        <p:txBody>
          <a:bodyPr wrap="square">
            <a:spAutoFit/>
          </a:bodyPr>
          <a:lstStyle/>
          <a:p>
            <a:pPr algn="just">
              <a:lnSpc>
                <a:spcPct val="120000"/>
              </a:lnSpc>
            </a:pPr>
            <a:endParaRPr lang="vi-VN" sz="1400" dirty="0" smtClean="0">
              <a:latin typeface="Times New Roman" panose="02020603050405020304" pitchFamily="18" charset="0"/>
              <a:ea typeface="Times New Roman" panose="02020603050405020304" pitchFamily="18" charset="0"/>
            </a:endParaRPr>
          </a:p>
          <a:p>
            <a:pPr algn="just">
              <a:lnSpc>
                <a:spcPct val="120000"/>
              </a:lnSpc>
            </a:pPr>
            <a:endParaRPr lang="vi-VN" sz="1400" dirty="0">
              <a:latin typeface="Times New Roman" panose="02020603050405020304" pitchFamily="18" charset="0"/>
              <a:ea typeface="Times New Roman" panose="02020603050405020304" pitchFamily="18" charset="0"/>
            </a:endParaRPr>
          </a:p>
          <a:p>
            <a:pPr algn="just">
              <a:lnSpc>
                <a:spcPct val="120000"/>
              </a:lnSpc>
            </a:pPr>
            <a:endParaRPr lang="vi-VN" sz="1400" dirty="0" smtClean="0">
              <a:latin typeface="Times New Roman" panose="02020603050405020304" pitchFamily="18" charset="0"/>
              <a:ea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785176846"/>
              </p:ext>
            </p:extLst>
          </p:nvPr>
        </p:nvGraphicFramePr>
        <p:xfrm>
          <a:off x="2819400" y="1851070"/>
          <a:ext cx="5722620" cy="2941320"/>
        </p:xfrm>
        <a:graphic>
          <a:graphicData uri="http://schemas.openxmlformats.org/drawingml/2006/table">
            <a:tbl>
              <a:tblPr>
                <a:tableStyleId>{5C22544A-7EE6-4342-B048-85BDC9FD1C3A}</a:tableStyleId>
              </a:tblPr>
              <a:tblGrid>
                <a:gridCol w="809805"/>
                <a:gridCol w="4912815"/>
              </a:tblGrid>
              <a:tr h="0">
                <a:tc>
                  <a:txBody>
                    <a:bodyPr/>
                    <a:lstStyle/>
                    <a:p>
                      <a:pPr algn="ctr">
                        <a:lnSpc>
                          <a:spcPct val="120000"/>
                        </a:lnSpc>
                        <a:spcAft>
                          <a:spcPts val="0"/>
                        </a:spcAft>
                      </a:pPr>
                      <a:r>
                        <a:rPr lang="en-US" sz="1400">
                          <a:effectLst/>
                        </a:rPr>
                        <a:t>12</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err="1">
                          <a:effectLst/>
                        </a:rPr>
                        <a:t>Nghe</a:t>
                      </a:r>
                      <a:r>
                        <a:rPr lang="en-US" sz="1400" u="none" strike="noStrike" dirty="0">
                          <a:effectLst/>
                        </a:rPr>
                        <a:t> </a:t>
                      </a:r>
                      <a:r>
                        <a:rPr lang="en-US" sz="1400" u="none" strike="noStrike" dirty="0" err="1">
                          <a:effectLst/>
                        </a:rPr>
                        <a:t>kể</a:t>
                      </a:r>
                      <a:r>
                        <a:rPr lang="en-US" sz="1400" u="none" strike="noStrike" dirty="0">
                          <a:effectLst/>
                        </a:rPr>
                        <a:t> </a:t>
                      </a:r>
                      <a:r>
                        <a:rPr lang="en-US" sz="1400" u="none" strike="noStrike" dirty="0" err="1">
                          <a:effectLst/>
                        </a:rPr>
                        <a:t>chuyện</a:t>
                      </a:r>
                      <a:r>
                        <a:rPr lang="en-US" sz="1400" u="none" strike="noStrike" dirty="0">
                          <a:effectLst/>
                        </a:rPr>
                        <a:t>: “</a:t>
                      </a:r>
                      <a:r>
                        <a:rPr lang="en-US" sz="1400" u="none" strike="noStrike" dirty="0" err="1">
                          <a:effectLst/>
                        </a:rPr>
                        <a:t>Giải</a:t>
                      </a:r>
                      <a:r>
                        <a:rPr lang="en-US" sz="1400" u="none" strike="noStrike" dirty="0">
                          <a:effectLst/>
                        </a:rPr>
                        <a:t> </a:t>
                      </a:r>
                      <a:r>
                        <a:rPr lang="en-US" sz="1400" u="none" strike="noStrike" dirty="0" err="1">
                          <a:effectLst/>
                        </a:rPr>
                        <a:t>cứu</a:t>
                      </a:r>
                      <a:r>
                        <a:rPr lang="en-US" sz="1400" u="none" strike="noStrike" dirty="0">
                          <a:effectLst/>
                        </a:rPr>
                        <a:t> </a:t>
                      </a:r>
                      <a:r>
                        <a:rPr lang="en-US" sz="1400" u="none" strike="noStrike" dirty="0" err="1">
                          <a:effectLst/>
                        </a:rPr>
                        <a:t>địa</a:t>
                      </a:r>
                      <a:r>
                        <a:rPr lang="en-US" sz="1400" u="none" strike="noStrike" dirty="0">
                          <a:effectLst/>
                        </a:rPr>
                        <a:t> </a:t>
                      </a:r>
                      <a:r>
                        <a:rPr lang="en-US" sz="1400" u="none" strike="noStrike" dirty="0" err="1">
                          <a:effectLst/>
                        </a:rPr>
                        <a:t>cầu</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err="1">
                          <a:effectLst/>
                        </a:rPr>
                        <a:t>Kế</a:t>
                      </a:r>
                      <a:r>
                        <a:rPr lang="en-US" sz="1400" u="none" strike="noStrike" dirty="0">
                          <a:effectLst/>
                        </a:rPr>
                        <a:t> </a:t>
                      </a:r>
                      <a:r>
                        <a:rPr lang="en-US" sz="1400" u="none" strike="noStrike" dirty="0" err="1">
                          <a:effectLst/>
                        </a:rPr>
                        <a:t>hoạch</a:t>
                      </a:r>
                      <a:r>
                        <a:rPr lang="en-US" sz="1400" u="none" strike="noStrike" dirty="0">
                          <a:effectLst/>
                        </a:rPr>
                        <a:t> </a:t>
                      </a:r>
                      <a:r>
                        <a:rPr lang="en-US" sz="1400" u="none" strike="noStrike" dirty="0" err="1">
                          <a:effectLst/>
                        </a:rPr>
                        <a:t>nhỏ</a:t>
                      </a:r>
                      <a:r>
                        <a:rPr lang="en-US" sz="1400" u="none" strike="noStrike" dirty="0">
                          <a:effectLst/>
                        </a:rPr>
                        <a:t>: </a:t>
                      </a:r>
                      <a:r>
                        <a:rPr lang="en-US" sz="1400" u="none" strike="noStrike" dirty="0" err="1">
                          <a:effectLst/>
                        </a:rPr>
                        <a:t>Ủng</a:t>
                      </a:r>
                      <a:r>
                        <a:rPr lang="en-US" sz="1400" u="none" strike="noStrike" dirty="0">
                          <a:effectLst/>
                        </a:rPr>
                        <a:t> </a:t>
                      </a:r>
                      <a:r>
                        <a:rPr lang="en-US" sz="1400" u="none" strike="noStrike" dirty="0" err="1">
                          <a:effectLst/>
                        </a:rPr>
                        <a:t>hộ</a:t>
                      </a:r>
                      <a:r>
                        <a:rPr lang="en-US" sz="1400" u="none" strike="noStrike" dirty="0">
                          <a:effectLst/>
                        </a:rPr>
                        <a:t> </a:t>
                      </a:r>
                      <a:r>
                        <a:rPr lang="en-US" sz="1400" u="none" strike="noStrike" dirty="0" err="1">
                          <a:effectLst/>
                        </a:rPr>
                        <a:t>bìa</a:t>
                      </a:r>
                      <a:r>
                        <a:rPr lang="en-US" sz="1400" u="none" strike="noStrike" dirty="0">
                          <a:effectLst/>
                        </a:rPr>
                        <a:t> </a:t>
                      </a:r>
                      <a:r>
                        <a:rPr lang="en-US" sz="1400" u="none" strike="noStrike" dirty="0" err="1">
                          <a:effectLst/>
                        </a:rPr>
                        <a:t>cát</a:t>
                      </a:r>
                      <a:r>
                        <a:rPr lang="en-US" sz="1400" u="none" strike="noStrike" dirty="0">
                          <a:effectLst/>
                        </a:rPr>
                        <a:t> </a:t>
                      </a:r>
                      <a:r>
                        <a:rPr lang="en-US" sz="1400" u="none" strike="noStrike" dirty="0" err="1">
                          <a:effectLst/>
                        </a:rPr>
                        <a:t>tông</a:t>
                      </a:r>
                      <a:r>
                        <a:rPr lang="en-US" sz="1400" u="none" strike="noStrike" dirty="0">
                          <a:effectLst/>
                        </a:rPr>
                        <a:t> </a:t>
                      </a:r>
                      <a:r>
                        <a:rPr lang="en-US" sz="1400" u="none" strike="noStrike" dirty="0" err="1">
                          <a:effectLst/>
                        </a:rPr>
                        <a:t>làm</a:t>
                      </a:r>
                      <a:r>
                        <a:rPr lang="en-US" sz="1400" u="none" strike="noStrike" dirty="0">
                          <a:effectLst/>
                        </a:rPr>
                        <a:t> </a:t>
                      </a:r>
                      <a:r>
                        <a:rPr lang="en-US" sz="1400" u="none" strike="noStrike" dirty="0" err="1">
                          <a:effectLst/>
                        </a:rPr>
                        <a:t>đồ</a:t>
                      </a:r>
                      <a:r>
                        <a:rPr lang="en-US" sz="1400" u="none" strike="noStrike" dirty="0">
                          <a:effectLst/>
                        </a:rPr>
                        <a:t> </a:t>
                      </a:r>
                      <a:r>
                        <a:rPr lang="en-US" sz="1400" u="none" strike="noStrike" dirty="0" err="1">
                          <a:effectLst/>
                        </a:rPr>
                        <a:t>dùng</a:t>
                      </a:r>
                      <a:r>
                        <a:rPr lang="en-US" sz="1400" u="none" strike="noStrike" dirty="0">
                          <a:effectLst/>
                        </a:rPr>
                        <a:t>, </a:t>
                      </a:r>
                      <a:r>
                        <a:rPr lang="en-US" sz="1400" u="none" strike="noStrike" dirty="0" err="1">
                          <a:effectLst/>
                        </a:rPr>
                        <a:t>đồ</a:t>
                      </a:r>
                      <a:r>
                        <a:rPr lang="en-US" sz="1400" u="none" strike="noStrike" dirty="0">
                          <a:effectLst/>
                        </a:rPr>
                        <a:t> </a:t>
                      </a:r>
                      <a:r>
                        <a:rPr lang="en-US" sz="1400" u="none" strike="noStrike" dirty="0" err="1">
                          <a:effectLst/>
                        </a:rPr>
                        <a:t>chơi</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HĐTN: </a:t>
                      </a:r>
                      <a:r>
                        <a:rPr lang="en-US" sz="1400" u="none" strike="noStrike" dirty="0" err="1">
                          <a:effectLst/>
                        </a:rPr>
                        <a:t>Làm</a:t>
                      </a:r>
                      <a:r>
                        <a:rPr lang="en-US" sz="1400" u="none" strike="noStrike" dirty="0">
                          <a:effectLst/>
                        </a:rPr>
                        <a:t> </a:t>
                      </a:r>
                      <a:r>
                        <a:rPr lang="en-US" sz="1400" u="none" strike="noStrike" dirty="0" err="1">
                          <a:effectLst/>
                        </a:rPr>
                        <a:t>xe</a:t>
                      </a:r>
                      <a:r>
                        <a:rPr lang="en-US" sz="1400" u="none" strike="noStrike" dirty="0">
                          <a:effectLst/>
                        </a:rPr>
                        <a:t> </a:t>
                      </a:r>
                      <a:r>
                        <a:rPr lang="en-US" sz="1400" u="none" strike="noStrike" dirty="0" err="1">
                          <a:effectLst/>
                        </a:rPr>
                        <a:t>tăng</a:t>
                      </a:r>
                      <a:r>
                        <a:rPr lang="en-US" sz="1400" u="none" strike="noStrike" dirty="0">
                          <a:effectLst/>
                        </a:rPr>
                        <a:t> </a:t>
                      </a:r>
                      <a:r>
                        <a:rPr lang="en-US" sz="1400" u="none" strike="noStrike" dirty="0" err="1">
                          <a:effectLst/>
                        </a:rPr>
                        <a:t>từ</a:t>
                      </a:r>
                      <a:r>
                        <a:rPr lang="en-US" sz="1400" u="none" strike="noStrike" dirty="0">
                          <a:effectLst/>
                        </a:rPr>
                        <a:t> </a:t>
                      </a:r>
                      <a:r>
                        <a:rPr lang="en-US" sz="1400" u="none" strike="noStrike" dirty="0" err="1">
                          <a:effectLst/>
                        </a:rPr>
                        <a:t>bìa</a:t>
                      </a:r>
                      <a:r>
                        <a:rPr lang="en-US" sz="1400" u="none" strike="noStrike" dirty="0">
                          <a:effectLst/>
                        </a:rPr>
                        <a:t> </a:t>
                      </a:r>
                      <a:r>
                        <a:rPr lang="en-US" sz="1400" u="none" strike="noStrike" dirty="0" err="1">
                          <a:effectLst/>
                        </a:rPr>
                        <a:t>cát</a:t>
                      </a:r>
                      <a:r>
                        <a:rPr lang="en-US" sz="1400" u="none" strike="noStrike" dirty="0">
                          <a:effectLst/>
                        </a:rPr>
                        <a:t> </a:t>
                      </a:r>
                      <a:r>
                        <a:rPr lang="en-US" sz="1400" u="none" strike="noStrike" dirty="0" err="1">
                          <a:effectLst/>
                        </a:rPr>
                        <a:t>tông</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HĐNT: </a:t>
                      </a:r>
                      <a:r>
                        <a:rPr lang="en-US" sz="1400" u="none" strike="noStrike" dirty="0" err="1">
                          <a:effectLst/>
                        </a:rPr>
                        <a:t>Chăm</a:t>
                      </a:r>
                      <a:r>
                        <a:rPr lang="en-US" sz="1400" u="none" strike="noStrike" dirty="0">
                          <a:effectLst/>
                        </a:rPr>
                        <a:t> </a:t>
                      </a:r>
                      <a:r>
                        <a:rPr lang="en-US" sz="1400" u="none" strike="noStrike" dirty="0" err="1">
                          <a:effectLst/>
                        </a:rPr>
                        <a:t>sóc</a:t>
                      </a:r>
                      <a:r>
                        <a:rPr lang="en-US" sz="1400" u="none" strike="noStrike" dirty="0">
                          <a:effectLst/>
                        </a:rPr>
                        <a:t> </a:t>
                      </a:r>
                      <a:r>
                        <a:rPr lang="en-US" sz="1400" u="none" strike="noStrike" dirty="0" err="1">
                          <a:effectLst/>
                        </a:rPr>
                        <a:t>bồn</a:t>
                      </a:r>
                      <a:r>
                        <a:rPr lang="en-US" sz="1400" u="none" strike="noStrike" dirty="0">
                          <a:effectLst/>
                        </a:rPr>
                        <a:t> </a:t>
                      </a:r>
                      <a:r>
                        <a:rPr lang="en-US" sz="1400" u="none" strike="noStrike" dirty="0" err="1">
                          <a:effectLst/>
                        </a:rPr>
                        <a:t>cây</a:t>
                      </a:r>
                      <a:r>
                        <a:rPr lang="en-US" sz="1400" u="none" strike="noStrike" dirty="0">
                          <a:effectLst/>
                        </a:rPr>
                        <a:t>, </a:t>
                      </a:r>
                      <a:r>
                        <a:rPr lang="en-US" sz="1400" u="none" strike="noStrike" dirty="0" err="1">
                          <a:effectLst/>
                        </a:rPr>
                        <a:t>thực</a:t>
                      </a:r>
                      <a:r>
                        <a:rPr lang="en-US" sz="1400" u="none" strike="noStrike" dirty="0">
                          <a:effectLst/>
                        </a:rPr>
                        <a:t> </a:t>
                      </a:r>
                      <a:r>
                        <a:rPr lang="en-US" sz="1400" u="none" strike="noStrike" dirty="0" err="1">
                          <a:effectLst/>
                        </a:rPr>
                        <a:t>hành</a:t>
                      </a:r>
                      <a:r>
                        <a:rPr lang="en-US" sz="1400" u="none" strike="noStrike" dirty="0">
                          <a:effectLst/>
                        </a:rPr>
                        <a:t> </a:t>
                      </a:r>
                      <a:r>
                        <a:rPr lang="en-US" sz="1400" u="none" strike="noStrike" dirty="0" err="1">
                          <a:effectLst/>
                        </a:rPr>
                        <a:t>phân</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rác</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a:effectLst/>
                        </a:rPr>
                        <a:t>1</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a:effectLst/>
                        </a:rPr>
                        <a:t>HĐG: Bài tập “Khoanh tròn hành vi đúng sai về phân loại rác”, </a:t>
                      </a:r>
                      <a:endParaRPr lang="en-GB" sz="1200" u="none" strike="noStrike">
                        <a:effectLst/>
                      </a:endParaRPr>
                    </a:p>
                    <a:p>
                      <a:pPr marL="342900" lvl="0" indent="-342900">
                        <a:lnSpc>
                          <a:spcPct val="120000"/>
                        </a:lnSpc>
                        <a:spcAft>
                          <a:spcPts val="0"/>
                        </a:spcAft>
                        <a:buFont typeface="Symbol"/>
                        <a:buChar char="-"/>
                      </a:pPr>
                      <a:r>
                        <a:rPr lang="en-US" sz="1400" u="none" strike="noStrike">
                          <a:effectLst/>
                        </a:rPr>
                        <a:t>HĐTH: Làm sạch, vệ sinh rác tái chế để tái sử dụng</a:t>
                      </a:r>
                      <a:endParaRPr lang="en-GB" sz="1200" u="none" strike="noStrike">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a:effectLst/>
                        </a:rPr>
                        <a:t>2</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err="1">
                          <a:effectLst/>
                        </a:rPr>
                        <a:t>Thăm</a:t>
                      </a:r>
                      <a:r>
                        <a:rPr lang="en-US" sz="1400" u="none" strike="noStrike" dirty="0">
                          <a:effectLst/>
                        </a:rPr>
                        <a:t> </a:t>
                      </a:r>
                      <a:r>
                        <a:rPr lang="en-US" sz="1400" u="none" strike="noStrike" dirty="0" err="1">
                          <a:effectLst/>
                        </a:rPr>
                        <a:t>quan</a:t>
                      </a:r>
                      <a:r>
                        <a:rPr lang="en-US" sz="1400" u="none" strike="noStrike" dirty="0">
                          <a:effectLst/>
                        </a:rPr>
                        <a:t> </a:t>
                      </a:r>
                      <a:r>
                        <a:rPr lang="en-US" sz="1400" u="none" strike="noStrike" dirty="0" err="1">
                          <a:effectLst/>
                        </a:rPr>
                        <a:t>thành</a:t>
                      </a:r>
                      <a:r>
                        <a:rPr lang="en-US" sz="1400" u="none" strike="noStrike" dirty="0">
                          <a:effectLst/>
                        </a:rPr>
                        <a:t> </a:t>
                      </a:r>
                      <a:r>
                        <a:rPr lang="en-US" sz="1400" u="none" strike="noStrike" dirty="0" err="1">
                          <a:effectLst/>
                        </a:rPr>
                        <a:t>phố</a:t>
                      </a:r>
                      <a:r>
                        <a:rPr lang="en-US" sz="1400" u="none" strike="noStrike" dirty="0">
                          <a:effectLst/>
                        </a:rPr>
                        <a:t> </a:t>
                      </a:r>
                      <a:r>
                        <a:rPr lang="en-US" sz="1400" u="none" strike="noStrike" dirty="0" err="1">
                          <a:effectLst/>
                        </a:rPr>
                        <a:t>hướng</a:t>
                      </a:r>
                      <a:r>
                        <a:rPr lang="en-US" sz="1400" u="none" strike="noStrike" dirty="0">
                          <a:effectLst/>
                        </a:rPr>
                        <a:t> </a:t>
                      </a:r>
                      <a:r>
                        <a:rPr lang="en-US" sz="1400" u="none" strike="noStrike" dirty="0" err="1">
                          <a:effectLst/>
                        </a:rPr>
                        <a:t>nghiệp</a:t>
                      </a:r>
                      <a:r>
                        <a:rPr lang="en-US" sz="1400" u="none" strike="noStrike" dirty="0">
                          <a:effectLst/>
                        </a:rPr>
                        <a:t> </a:t>
                      </a:r>
                      <a:r>
                        <a:rPr lang="en-US" sz="1400" u="none" strike="noStrike" dirty="0" err="1">
                          <a:effectLst/>
                        </a:rPr>
                        <a:t>Kizcity</a:t>
                      </a:r>
                      <a:r>
                        <a:rPr lang="en-US" sz="1400" u="none" strike="noStrike" dirty="0">
                          <a:effectLst/>
                        </a:rPr>
                        <a:t> – </a:t>
                      </a:r>
                      <a:r>
                        <a:rPr lang="en-US" sz="1400" u="none" strike="noStrike" dirty="0" err="1">
                          <a:effectLst/>
                        </a:rPr>
                        <a:t>trải</a:t>
                      </a:r>
                      <a:r>
                        <a:rPr lang="en-US" sz="1400" u="none" strike="noStrike" dirty="0">
                          <a:effectLst/>
                        </a:rPr>
                        <a:t> </a:t>
                      </a:r>
                      <a:r>
                        <a:rPr lang="en-US" sz="1400" u="none" strike="noStrike" dirty="0" err="1">
                          <a:effectLst/>
                        </a:rPr>
                        <a:t>nghiệm</a:t>
                      </a:r>
                      <a:r>
                        <a:rPr lang="en-US" sz="1400" u="none" strike="noStrike" dirty="0">
                          <a:effectLst/>
                        </a:rPr>
                        <a:t> </a:t>
                      </a:r>
                      <a:r>
                        <a:rPr lang="en-US" sz="1400" u="none" strike="noStrike" dirty="0" err="1">
                          <a:effectLst/>
                        </a:rPr>
                        <a:t>thực</a:t>
                      </a:r>
                      <a:r>
                        <a:rPr lang="en-US" sz="1400" u="none" strike="noStrike" dirty="0">
                          <a:effectLst/>
                        </a:rPr>
                        <a:t> </a:t>
                      </a:r>
                      <a:r>
                        <a:rPr lang="en-US" sz="1400" u="none" strike="noStrike" dirty="0" err="1">
                          <a:effectLst/>
                        </a:rPr>
                        <a:t>hành</a:t>
                      </a:r>
                      <a:r>
                        <a:rPr lang="en-US" sz="1400" u="none" strike="noStrike" dirty="0">
                          <a:effectLst/>
                        </a:rPr>
                        <a:t>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thải</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err="1">
                          <a:effectLst/>
                        </a:rPr>
                        <a:t>Hưởng</a:t>
                      </a:r>
                      <a:r>
                        <a:rPr lang="en-US" sz="1400" u="none" strike="noStrike" dirty="0">
                          <a:effectLst/>
                        </a:rPr>
                        <a:t> </a:t>
                      </a:r>
                      <a:r>
                        <a:rPr lang="en-US" sz="1400" u="none" strike="noStrike" dirty="0" err="1">
                          <a:effectLst/>
                        </a:rPr>
                        <a:t>ứng</a:t>
                      </a:r>
                      <a:r>
                        <a:rPr lang="en-US" sz="1400" u="none" strike="noStrike" dirty="0">
                          <a:effectLst/>
                        </a:rPr>
                        <a:t> “</a:t>
                      </a:r>
                      <a:r>
                        <a:rPr lang="en-US" sz="1400" u="none" strike="noStrike" dirty="0" err="1">
                          <a:effectLst/>
                        </a:rPr>
                        <a:t>Tết</a:t>
                      </a:r>
                      <a:r>
                        <a:rPr lang="en-US" sz="1400" u="none" strike="noStrike" dirty="0">
                          <a:effectLst/>
                        </a:rPr>
                        <a:t> </a:t>
                      </a:r>
                      <a:r>
                        <a:rPr lang="en-US" sz="1400" u="none" strike="noStrike" dirty="0" err="1">
                          <a:effectLst/>
                        </a:rPr>
                        <a:t>trông</a:t>
                      </a:r>
                      <a:r>
                        <a:rPr lang="en-US" sz="1400" u="none" strike="noStrike" dirty="0">
                          <a:effectLst/>
                        </a:rPr>
                        <a:t> </a:t>
                      </a:r>
                      <a:r>
                        <a:rPr lang="en-US" sz="1400" u="none" strike="noStrike" dirty="0" err="1">
                          <a:effectLst/>
                        </a:rPr>
                        <a:t>cây</a:t>
                      </a:r>
                      <a:r>
                        <a:rPr lang="en-US" sz="1400" u="none" strike="noStrike" dirty="0">
                          <a:effectLst/>
                        </a:rPr>
                        <a:t>: </a:t>
                      </a:r>
                      <a:r>
                        <a:rPr lang="en-US" sz="1400" u="none" strike="noStrike" dirty="0" err="1">
                          <a:effectLst/>
                        </a:rPr>
                        <a:t>Trồng</a:t>
                      </a:r>
                      <a:r>
                        <a:rPr lang="en-US" sz="1400" u="none" strike="noStrike" dirty="0">
                          <a:effectLst/>
                        </a:rPr>
                        <a:t> </a:t>
                      </a:r>
                      <a:r>
                        <a:rPr lang="en-US" sz="1400" u="none" strike="noStrike" dirty="0" err="1">
                          <a:effectLst/>
                        </a:rPr>
                        <a:t>thêm</a:t>
                      </a:r>
                      <a:r>
                        <a:rPr lang="en-US" sz="1400" u="none" strike="noStrike" dirty="0">
                          <a:effectLst/>
                        </a:rPr>
                        <a:t> </a:t>
                      </a:r>
                      <a:r>
                        <a:rPr lang="en-US" sz="1400" u="none" strike="noStrike" dirty="0" err="1">
                          <a:effectLst/>
                        </a:rPr>
                        <a:t>một</a:t>
                      </a:r>
                      <a:r>
                        <a:rPr lang="en-US" sz="1400" u="none" strike="noStrike" dirty="0">
                          <a:effectLst/>
                        </a:rPr>
                        <a:t> </a:t>
                      </a:r>
                      <a:r>
                        <a:rPr lang="en-US" sz="1400" u="none" strike="noStrike" dirty="0" err="1">
                          <a:effectLst/>
                        </a:rPr>
                        <a:t>cây</a:t>
                      </a:r>
                      <a:r>
                        <a:rPr lang="en-US" sz="1400" u="none" strike="noStrike" dirty="0">
                          <a:effectLst/>
                        </a:rPr>
                        <a:t> </a:t>
                      </a:r>
                      <a:r>
                        <a:rPr lang="en-US" sz="1400" u="none" strike="noStrike" dirty="0" err="1">
                          <a:effectLst/>
                        </a:rPr>
                        <a:t>xanh</a:t>
                      </a:r>
                      <a:r>
                        <a:rPr lang="en-US" sz="1400" u="none" strike="noStrike" dirty="0">
                          <a:effectLst/>
                        </a:rPr>
                        <a:t> - </a:t>
                      </a:r>
                      <a:r>
                        <a:rPr lang="en-US" sz="1400" u="none" strike="noStrike" dirty="0" err="1">
                          <a:effectLst/>
                        </a:rPr>
                        <a:t>Trái</a:t>
                      </a:r>
                      <a:r>
                        <a:rPr lang="en-US" sz="1400" u="none" strike="noStrike" dirty="0">
                          <a:effectLst/>
                        </a:rPr>
                        <a:t> </a:t>
                      </a:r>
                      <a:r>
                        <a:rPr lang="en-US" sz="1400" u="none" strike="noStrike" dirty="0" err="1">
                          <a:effectLst/>
                        </a:rPr>
                        <a:t>Đất</a:t>
                      </a:r>
                      <a:r>
                        <a:rPr lang="en-US" sz="1400" u="none" strike="noStrike" dirty="0">
                          <a:effectLst/>
                        </a:rPr>
                        <a:t> </a:t>
                      </a:r>
                      <a:r>
                        <a:rPr lang="en-US" sz="1400" u="none" strike="noStrike" dirty="0" err="1">
                          <a:effectLst/>
                        </a:rPr>
                        <a:t>thêm</a:t>
                      </a:r>
                      <a:r>
                        <a:rPr lang="en-US" sz="1400" u="none" strike="noStrike" dirty="0">
                          <a:effectLst/>
                        </a:rPr>
                        <a:t> </a:t>
                      </a:r>
                      <a:r>
                        <a:rPr lang="en-US" sz="1400" u="none" strike="noStrike" dirty="0" err="1">
                          <a:effectLst/>
                        </a:rPr>
                        <a:t>khỏe</a:t>
                      </a:r>
                      <a:r>
                        <a:rPr lang="en-US" sz="1400" u="none" strike="noStrike" dirty="0">
                          <a:effectLst/>
                        </a:rPr>
                        <a:t> </a:t>
                      </a:r>
                      <a:r>
                        <a:rPr lang="en-US" sz="1400" u="none" strike="noStrike" dirty="0" err="1">
                          <a:effectLst/>
                        </a:rPr>
                        <a:t>mạnh</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bl>
          </a:graphicData>
        </a:graphic>
      </p:graphicFrame>
    </p:spTree>
    <p:extLst>
      <p:ext uri="{BB962C8B-B14F-4D97-AF65-F5344CB8AC3E}">
        <p14:creationId xmlns:p14="http://schemas.microsoft.com/office/powerpoint/2010/main" val="1087380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0"/>
            <a:ext cx="9143135" cy="5360894"/>
          </a:xfrm>
          <a:prstGeom prst="rect">
            <a:avLst/>
          </a:prstGeom>
          <a:noFill/>
          <a:ln w="9525">
            <a:noFill/>
          </a:ln>
        </p:spPr>
      </p:pic>
      <p:sp>
        <p:nvSpPr>
          <p:cNvPr id="3" name="Rectangle 2"/>
          <p:cNvSpPr/>
          <p:nvPr/>
        </p:nvSpPr>
        <p:spPr>
          <a:xfrm>
            <a:off x="2438400" y="647700"/>
            <a:ext cx="5867400" cy="978729"/>
          </a:xfrm>
          <a:prstGeom prst="rect">
            <a:avLst/>
          </a:prstGeom>
        </p:spPr>
        <p:txBody>
          <a:bodyPr wrap="square">
            <a:spAutoFit/>
          </a:bodyPr>
          <a:lstStyle/>
          <a:p>
            <a:pPr algn="ctr">
              <a:lnSpc>
                <a:spcPct val="120000"/>
              </a:lnSpc>
            </a:pPr>
            <a:r>
              <a:rPr lang="vi-VN" sz="2400" b="1" i="1" dirty="0" smtClean="0">
                <a:solidFill>
                  <a:srgbClr val="C00000"/>
                </a:solidFill>
                <a:latin typeface="Times New Roman" panose="02020603050405020304" pitchFamily="18" charset="0"/>
                <a:ea typeface="Times New Roman" panose="02020603050405020304" pitchFamily="18" charset="0"/>
              </a:rPr>
              <a:t>Bảng </a:t>
            </a:r>
            <a:r>
              <a:rPr lang="vi-VN" sz="2400" b="1" i="1" dirty="0">
                <a:solidFill>
                  <a:srgbClr val="C00000"/>
                </a:solidFill>
                <a:latin typeface="Times New Roman" panose="02020603050405020304" pitchFamily="18" charset="0"/>
                <a:ea typeface="Times New Roman" panose="02020603050405020304" pitchFamily="18" charset="0"/>
              </a:rPr>
              <a:t>k</a:t>
            </a:r>
            <a:r>
              <a:rPr lang="en-US" sz="2400" b="1" i="1" dirty="0" smtClean="0">
                <a:solidFill>
                  <a:srgbClr val="C00000"/>
                </a:solidFill>
                <a:latin typeface="Times New Roman" panose="02020603050405020304" pitchFamily="18" charset="0"/>
                <a:ea typeface="Times New Roman" panose="02020603050405020304" pitchFamily="18" charset="0"/>
              </a:rPr>
              <a:t>ế </a:t>
            </a:r>
            <a:r>
              <a:rPr lang="en-US" sz="2400" b="1" i="1" dirty="0" err="1">
                <a:solidFill>
                  <a:srgbClr val="C00000"/>
                </a:solidFill>
                <a:latin typeface="Times New Roman" panose="02020603050405020304" pitchFamily="18" charset="0"/>
                <a:ea typeface="Times New Roman" panose="02020603050405020304" pitchFamily="18" charset="0"/>
              </a:rPr>
              <a:t>hoạch</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tổ</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chức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các</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hoạt</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động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hướng</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dẫn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trẻ</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phân</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loại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và</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tái</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chế</a:t>
            </a:r>
            <a:r>
              <a:rPr lang="en-US" sz="2400" b="1" i="1" dirty="0">
                <a:solidFill>
                  <a:srgbClr val="C00000"/>
                </a:solidFill>
                <a:latin typeface="Times New Roman" panose="02020603050405020304" pitchFamily="18" charset="0"/>
                <a:ea typeface="Times New Roman" panose="02020603050405020304" pitchFamily="18" charset="0"/>
              </a:rPr>
              <a:t> </a:t>
            </a:r>
            <a:r>
              <a:rPr lang="en-US" sz="2400" b="1" i="1" dirty="0" err="1">
                <a:solidFill>
                  <a:srgbClr val="C00000"/>
                </a:solidFill>
                <a:latin typeface="Times New Roman" panose="02020603050405020304" pitchFamily="18" charset="0"/>
                <a:ea typeface="Times New Roman" panose="02020603050405020304" pitchFamily="18" charset="0"/>
              </a:rPr>
              <a:t>rác</a:t>
            </a:r>
            <a:endParaRPr lang="en-US" sz="2400" b="1" dirty="0">
              <a:solidFill>
                <a:srgbClr val="C00000"/>
              </a:solidFill>
              <a:effectLst/>
              <a:latin typeface="Times New Roman" panose="02020603050405020304" pitchFamily="18" charset="0"/>
              <a:ea typeface="Times New Roman" panose="02020603050405020304" pitchFamily="18" charset="0"/>
            </a:endParaRPr>
          </a:p>
        </p:txBody>
      </p:sp>
      <p:sp>
        <p:nvSpPr>
          <p:cNvPr id="5" name="Rectangle 1"/>
          <p:cNvSpPr>
            <a:spLocks noChangeArrowheads="1"/>
          </p:cNvSpPr>
          <p:nvPr/>
        </p:nvSpPr>
        <p:spPr bwMode="auto">
          <a:xfrm>
            <a:off x="1709737" y="1671638"/>
            <a:ext cx="8272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Rectangle 6"/>
          <p:cNvSpPr/>
          <p:nvPr/>
        </p:nvSpPr>
        <p:spPr>
          <a:xfrm>
            <a:off x="2590800" y="983140"/>
            <a:ext cx="6096000" cy="867930"/>
          </a:xfrm>
          <a:prstGeom prst="rect">
            <a:avLst/>
          </a:prstGeom>
        </p:spPr>
        <p:txBody>
          <a:bodyPr wrap="square">
            <a:spAutoFit/>
          </a:bodyPr>
          <a:lstStyle/>
          <a:p>
            <a:pPr algn="just">
              <a:lnSpc>
                <a:spcPct val="120000"/>
              </a:lnSpc>
            </a:pPr>
            <a:endParaRPr lang="vi-VN" sz="1400" dirty="0" smtClean="0">
              <a:latin typeface="Times New Roman" panose="02020603050405020304" pitchFamily="18" charset="0"/>
              <a:ea typeface="Times New Roman" panose="02020603050405020304" pitchFamily="18" charset="0"/>
            </a:endParaRPr>
          </a:p>
          <a:p>
            <a:pPr algn="just">
              <a:lnSpc>
                <a:spcPct val="120000"/>
              </a:lnSpc>
            </a:pPr>
            <a:endParaRPr lang="vi-VN" sz="1400" dirty="0">
              <a:latin typeface="Times New Roman" panose="02020603050405020304" pitchFamily="18" charset="0"/>
              <a:ea typeface="Times New Roman" panose="02020603050405020304" pitchFamily="18" charset="0"/>
            </a:endParaRPr>
          </a:p>
          <a:p>
            <a:pPr algn="just">
              <a:lnSpc>
                <a:spcPct val="120000"/>
              </a:lnSpc>
            </a:pPr>
            <a:endParaRPr lang="vi-VN" sz="1400" dirty="0" smtClean="0">
              <a:latin typeface="Times New Roman" panose="02020603050405020304" pitchFamily="18" charset="0"/>
              <a:ea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33335184"/>
              </p:ext>
            </p:extLst>
          </p:nvPr>
        </p:nvGraphicFramePr>
        <p:xfrm>
          <a:off x="2777490" y="1943100"/>
          <a:ext cx="5722620" cy="1917192"/>
        </p:xfrm>
        <a:graphic>
          <a:graphicData uri="http://schemas.openxmlformats.org/drawingml/2006/table">
            <a:tbl>
              <a:tblPr>
                <a:tableStyleId>{5C22544A-7EE6-4342-B048-85BDC9FD1C3A}</a:tableStyleId>
              </a:tblPr>
              <a:tblGrid>
                <a:gridCol w="809805"/>
                <a:gridCol w="4912815"/>
              </a:tblGrid>
              <a:tr h="0">
                <a:tc>
                  <a:txBody>
                    <a:bodyPr/>
                    <a:lstStyle/>
                    <a:p>
                      <a:pPr algn="ctr">
                        <a:lnSpc>
                          <a:spcPct val="120000"/>
                        </a:lnSpc>
                        <a:spcAft>
                          <a:spcPts val="0"/>
                        </a:spcAft>
                      </a:pPr>
                      <a:r>
                        <a:rPr lang="en-US" sz="1400">
                          <a:effectLst/>
                        </a:rPr>
                        <a:t>3</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a:effectLst/>
                        </a:rPr>
                        <a:t>HĐ trải nghiệm: Bé phân loại rác giúp cô vệ sinh môi trường</a:t>
                      </a:r>
                      <a:endParaRPr lang="en-GB" sz="1200" u="none" strike="noStrike">
                        <a:effectLst/>
                      </a:endParaRPr>
                    </a:p>
                    <a:p>
                      <a:pPr marL="342900" lvl="0" indent="-342900">
                        <a:lnSpc>
                          <a:spcPct val="120000"/>
                        </a:lnSpc>
                        <a:spcAft>
                          <a:spcPts val="0"/>
                        </a:spcAft>
                        <a:buFont typeface="Symbol"/>
                        <a:buChar char="-"/>
                      </a:pPr>
                      <a:r>
                        <a:rPr lang="en-US" sz="1400" u="none" strike="noStrike">
                          <a:effectLst/>
                        </a:rPr>
                        <a:t>Nghe đọc sách: “Thế giới không rác thải”</a:t>
                      </a:r>
                      <a:endParaRPr lang="en-GB" sz="1200" u="none" strike="noStrike">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a:effectLst/>
                        </a:rPr>
                        <a:t>4</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a:effectLst/>
                        </a:rPr>
                        <a:t>HĐTH: </a:t>
                      </a:r>
                      <a:r>
                        <a:rPr lang="en-US" sz="1400" u="none" strike="noStrike" dirty="0" err="1">
                          <a:effectLst/>
                        </a:rPr>
                        <a:t>Làm</a:t>
                      </a:r>
                      <a:r>
                        <a:rPr lang="en-US" sz="1400" u="none" strike="noStrike" dirty="0">
                          <a:effectLst/>
                        </a:rPr>
                        <a:t> </a:t>
                      </a:r>
                      <a:r>
                        <a:rPr lang="en-US" sz="1400" u="none" strike="noStrike" dirty="0" err="1">
                          <a:effectLst/>
                        </a:rPr>
                        <a:t>đồ</a:t>
                      </a:r>
                      <a:r>
                        <a:rPr lang="en-US" sz="1400" u="none" strike="noStrike" dirty="0">
                          <a:effectLst/>
                        </a:rPr>
                        <a:t> dung </a:t>
                      </a:r>
                      <a:r>
                        <a:rPr lang="en-US" sz="1400" u="none" strike="noStrike" dirty="0" err="1">
                          <a:effectLst/>
                        </a:rPr>
                        <a:t>đồ</a:t>
                      </a:r>
                      <a:r>
                        <a:rPr lang="en-US" sz="1400" u="none" strike="noStrike" dirty="0">
                          <a:effectLst/>
                        </a:rPr>
                        <a:t> </a:t>
                      </a:r>
                      <a:r>
                        <a:rPr lang="en-US" sz="1400" u="none" strike="noStrike" dirty="0" err="1">
                          <a:effectLst/>
                        </a:rPr>
                        <a:t>chơi</a:t>
                      </a:r>
                      <a:r>
                        <a:rPr lang="en-US" sz="1400" u="none" strike="noStrike" dirty="0">
                          <a:effectLst/>
                        </a:rPr>
                        <a:t> </a:t>
                      </a:r>
                      <a:r>
                        <a:rPr lang="en-US" sz="1400" u="none" strike="noStrike" dirty="0" err="1">
                          <a:effectLst/>
                        </a:rPr>
                        <a:t>từ</a:t>
                      </a:r>
                      <a:r>
                        <a:rPr lang="en-US" sz="1400" u="none" strike="noStrike" dirty="0">
                          <a:effectLst/>
                        </a:rPr>
                        <a:t> </a:t>
                      </a:r>
                      <a:r>
                        <a:rPr lang="en-US" sz="1400" u="none" strike="noStrike" dirty="0" err="1">
                          <a:effectLst/>
                        </a:rPr>
                        <a:t>các</a:t>
                      </a:r>
                      <a:r>
                        <a:rPr lang="en-US" sz="1400" u="none" strike="noStrike" dirty="0">
                          <a:effectLst/>
                        </a:rPr>
                        <a:t> </a:t>
                      </a:r>
                      <a:r>
                        <a:rPr lang="en-US" sz="1400" u="none" strike="noStrike" dirty="0" err="1">
                          <a:effectLst/>
                        </a:rPr>
                        <a:t>loại</a:t>
                      </a:r>
                      <a:r>
                        <a:rPr lang="en-US" sz="1400" u="none" strike="noStrike" dirty="0">
                          <a:effectLst/>
                        </a:rPr>
                        <a:t> </a:t>
                      </a:r>
                      <a:r>
                        <a:rPr lang="en-US" sz="1400" u="none" strike="noStrike" dirty="0" err="1">
                          <a:effectLst/>
                        </a:rPr>
                        <a:t>rác</a:t>
                      </a:r>
                      <a:r>
                        <a:rPr lang="en-US" sz="1400" u="none" strike="noStrike" dirty="0">
                          <a:effectLst/>
                        </a:rPr>
                        <a:t> </a:t>
                      </a:r>
                      <a:r>
                        <a:rPr lang="en-US" sz="1400" u="none" strike="noStrike" dirty="0" err="1">
                          <a:effectLst/>
                        </a:rPr>
                        <a:t>tái</a:t>
                      </a:r>
                      <a:r>
                        <a:rPr lang="en-US" sz="1400" u="none" strike="noStrike" dirty="0">
                          <a:effectLst/>
                        </a:rPr>
                        <a:t> </a:t>
                      </a:r>
                      <a:r>
                        <a:rPr lang="en-US" sz="1400" u="none" strike="noStrike" dirty="0" err="1">
                          <a:effectLst/>
                        </a:rPr>
                        <a:t>chế</a:t>
                      </a:r>
                      <a:endParaRPr lang="en-GB" sz="1200" u="none" strike="noStrike" dirty="0">
                        <a:effectLst/>
                      </a:endParaRPr>
                    </a:p>
                    <a:p>
                      <a:pPr marL="342900" lvl="0" indent="-342900">
                        <a:lnSpc>
                          <a:spcPct val="120000"/>
                        </a:lnSpc>
                        <a:spcAft>
                          <a:spcPts val="0"/>
                        </a:spcAft>
                        <a:buFont typeface="Symbol"/>
                        <a:buChar char="-"/>
                      </a:pPr>
                      <a:r>
                        <a:rPr lang="en-US" sz="1400" u="none" strike="noStrike" dirty="0" err="1">
                          <a:effectLst/>
                        </a:rPr>
                        <a:t>Tham</a:t>
                      </a:r>
                      <a:r>
                        <a:rPr lang="en-US" sz="1400" u="none" strike="noStrike" dirty="0">
                          <a:effectLst/>
                        </a:rPr>
                        <a:t> </a:t>
                      </a:r>
                      <a:r>
                        <a:rPr lang="en-US" sz="1400" u="none" strike="noStrike" dirty="0" err="1">
                          <a:effectLst/>
                        </a:rPr>
                        <a:t>gia</a:t>
                      </a:r>
                      <a:r>
                        <a:rPr lang="en-US" sz="1400" u="none" strike="noStrike" dirty="0">
                          <a:effectLst/>
                        </a:rPr>
                        <a:t> </a:t>
                      </a:r>
                      <a:r>
                        <a:rPr lang="en-US" sz="1400" u="none" strike="noStrike" dirty="0" err="1">
                          <a:effectLst/>
                        </a:rPr>
                        <a:t>cuộc</a:t>
                      </a:r>
                      <a:r>
                        <a:rPr lang="en-US" sz="1400" u="none" strike="noStrike" dirty="0">
                          <a:effectLst/>
                        </a:rPr>
                        <a:t> </a:t>
                      </a:r>
                      <a:r>
                        <a:rPr lang="en-US" sz="1400" u="none" strike="noStrike" dirty="0" err="1">
                          <a:effectLst/>
                        </a:rPr>
                        <a:t>thi</a:t>
                      </a:r>
                      <a:r>
                        <a:rPr lang="en-US" sz="1400" u="none" strike="noStrike" dirty="0">
                          <a:effectLst/>
                        </a:rPr>
                        <a:t>: “</a:t>
                      </a:r>
                      <a:r>
                        <a:rPr lang="en-US" sz="1400" u="none" strike="noStrike" dirty="0" err="1">
                          <a:effectLst/>
                        </a:rPr>
                        <a:t>Đại</a:t>
                      </a:r>
                      <a:r>
                        <a:rPr lang="en-US" sz="1400" u="none" strike="noStrike" dirty="0">
                          <a:effectLst/>
                        </a:rPr>
                        <a:t> </a:t>
                      </a:r>
                      <a:r>
                        <a:rPr lang="en-US" sz="1400" u="none" strike="noStrike" dirty="0" err="1">
                          <a:effectLst/>
                        </a:rPr>
                        <a:t>sứ</a:t>
                      </a:r>
                      <a:r>
                        <a:rPr lang="en-US" sz="1400" u="none" strike="noStrike" dirty="0">
                          <a:effectLst/>
                        </a:rPr>
                        <a:t> </a:t>
                      </a:r>
                      <a:r>
                        <a:rPr lang="en-US" sz="1400" u="none" strike="noStrike" dirty="0" err="1">
                          <a:effectLst/>
                        </a:rPr>
                        <a:t>xanh</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r h="0">
                <a:tc>
                  <a:txBody>
                    <a:bodyPr/>
                    <a:lstStyle/>
                    <a:p>
                      <a:pPr algn="ctr">
                        <a:lnSpc>
                          <a:spcPct val="120000"/>
                        </a:lnSpc>
                        <a:spcAft>
                          <a:spcPts val="0"/>
                        </a:spcAft>
                      </a:pPr>
                      <a:r>
                        <a:rPr lang="en-US" sz="1400">
                          <a:effectLst/>
                        </a:rPr>
                        <a:t>5</a:t>
                      </a:r>
                      <a:endParaRPr lang="en-GB" sz="1200">
                        <a:effectLst/>
                        <a:latin typeface="Times New Roman"/>
                        <a:ea typeface="Times New Roman"/>
                      </a:endParaRPr>
                    </a:p>
                  </a:txBody>
                  <a:tcPr marL="63500" marR="63500" marT="63500" marB="63500"/>
                </a:tc>
                <a:tc>
                  <a:txBody>
                    <a:bodyPr/>
                    <a:lstStyle/>
                    <a:p>
                      <a:pPr marL="342900" lvl="0" indent="-342900">
                        <a:lnSpc>
                          <a:spcPct val="120000"/>
                        </a:lnSpc>
                        <a:spcAft>
                          <a:spcPts val="0"/>
                        </a:spcAft>
                        <a:buFont typeface="Symbol"/>
                        <a:buChar char="-"/>
                      </a:pPr>
                      <a:r>
                        <a:rPr lang="en-US" sz="1400" u="none" strike="noStrike" dirty="0">
                          <a:effectLst/>
                        </a:rPr>
                        <a:t>HĐKP: “</a:t>
                      </a:r>
                      <a:r>
                        <a:rPr lang="en-US" sz="1400" u="none" strike="noStrike" dirty="0" err="1">
                          <a:effectLst/>
                        </a:rPr>
                        <a:t>Giảm</a:t>
                      </a:r>
                      <a:r>
                        <a:rPr lang="en-US" sz="1400" u="none" strike="noStrike" dirty="0">
                          <a:effectLst/>
                        </a:rPr>
                        <a:t> </a:t>
                      </a:r>
                      <a:r>
                        <a:rPr lang="en-US" sz="1400" u="none" strike="noStrike" dirty="0" err="1">
                          <a:effectLst/>
                        </a:rPr>
                        <a:t>nhựa</a:t>
                      </a:r>
                      <a:r>
                        <a:rPr lang="en-US" sz="1400" u="none" strike="noStrike" dirty="0">
                          <a:effectLst/>
                        </a:rPr>
                        <a:t>, </a:t>
                      </a:r>
                      <a:r>
                        <a:rPr lang="en-US" sz="1400" u="none" strike="noStrike" dirty="0" err="1">
                          <a:effectLst/>
                        </a:rPr>
                        <a:t>khỏe</a:t>
                      </a:r>
                      <a:r>
                        <a:rPr lang="en-US" sz="1400" u="none" strike="noStrike" dirty="0">
                          <a:effectLst/>
                        </a:rPr>
                        <a:t> ta </a:t>
                      </a:r>
                      <a:r>
                        <a:rPr lang="en-US" sz="1400" u="none" strike="noStrike" dirty="0" err="1">
                          <a:effectLst/>
                        </a:rPr>
                        <a:t>khỏe</a:t>
                      </a:r>
                      <a:r>
                        <a:rPr lang="en-US" sz="1400" u="none" strike="noStrike" dirty="0">
                          <a:effectLst/>
                        </a:rPr>
                        <a:t> </a:t>
                      </a:r>
                      <a:r>
                        <a:rPr lang="en-US" sz="1400" u="none" strike="noStrike" dirty="0" err="1">
                          <a:effectLst/>
                        </a:rPr>
                        <a:t>cả</a:t>
                      </a:r>
                      <a:r>
                        <a:rPr lang="en-US" sz="1400" u="none" strike="noStrike" dirty="0">
                          <a:effectLst/>
                        </a:rPr>
                        <a:t> </a:t>
                      </a:r>
                      <a:r>
                        <a:rPr lang="en-US" sz="1400" u="none" strike="noStrike" dirty="0" err="1">
                          <a:effectLst/>
                        </a:rPr>
                        <a:t>Trái</a:t>
                      </a:r>
                      <a:r>
                        <a:rPr lang="en-US" sz="1400" u="none" strike="noStrike" dirty="0">
                          <a:effectLst/>
                        </a:rPr>
                        <a:t> </a:t>
                      </a:r>
                      <a:r>
                        <a:rPr lang="en-US" sz="1400" u="none" strike="noStrike" dirty="0" err="1">
                          <a:effectLst/>
                        </a:rPr>
                        <a:t>Đất</a:t>
                      </a:r>
                      <a:r>
                        <a:rPr lang="en-US" sz="1400" u="none" strike="noStrike" dirty="0">
                          <a:effectLst/>
                        </a:rPr>
                        <a:t>”</a:t>
                      </a:r>
                      <a:endParaRPr lang="en-GB" sz="1200" u="none" strike="noStrike" dirty="0">
                        <a:effectLst/>
                      </a:endParaRPr>
                    </a:p>
                    <a:p>
                      <a:pPr marL="342900" lvl="0" indent="-342900">
                        <a:lnSpc>
                          <a:spcPct val="120000"/>
                        </a:lnSpc>
                        <a:spcAft>
                          <a:spcPts val="0"/>
                        </a:spcAft>
                        <a:buFont typeface="Symbol"/>
                        <a:buChar char="-"/>
                      </a:pPr>
                      <a:r>
                        <a:rPr lang="en-US" sz="1400" u="none" strike="noStrike" dirty="0">
                          <a:effectLst/>
                        </a:rPr>
                        <a:t>HĐTH: “</a:t>
                      </a:r>
                      <a:r>
                        <a:rPr lang="en-US" sz="1400" u="none" strike="noStrike" dirty="0" err="1">
                          <a:effectLst/>
                        </a:rPr>
                        <a:t>Tái</a:t>
                      </a:r>
                      <a:r>
                        <a:rPr lang="en-US" sz="1400" u="none" strike="noStrike" dirty="0">
                          <a:effectLst/>
                        </a:rPr>
                        <a:t> </a:t>
                      </a:r>
                      <a:r>
                        <a:rPr lang="en-US" sz="1400" u="none" strike="noStrike" dirty="0" err="1">
                          <a:effectLst/>
                        </a:rPr>
                        <a:t>chế</a:t>
                      </a:r>
                      <a:r>
                        <a:rPr lang="en-US" sz="1400" u="none" strike="noStrike" dirty="0">
                          <a:effectLst/>
                        </a:rPr>
                        <a:t> chai </a:t>
                      </a:r>
                      <a:r>
                        <a:rPr lang="en-US" sz="1400" u="none" strike="noStrike" dirty="0" err="1">
                          <a:effectLst/>
                        </a:rPr>
                        <a:t>nhựa</a:t>
                      </a:r>
                      <a:r>
                        <a:rPr lang="en-US" sz="1400" u="none" strike="noStrike" dirty="0">
                          <a:effectLst/>
                        </a:rPr>
                        <a:t> </a:t>
                      </a:r>
                      <a:r>
                        <a:rPr lang="en-US" sz="1400" u="none" strike="noStrike" dirty="0" err="1">
                          <a:effectLst/>
                        </a:rPr>
                        <a:t>thành</a:t>
                      </a:r>
                      <a:r>
                        <a:rPr lang="en-US" sz="1400" u="none" strike="noStrike" dirty="0">
                          <a:effectLst/>
                        </a:rPr>
                        <a:t> </a:t>
                      </a:r>
                      <a:r>
                        <a:rPr lang="en-US" sz="1400" u="none" strike="noStrike" dirty="0" err="1">
                          <a:effectLst/>
                        </a:rPr>
                        <a:t>chậu</a:t>
                      </a:r>
                      <a:r>
                        <a:rPr lang="en-US" sz="1400" u="none" strike="noStrike" dirty="0">
                          <a:effectLst/>
                        </a:rPr>
                        <a:t> </a:t>
                      </a:r>
                      <a:r>
                        <a:rPr lang="en-US" sz="1400" u="none" strike="noStrike" dirty="0" err="1">
                          <a:effectLst/>
                        </a:rPr>
                        <a:t>cây</a:t>
                      </a:r>
                      <a:r>
                        <a:rPr lang="en-US" sz="1400" u="none" strike="noStrike" dirty="0">
                          <a:effectLst/>
                        </a:rPr>
                        <a:t>”.</a:t>
                      </a:r>
                      <a:endParaRPr lang="en-GB" sz="1200" u="none" strike="noStrike" dirty="0">
                        <a:effectLst/>
                        <a:latin typeface="Times New Roman"/>
                        <a:ea typeface="Times New Roman"/>
                      </a:endParaRPr>
                    </a:p>
                  </a:txBody>
                  <a:tcPr marL="63500" marR="63500" marT="63500" marB="63500"/>
                </a:tc>
              </a:tr>
            </a:tbl>
          </a:graphicData>
        </a:graphic>
      </p:graphicFrame>
    </p:spTree>
    <p:extLst>
      <p:ext uri="{BB962C8B-B14F-4D97-AF65-F5344CB8AC3E}">
        <p14:creationId xmlns:p14="http://schemas.microsoft.com/office/powerpoint/2010/main" val="1087380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190500"/>
            <a:ext cx="9143135" cy="5360894"/>
          </a:xfrm>
          <a:prstGeom prst="rect">
            <a:avLst/>
          </a:prstGeom>
          <a:noFill/>
          <a:ln w="9525">
            <a:noFill/>
          </a:ln>
        </p:spPr>
      </p:pic>
      <p:sp>
        <p:nvSpPr>
          <p:cNvPr id="3" name="Rectangle 2"/>
          <p:cNvSpPr/>
          <p:nvPr/>
        </p:nvSpPr>
        <p:spPr>
          <a:xfrm>
            <a:off x="2286000" y="1287840"/>
            <a:ext cx="6477000" cy="3693319"/>
          </a:xfrm>
          <a:prstGeom prst="rect">
            <a:avLst/>
          </a:prstGeom>
        </p:spPr>
        <p:txBody>
          <a:bodyPr wrap="square">
            <a:spAutoFit/>
          </a:bodyPr>
          <a:lstStyle/>
          <a:p>
            <a:r>
              <a:rPr lang="en-GB" dirty="0">
                <a:latin typeface="Times New Roman" pitchFamily="18" charset="0"/>
                <a:cs typeface="Times New Roman" pitchFamily="18" charset="0"/>
              </a:rPr>
              <a:t>T</a:t>
            </a:r>
            <a:r>
              <a:rPr lang="vi-VN" dirty="0">
                <a:latin typeface="Times New Roman" pitchFamily="18" charset="0"/>
                <a:cs typeface="Times New Roman" pitchFamily="18" charset="0"/>
              </a:rPr>
              <a:t>ôi đã nghiên cứu, xây dựng kế hoạch hướng dẫn trẻ phân loại rác thông qua các hoạt động giáo dục theo từng tháng, để đảm bảo truyền đạt đến học sinh những kiến thức, kỹ năng đầy đủ về việc phân loại và tái chế rác.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Thông</a:t>
            </a:r>
            <a:r>
              <a:rPr lang="en-US" dirty="0">
                <a:latin typeface="Times New Roman" pitchFamily="18" charset="0"/>
                <a:cs typeface="Times New Roman" pitchFamily="18" charset="0"/>
              </a:rPr>
              <a:t> qua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hiểu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rõ</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chúng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đồng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hiểu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hệ</a:t>
            </a:r>
            <a:r>
              <a:rPr lang="en-US" dirty="0">
                <a:latin typeface="Times New Roman" pitchFamily="18" charset="0"/>
                <a:cs typeface="Times New Roman" pitchFamily="18" charset="0"/>
              </a:rPr>
              <a:t> qua </a:t>
            </a:r>
            <a:r>
              <a:rPr lang="en-US" dirty="0" err="1">
                <a:latin typeface="Times New Roman" pitchFamily="18" charset="0"/>
                <a:cs typeface="Times New Roman" pitchFamily="18" charset="0"/>
              </a:rPr>
              <a:t>lại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giữa</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đó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dựng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được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kế</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hướng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chế</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từng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cụ</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định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rõ</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việc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làm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trước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thế</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nào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bổ</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hợp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giữa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kế</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phù</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hợp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vừa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theo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giúp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t> </a:t>
            </a:r>
            <a:endParaRPr lang="en-GB" dirty="0"/>
          </a:p>
        </p:txBody>
      </p:sp>
    </p:spTree>
    <p:extLst>
      <p:ext uri="{BB962C8B-B14F-4D97-AF65-F5344CB8AC3E}">
        <p14:creationId xmlns:p14="http://schemas.microsoft.com/office/powerpoint/2010/main" val="20938277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09800" y="266700"/>
            <a:ext cx="6096000" cy="1077218"/>
          </a:xfrm>
          <a:prstGeom prst="rect">
            <a:avLst/>
          </a:prstGeom>
          <a:noFill/>
        </p:spPr>
        <p:txBody>
          <a:bodyPr wrap="square" rtlCol="0">
            <a:spAutoFit/>
          </a:bodyPr>
          <a:lstStyle/>
          <a:p>
            <a:pPr algn="ctr"/>
            <a:r>
              <a:rPr lang="en-GB" sz="3200" b="1" dirty="0" err="1">
                <a:solidFill>
                  <a:srgbClr val="C00000"/>
                </a:solidFill>
                <a:latin typeface="Times New Roman" pitchFamily="18" charset="0"/>
                <a:cs typeface="Times New Roman" pitchFamily="18" charset="0"/>
              </a:rPr>
              <a:t>Giải</a:t>
            </a:r>
            <a:r>
              <a:rPr lang="vi-VN" sz="3200" b="1" dirty="0" smtClean="0">
                <a:solidFill>
                  <a:srgbClr val="C00000"/>
                </a:solidFill>
                <a:latin typeface="+mj-lt"/>
              </a:rPr>
              <a:t> </a:t>
            </a:r>
            <a:r>
              <a:rPr lang="vi-VN" sz="3200" b="1" dirty="0">
                <a:solidFill>
                  <a:srgbClr val="C00000"/>
                </a:solidFill>
                <a:latin typeface="+mj-lt"/>
              </a:rPr>
              <a:t>pháp 2: </a:t>
            </a:r>
          </a:p>
          <a:p>
            <a:pPr algn="ctr"/>
            <a:r>
              <a:rPr lang="en-US" sz="3200" b="1" dirty="0" err="1">
                <a:solidFill>
                  <a:srgbClr val="C00000"/>
                </a:solidFill>
                <a:latin typeface="Times New Roman" pitchFamily="18" charset="0"/>
                <a:cs typeface="Times New Roman" pitchFamily="18" charset="0"/>
              </a:rPr>
              <a:t>Xây</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dựng</a:t>
            </a:r>
            <a:r>
              <a:rPr lang="en-US" sz="3200" b="1" dirty="0">
                <a:solidFill>
                  <a:srgbClr val="C00000"/>
                </a:solidFill>
                <a:latin typeface="Times New Roman" pitchFamily="18" charset="0"/>
                <a:cs typeface="Times New Roman" pitchFamily="18" charset="0"/>
              </a:rPr>
              <a:t> </a:t>
            </a:r>
            <a:r>
              <a:rPr lang="vi-VN" sz="3200" b="1" dirty="0" smtClean="0">
                <a:solidFill>
                  <a:srgbClr val="C00000"/>
                </a:solidFill>
                <a:latin typeface="Times New Roman" pitchFamily="18" charset="0"/>
                <a:cs typeface="Times New Roman" pitchFamily="18" charset="0"/>
              </a:rPr>
              <a:t>môi trường</a:t>
            </a:r>
            <a:r>
              <a:rPr lang="en-US" sz="3200" b="1" dirty="0" smtClean="0">
                <a:solidFill>
                  <a:srgbClr val="C00000"/>
                </a:solidFill>
                <a:latin typeface="Times New Roman" pitchFamily="18" charset="0"/>
                <a:cs typeface="Times New Roman" pitchFamily="18" charset="0"/>
              </a:rPr>
              <a:t> </a:t>
            </a:r>
            <a:r>
              <a:rPr lang="vi-VN" sz="3200" b="1" dirty="0" smtClean="0">
                <a:solidFill>
                  <a:srgbClr val="C00000"/>
                </a:solidFill>
                <a:latin typeface="Times New Roman" pitchFamily="18" charset="0"/>
                <a:cs typeface="Times New Roman" pitchFamily="18" charset="0"/>
              </a:rPr>
              <a:t>thân thiện</a:t>
            </a:r>
            <a:endParaRPr lang="vi-VN" sz="3200" b="1" dirty="0">
              <a:solidFill>
                <a:srgbClr val="C00000"/>
              </a:solidFill>
              <a:latin typeface="Times New Roman" pitchFamily="18" charset="0"/>
              <a:cs typeface="Times New Roman" pitchFamily="18" charset="0"/>
            </a:endParaRPr>
          </a:p>
        </p:txBody>
      </p:sp>
      <p:sp>
        <p:nvSpPr>
          <p:cNvPr id="3" name="AutoShape 2" descr="Giáo dục STEAM lợi ích hiện tại và cả tương la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TRANG TRÍ LỚP TẠO MÔI TRƯỜNG HOẠT ĐỘNG THEO PHƯƠNG PHÁP STEAM CỦA TRƯỜNG  MẦM NON THỊ TRẤN TIỀN HẢ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Giáo dục STEAM lợi ích hiện tại và cả tương la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6145"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2019301"/>
            <a:ext cx="8607425" cy="31242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a:spLocks noChangeArrowheads="1"/>
          </p:cNvSpPr>
          <p:nvPr/>
        </p:nvSpPr>
        <p:spPr bwMode="auto">
          <a:xfrm>
            <a:off x="3079700" y="5143500"/>
            <a:ext cx="29846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Trẻ</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tái</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chế</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rác</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làm</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đồ</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dùng</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đồ</a:t>
            </a:r>
            <a:r>
              <a:rPr kumimoji="0" lang="en-US" sz="1400" b="0" i="1" u="none" strike="noStrike" cap="none" normalizeH="0" baseline="0" dirty="0" smtClean="0">
                <a:ln>
                  <a:noFill/>
                </a:ln>
                <a:effectLst/>
                <a:latin typeface="Arial" pitchFamily="34" charset="0"/>
                <a:ea typeface="Times New Roman" pitchFamily="18" charset="0"/>
                <a:cs typeface="Arial" pitchFamily="34" charset="0"/>
              </a:rPr>
              <a:t> </a:t>
            </a:r>
            <a:r>
              <a:rPr kumimoji="0" lang="en-US" sz="1400" b="0" i="1" u="none" strike="noStrike" cap="none" normalizeH="0" baseline="0" dirty="0" err="1" smtClean="0">
                <a:ln>
                  <a:noFill/>
                </a:ln>
                <a:effectLst/>
                <a:latin typeface="Arial" pitchFamily="34" charset="0"/>
                <a:ea typeface="Times New Roman" pitchFamily="18" charset="0"/>
                <a:cs typeface="Arial" pitchFamily="34" charset="0"/>
              </a:rPr>
              <a:t>chơi</a:t>
            </a:r>
            <a:endParaRPr kumimoji="0" lang="en-US" sz="1800" b="0" i="0" u="none" strike="noStrike" cap="none" normalizeH="0" baseline="0" dirty="0" smtClean="0">
              <a:ln>
                <a:noFill/>
              </a:ln>
              <a:effectLst/>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190500"/>
            <a:ext cx="9143135" cy="5360894"/>
          </a:xfrm>
          <a:prstGeom prst="rect">
            <a:avLst/>
          </a:prstGeom>
          <a:noFill/>
          <a:ln w="9525">
            <a:noFill/>
          </a:ln>
        </p:spPr>
      </p:pic>
      <p:sp>
        <p:nvSpPr>
          <p:cNvPr id="3" name="Rectangle 2"/>
          <p:cNvSpPr/>
          <p:nvPr/>
        </p:nvSpPr>
        <p:spPr>
          <a:xfrm>
            <a:off x="2209800" y="650742"/>
            <a:ext cx="6477000" cy="3416320"/>
          </a:xfrm>
          <a:prstGeom prst="rect">
            <a:avLst/>
          </a:prstGeom>
        </p:spPr>
        <p:txBody>
          <a:bodyPr wrap="square">
            <a:spAutoFit/>
          </a:bodyPr>
          <a:lstStyle/>
          <a:p>
            <a:pPr marL="285750" indent="-285750" algn="just">
              <a:lnSpc>
                <a:spcPct val="120000"/>
              </a:lnSpc>
              <a:buFontTx/>
              <a:buChar char="-"/>
            </a:pPr>
            <a:r>
              <a:rPr lang="vi-VN" dirty="0" smtClean="0">
                <a:latin typeface="Times New Roman" panose="02020603050405020304" pitchFamily="18" charset="0"/>
                <a:ea typeface="Times New Roman" panose="02020603050405020304" pitchFamily="18" charset="0"/>
              </a:rPr>
              <a:t>Xây </a:t>
            </a:r>
            <a:r>
              <a:rPr lang="vi-VN" dirty="0">
                <a:latin typeface="Times New Roman" panose="02020603050405020304" pitchFamily="18" charset="0"/>
                <a:ea typeface="Times New Roman" panose="02020603050405020304" pitchFamily="18" charset="0"/>
              </a:rPr>
              <a:t>dựng môi trường trong trường mầm non rất quan trọng, một môi trường thân thiện là tất cả trẻ em được lớn lên một cách vui tươi, lành mạnh, an toàn. </a:t>
            </a:r>
            <a:endParaRPr lang="en-US" dirty="0" smtClean="0">
              <a:latin typeface="Times New Roman" panose="02020603050405020304" pitchFamily="18" charset="0"/>
              <a:ea typeface="Times New Roman" panose="02020603050405020304" pitchFamily="18" charset="0"/>
            </a:endParaRPr>
          </a:p>
          <a:p>
            <a:pPr marL="285750" indent="-285750" algn="just">
              <a:lnSpc>
                <a:spcPct val="120000"/>
              </a:lnSpc>
              <a:buFontTx/>
              <a:buChar char="-"/>
            </a:pPr>
            <a:r>
              <a:rPr lang="vi-VN" dirty="0" smtClean="0">
                <a:latin typeface="Times New Roman" panose="02020603050405020304" pitchFamily="18" charset="0"/>
                <a:ea typeface="Times New Roman" panose="02020603050405020304" pitchFamily="18" charset="0"/>
              </a:rPr>
              <a:t>Đảm </a:t>
            </a:r>
            <a:r>
              <a:rPr lang="vi-VN" dirty="0">
                <a:latin typeface="Times New Roman" panose="02020603050405020304" pitchFamily="18" charset="0"/>
                <a:ea typeface="Times New Roman" panose="02020603050405020304" pitchFamily="18" charset="0"/>
              </a:rPr>
              <a:t>bảo cho mỗi trẻ đều có cơ hội phát triển tối ưu những tiềm năng sẵn có để hình thành những kỹ năng cần thiết cho cuộc sống. Do đó cần tạo môi trường trong và ngoài lớp học gần gũi, quen thuộc, thiết kế an toàn, đảm bảo tính thẩm mỹ, nội dung phong phú để trẻ không bị nhàm chán. </a:t>
            </a:r>
            <a:endParaRPr lang="en-US" dirty="0" smtClean="0">
              <a:latin typeface="Times New Roman" panose="02020603050405020304" pitchFamily="18" charset="0"/>
              <a:ea typeface="Times New Roman" panose="02020603050405020304" pitchFamily="18" charset="0"/>
            </a:endParaRPr>
          </a:p>
          <a:p>
            <a:pPr marL="285750" indent="-285750" algn="just">
              <a:lnSpc>
                <a:spcPct val="120000"/>
              </a:lnSpc>
              <a:buFontTx/>
              <a:buChar char="-"/>
            </a:pPr>
            <a:r>
              <a:rPr lang="en-US" dirty="0" err="1" smtClean="0">
                <a:latin typeface="Times New Roman" panose="02020603050405020304" pitchFamily="18" charset="0"/>
                <a:cs typeface="Times New Roman" panose="02020603050405020304" pitchFamily="18" charset="0"/>
              </a:rPr>
              <a:t>Các</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góc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bày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gọn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gàng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đẹp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nhằm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thú</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dạy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trẻ</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sắp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đồ</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gọn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gàng</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54305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0"/>
            <a:ext cx="9143135" cy="5360894"/>
          </a:xfrm>
          <a:prstGeom prst="rect">
            <a:avLst/>
          </a:prstGeom>
          <a:noFill/>
          <a:ln w="9525">
            <a:noFill/>
          </a:ln>
        </p:spPr>
      </p:pic>
      <p:sp>
        <p:nvSpPr>
          <p:cNvPr id="3" name="Rectangle 2"/>
          <p:cNvSpPr/>
          <p:nvPr/>
        </p:nvSpPr>
        <p:spPr>
          <a:xfrm>
            <a:off x="2209800" y="647700"/>
            <a:ext cx="6324600" cy="4247317"/>
          </a:xfrm>
          <a:prstGeom prst="rect">
            <a:avLst/>
          </a:prstGeom>
        </p:spPr>
        <p:txBody>
          <a:bodyPr wrap="square">
            <a:spAutoFit/>
          </a:bodyPr>
          <a:lstStyle/>
          <a:p>
            <a:r>
              <a:rPr lang="en-US" dirty="0" err="1">
                <a:latin typeface="Times New Roman" pitchFamily="18" charset="0"/>
                <a:cs typeface="Times New Roman" pitchFamily="18" charset="0"/>
              </a:rPr>
              <a:t>Đối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lớp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bố</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mở</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GB" dirty="0">
                <a:latin typeface="Times New Roman" pitchFamily="18" charset="0"/>
                <a:cs typeface="Times New Roman" pitchFamily="18" charset="0"/>
              </a:rPr>
              <a:t>Ở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cô</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và</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trẻ</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làm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đồ</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dùng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đồ</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nguyên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vật</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liệu</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như</a:t>
            </a:r>
            <a:r>
              <a:rPr lang="en-GB" dirty="0">
                <a:latin typeface="Times New Roman" pitchFamily="18" charset="0"/>
                <a:cs typeface="Times New Roman" pitchFamily="18" charset="0"/>
              </a:rPr>
              <a:t>:</a:t>
            </a: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học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tập</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Làm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những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hộp</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để</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bút</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que</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kem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khay</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đừng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đồ</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dùng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học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liệu</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bìa</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cát</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tông</a:t>
            </a:r>
            <a:endParaRPr lang="en-GB" dirty="0">
              <a:latin typeface="Times New Roman" pitchFamily="18" charset="0"/>
              <a:cs typeface="Times New Roman" pitchFamily="18" charset="0"/>
            </a:endParaRP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tạo</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hình</a:t>
            </a:r>
            <a:r>
              <a:rPr lang="en-GB" dirty="0">
                <a:latin typeface="Times New Roman" pitchFamily="18" charset="0"/>
                <a:cs typeface="Times New Roman" pitchFamily="18" charset="0"/>
              </a:rPr>
              <a:t>: Thu </a:t>
            </a:r>
            <a:r>
              <a:rPr lang="en-GB" dirty="0" err="1">
                <a:latin typeface="Times New Roman" pitchFamily="18" charset="0"/>
                <a:cs typeface="Times New Roman" pitchFamily="18" charset="0"/>
              </a:rPr>
              <a:t>gom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những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thiên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nhiên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lá</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cây</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cành</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khô</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quả</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thông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nắp</a:t>
            </a:r>
            <a:r>
              <a:rPr lang="en-GB" dirty="0">
                <a:latin typeface="Times New Roman" pitchFamily="18" charset="0"/>
                <a:cs typeface="Times New Roman" pitchFamily="18" charset="0"/>
              </a:rPr>
              <a:t> chai, chai </a:t>
            </a:r>
            <a:r>
              <a:rPr lang="en-GB" dirty="0" err="1">
                <a:latin typeface="Times New Roman" pitchFamily="18" charset="0"/>
                <a:cs typeface="Times New Roman" pitchFamily="18" charset="0"/>
              </a:rPr>
              <a:t>nhựa</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lõi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vệ</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sinh</a:t>
            </a:r>
            <a:r>
              <a:rPr lang="en-GB" dirty="0">
                <a:latin typeface="Times New Roman" pitchFamily="18" charset="0"/>
                <a:cs typeface="Times New Roman" pitchFamily="18" charset="0"/>
              </a:rPr>
              <a:t>…</a:t>
            </a: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kỹ</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năng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Có</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bài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tập</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về</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kỹ</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năng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phân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loại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xứ</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lý</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và</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rác</a:t>
            </a:r>
            <a:endParaRPr lang="en-GB" dirty="0">
              <a:latin typeface="Times New Roman" pitchFamily="18" charset="0"/>
              <a:cs typeface="Times New Roman" pitchFamily="18" charset="0"/>
            </a:endParaRP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bán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hàng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Bày</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những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vỏ</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hộp</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bánh</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bim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bim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kẹo</a:t>
            </a:r>
            <a:r>
              <a:rPr lang="en-GB" dirty="0">
                <a:latin typeface="Times New Roman" pitchFamily="18" charset="0"/>
                <a:cs typeface="Times New Roman" pitchFamily="18" charset="0"/>
              </a:rPr>
              <a:t>,…</a:t>
            </a: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xây</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dựng</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Làm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loại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cây</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hoa</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nhà</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xe</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cộ</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bìa</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tong </a:t>
            </a:r>
            <a:r>
              <a:rPr lang="en-GB" dirty="0" err="1">
                <a:latin typeface="Times New Roman" pitchFamily="18" charset="0"/>
                <a:cs typeface="Times New Roman" pitchFamily="18" charset="0"/>
              </a:rPr>
              <a:t>và</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chai </a:t>
            </a:r>
            <a:r>
              <a:rPr lang="en-GB" dirty="0" err="1">
                <a:latin typeface="Times New Roman" pitchFamily="18" charset="0"/>
                <a:cs typeface="Times New Roman" pitchFamily="18" charset="0"/>
              </a:rPr>
              <a:t>nhựa</a:t>
            </a:r>
            <a:r>
              <a:rPr lang="en-GB" dirty="0">
                <a:latin typeface="Times New Roman" pitchFamily="18" charset="0"/>
                <a:cs typeface="Times New Roman" pitchFamily="18" charset="0"/>
              </a:rPr>
              <a:t>,….</a:t>
            </a:r>
          </a:p>
          <a:p>
            <a:pPr lvl="0"/>
            <a:r>
              <a:rPr lang="en-GB" dirty="0" err="1">
                <a:latin typeface="Times New Roman" pitchFamily="18" charset="0"/>
                <a:cs typeface="Times New Roman" pitchFamily="18" charset="0"/>
              </a:rPr>
              <a:t>Góc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thiên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nhiên</a:t>
            </a:r>
            <a:r>
              <a:rPr lang="en-GB" dirty="0">
                <a:latin typeface="Times New Roman" pitchFamily="18" charset="0"/>
                <a:cs typeface="Times New Roman" pitchFamily="18" charset="0"/>
              </a:rPr>
              <a:t>:</a:t>
            </a:r>
            <a:r>
              <a:rPr lang="vi-VN" dirty="0">
                <a:latin typeface="Times New Roman" pitchFamily="18" charset="0"/>
                <a:cs typeface="Times New Roman" pitchFamily="18" charset="0"/>
              </a:rPr>
              <a:t> Trang trí thùng rác ngộ nghĩnh trong và ngoài lớp học để hướng dẫn trẻ biết bỏ rác đúng nơi quy định và biết phân loại rác.</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2719712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09800" y="190500"/>
            <a:ext cx="6629400" cy="1569660"/>
          </a:xfrm>
          <a:prstGeom prst="rect">
            <a:avLst/>
          </a:prstGeom>
          <a:noFill/>
        </p:spPr>
        <p:txBody>
          <a:bodyPr wrap="square" rtlCol="0">
            <a:spAutoFit/>
          </a:bodyPr>
          <a:lstStyle/>
          <a:p>
            <a:pPr algn="ctr"/>
            <a:r>
              <a:rPr lang="en-GB" sz="3200" b="1" dirty="0" err="1">
                <a:solidFill>
                  <a:srgbClr val="C00000"/>
                </a:solidFill>
                <a:latin typeface="Times New Roman" pitchFamily="18" charset="0"/>
                <a:cs typeface="Times New Roman" pitchFamily="18" charset="0"/>
              </a:rPr>
              <a:t>Giải</a:t>
            </a:r>
            <a:r>
              <a:rPr lang="vi-VN" sz="3200" b="1" dirty="0" smtClean="0">
                <a:solidFill>
                  <a:srgbClr val="C00000"/>
                </a:solidFill>
                <a:latin typeface="+mj-lt"/>
              </a:rPr>
              <a:t> </a:t>
            </a:r>
            <a:r>
              <a:rPr lang="vi-VN" sz="3200" b="1" dirty="0">
                <a:solidFill>
                  <a:srgbClr val="C00000"/>
                </a:solidFill>
                <a:latin typeface="+mj-lt"/>
              </a:rPr>
              <a:t>pháp </a:t>
            </a:r>
            <a:r>
              <a:rPr lang="en-US" sz="3200" b="1" dirty="0">
                <a:solidFill>
                  <a:srgbClr val="C00000"/>
                </a:solidFill>
                <a:latin typeface="Times New Roman" panose="02020603050405020304" pitchFamily="18" charset="0"/>
                <a:cs typeface="Times New Roman" panose="02020603050405020304" pitchFamily="18" charset="0"/>
              </a:rPr>
              <a:t>3</a:t>
            </a:r>
            <a:r>
              <a:rPr lang="vi-VN" sz="3200" b="1" dirty="0">
                <a:solidFill>
                  <a:srgbClr val="C00000"/>
                </a:solidFill>
                <a:latin typeface="Times New Roman" panose="02020603050405020304" pitchFamily="18" charset="0"/>
                <a:cs typeface="Times New Roman" panose="02020603050405020304" pitchFamily="18" charset="0"/>
              </a:rPr>
              <a:t>:</a:t>
            </a:r>
            <a:r>
              <a:rPr lang="vi-VN" sz="3200" b="1" dirty="0">
                <a:solidFill>
                  <a:srgbClr val="C00000"/>
                </a:solidFill>
                <a:latin typeface="+mj-lt"/>
              </a:rPr>
              <a:t> </a:t>
            </a:r>
            <a:endParaRPr lang="en-US" sz="3200" b="1" dirty="0" smtClean="0">
              <a:solidFill>
                <a:srgbClr val="C00000"/>
              </a:solidFill>
              <a:latin typeface="+mj-lt"/>
            </a:endParaRPr>
          </a:p>
          <a:p>
            <a:pPr algn="ctr"/>
            <a:r>
              <a:rPr lang="en-US" sz="3200" b="1" dirty="0" err="1" smtClean="0">
                <a:solidFill>
                  <a:srgbClr val="C00000"/>
                </a:solidFill>
                <a:latin typeface="Times New Roman" panose="02020603050405020304" pitchFamily="18" charset="0"/>
                <a:cs typeface="Times New Roman" panose="02020603050405020304" pitchFamily="18" charset="0"/>
              </a:rPr>
              <a:t>Tổ</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chức</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hoạt</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động</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hướng</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dẫn</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trẻ</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phân</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loại</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và</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tái</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chế</a:t>
            </a:r>
            <a:r>
              <a:rPr lang="en-US" sz="3200" b="1" dirty="0" smtClean="0">
                <a:solidFill>
                  <a:srgbClr val="C00000"/>
                </a:solidFill>
                <a:latin typeface="Times New Roman" panose="02020603050405020304" pitchFamily="18" charset="0"/>
                <a:cs typeface="Times New Roman" panose="02020603050405020304" pitchFamily="18" charset="0"/>
              </a:rPr>
              <a:t> </a:t>
            </a:r>
            <a:r>
              <a:rPr lang="en-US" sz="3200" b="1" dirty="0" err="1" smtClean="0">
                <a:solidFill>
                  <a:srgbClr val="C00000"/>
                </a:solidFill>
                <a:latin typeface="Times New Roman" panose="02020603050405020304" pitchFamily="18" charset="0"/>
                <a:cs typeface="Times New Roman" panose="02020603050405020304" pitchFamily="18" charset="0"/>
              </a:rPr>
              <a:t>rác</a:t>
            </a:r>
            <a:endParaRPr lang="vi-VN" sz="3200" b="1" dirty="0">
              <a:solidFill>
                <a:srgbClr val="C00000"/>
              </a:solidFill>
              <a:latin typeface="Times New Roman" pitchFamily="18" charset="0"/>
              <a:cs typeface="Times New Roman" pitchFamily="18" charset="0"/>
            </a:endParaRPr>
          </a:p>
        </p:txBody>
      </p:sp>
      <p:sp>
        <p:nvSpPr>
          <p:cNvPr id="5" name="AutoShape 4" descr="Giáo án hướng dẫn trẻ thu gom rác ở sân trườ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Giáo án hướng dẫn trẻ thu gom rác ở sân trườ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descr="C:\Users\Admin\Desktop\z6075056975713_e9ab25b91b86ae27c2a241e5bd721b0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975" y="2104910"/>
            <a:ext cx="1660208" cy="2971800"/>
          </a:xfrm>
          <a:prstGeom prst="rect">
            <a:avLst/>
          </a:prstGeom>
          <a:noFill/>
          <a:ln>
            <a:noFill/>
          </a:ln>
        </p:spPr>
      </p:pic>
      <p:pic>
        <p:nvPicPr>
          <p:cNvPr id="8" name="Picture 7" descr="C:\Users\Admin\Desktop\z6075056989269_d41cb80037d3ba721e689cef2a3668e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8097" y="2137180"/>
            <a:ext cx="1828800" cy="2946251"/>
          </a:xfrm>
          <a:prstGeom prst="rect">
            <a:avLst/>
          </a:prstGeom>
          <a:noFill/>
          <a:ln>
            <a:noFill/>
          </a:ln>
        </p:spPr>
      </p:pic>
      <p:pic>
        <p:nvPicPr>
          <p:cNvPr id="9" name="Picture 8" descr="C:\Users\Admin\Desktop\z6075057005127_8e327af7208ffe3407faab2b23ed8cc9.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3098" y="2128666"/>
            <a:ext cx="1962804" cy="2938631"/>
          </a:xfrm>
          <a:prstGeom prst="rect">
            <a:avLst/>
          </a:prstGeom>
          <a:noFill/>
          <a:ln>
            <a:noFill/>
          </a:ln>
        </p:spPr>
      </p:pic>
      <p:pic>
        <p:nvPicPr>
          <p:cNvPr id="10" name="Picture 9" descr="C:\Users\Admin\Desktop\z6075056994656_2d85e255d22cf8bad577d1f4742a985f.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1" y="2128666"/>
            <a:ext cx="1981200" cy="2938631"/>
          </a:xfrm>
          <a:prstGeom prst="rect">
            <a:avLst/>
          </a:prstGeom>
          <a:noFill/>
          <a:ln>
            <a:noFill/>
          </a:ln>
        </p:spPr>
      </p:pic>
      <p:sp>
        <p:nvSpPr>
          <p:cNvPr id="3" name="Rectangle 2"/>
          <p:cNvSpPr/>
          <p:nvPr/>
        </p:nvSpPr>
        <p:spPr>
          <a:xfrm>
            <a:off x="3048000" y="5091119"/>
            <a:ext cx="2666114" cy="369332"/>
          </a:xfrm>
          <a:prstGeom prst="rect">
            <a:avLst/>
          </a:prstGeom>
        </p:spPr>
        <p:txBody>
          <a:bodyPr wrap="none">
            <a:spAutoFit/>
          </a:bodyPr>
          <a:lstStyle/>
          <a:p>
            <a:r>
              <a:rPr lang="vi-VN" i="1" dirty="0">
                <a:latin typeface="Times New Roman" panose="02020603050405020304" pitchFamily="18" charset="0"/>
                <a:ea typeface="Times New Roman" panose="02020603050405020304" pitchFamily="18" charset="0"/>
              </a:rPr>
              <a:t>Hình ảnh trẻ phân loại rác</a:t>
            </a:r>
            <a:endParaRPr lang="en-US" dirty="0"/>
          </a:p>
        </p:txBody>
      </p:sp>
    </p:spTree>
    <p:extLst>
      <p:ext uri="{BB962C8B-B14F-4D97-AF65-F5344CB8AC3E}">
        <p14:creationId xmlns:p14="http://schemas.microsoft.com/office/powerpoint/2010/main" val="19224256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p:cNvSpPr txBox="1"/>
          <p:nvPr/>
        </p:nvSpPr>
        <p:spPr>
          <a:xfrm>
            <a:off x="2209800" y="266700"/>
            <a:ext cx="6629400" cy="1015663"/>
          </a:xfrm>
          <a:prstGeom prst="rect">
            <a:avLst/>
          </a:prstGeom>
          <a:noFill/>
        </p:spPr>
        <p:txBody>
          <a:bodyPr wrap="square" rtlCol="0">
            <a:spAutoFit/>
          </a:bodyPr>
          <a:lstStyle/>
          <a:p>
            <a:r>
              <a:rPr lang="vi-VN" sz="6000" dirty="0">
                <a:solidFill>
                  <a:srgbClr val="C00000"/>
                </a:solidFill>
                <a:latin typeface="Times New Roman" panose="02020603050405020304" pitchFamily="18" charset="0"/>
                <a:cs typeface="Times New Roman" panose="02020603050405020304" pitchFamily="18" charset="0"/>
              </a:rPr>
              <a:t>Bảng phân loại rác</a:t>
            </a:r>
            <a:endParaRPr lang="en-US" sz="6000" dirty="0">
              <a:solidFill>
                <a:srgbClr val="C00000"/>
              </a:solidFill>
              <a:latin typeface="Times New Roman" panose="020206030504050203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610264117"/>
              </p:ext>
            </p:extLst>
          </p:nvPr>
        </p:nvGraphicFramePr>
        <p:xfrm>
          <a:off x="609600" y="2012600"/>
          <a:ext cx="7848600" cy="3435699"/>
        </p:xfrm>
        <a:graphic>
          <a:graphicData uri="http://schemas.openxmlformats.org/drawingml/2006/table">
            <a:tbl>
              <a:tblPr firstRow="1" firstCol="1" bandRow="1" bandCol="1">
                <a:tableStyleId>{5C22544A-7EE6-4342-B048-85BDC9FD1C3A}</a:tableStyleId>
              </a:tblPr>
              <a:tblGrid>
                <a:gridCol w="2601550"/>
                <a:gridCol w="2510267"/>
                <a:gridCol w="2736783"/>
              </a:tblGrid>
              <a:tr h="842023">
                <a:tc>
                  <a:txBody>
                    <a:bodyPr/>
                    <a:lstStyle/>
                    <a:p>
                      <a:pPr marL="0" marR="89535">
                        <a:lnSpc>
                          <a:spcPct val="120000"/>
                        </a:lnSpc>
                        <a:spcBef>
                          <a:spcPts val="0"/>
                        </a:spcBef>
                        <a:spcAft>
                          <a:spcPts val="0"/>
                        </a:spcAft>
                      </a:pPr>
                      <a:r>
                        <a:rPr lang="pl-PL" sz="1400" dirty="0">
                          <a:effectLst/>
                        </a:rPr>
                        <a:t>Loại 1(Rác hữu cơ: Thức ăn thừa, rau củ,..)</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ctr">
                        <a:lnSpc>
                          <a:spcPct val="120000"/>
                        </a:lnSpc>
                        <a:spcBef>
                          <a:spcPts val="0"/>
                        </a:spcBef>
                        <a:spcAft>
                          <a:spcPts val="0"/>
                        </a:spcAft>
                      </a:pPr>
                      <a:r>
                        <a:rPr lang="pl-PL" sz="1400">
                          <a:effectLst/>
                        </a:rPr>
                        <a:t>Loại 2(rác vô cơ: Túi nilong, Vỏ bánh kẹo,..)</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ctr">
                        <a:lnSpc>
                          <a:spcPct val="120000"/>
                        </a:lnSpc>
                        <a:spcBef>
                          <a:spcPts val="0"/>
                        </a:spcBef>
                        <a:spcAft>
                          <a:spcPts val="0"/>
                        </a:spcAft>
                      </a:pPr>
                      <a:r>
                        <a:rPr lang="pl-PL" sz="1400">
                          <a:effectLst/>
                        </a:rPr>
                        <a:t>Loại 3(Rác có thể tái chế: Hộp, can, chai nhựa,...)</a:t>
                      </a:r>
                      <a:endParaRPr lang="en-US" sz="1200">
                        <a:effectLst/>
                        <a:latin typeface="Times New Roman" panose="02020603050405020304" pitchFamily="18" charset="0"/>
                        <a:ea typeface="Times New Roman" panose="02020603050405020304" pitchFamily="18" charset="0"/>
                      </a:endParaRPr>
                    </a:p>
                  </a:txBody>
                  <a:tcPr marL="68580" marR="68580" marT="0" marB="0"/>
                </a:tc>
              </a:tr>
              <a:tr h="1304740">
                <a:tc>
                  <a:txBody>
                    <a:bodyPr/>
                    <a:lstStyle/>
                    <a:p>
                      <a:pPr marL="0" marR="89535" algn="just">
                        <a:lnSpc>
                          <a:spcPct val="120000"/>
                        </a:lnSpc>
                        <a:spcBef>
                          <a:spcPts val="0"/>
                        </a:spcBef>
                        <a:spcAft>
                          <a:spcPts val="0"/>
                        </a:spcAft>
                      </a:pP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just">
                        <a:lnSpc>
                          <a:spcPct val="120000"/>
                        </a:lnSpc>
                        <a:spcBef>
                          <a:spcPts val="0"/>
                        </a:spcBef>
                        <a:spcAft>
                          <a:spcPts val="0"/>
                        </a:spcAft>
                      </a:pP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just">
                        <a:lnSpc>
                          <a:spcPct val="12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68580" marR="68580" marT="0" marB="0"/>
                </a:tc>
              </a:tr>
              <a:tr h="1288936">
                <a:tc>
                  <a:txBody>
                    <a:bodyPr/>
                    <a:lstStyle/>
                    <a:p>
                      <a:pPr marL="0" marR="89535" algn="just">
                        <a:lnSpc>
                          <a:spcPct val="12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just">
                        <a:lnSpc>
                          <a:spcPct val="120000"/>
                        </a:lnSpc>
                        <a:spcBef>
                          <a:spcPts val="0"/>
                        </a:spcBef>
                        <a:spcAft>
                          <a:spcPts val="0"/>
                        </a:spcAft>
                      </a:pPr>
                      <a:endParaRPr lang="vi-VN" sz="1400">
                        <a:effectLst/>
                      </a:endParaRPr>
                    </a:p>
                    <a:p>
                      <a:pPr marL="0" marR="89535" algn="just">
                        <a:lnSpc>
                          <a:spcPct val="120000"/>
                        </a:lnSpc>
                        <a:spcBef>
                          <a:spcPts val="0"/>
                        </a:spcBef>
                        <a:spcAft>
                          <a:spcPts val="0"/>
                        </a:spcAft>
                      </a:pPr>
                      <a:r>
                        <a:rPr lang="vi-VN" sz="14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89535" algn="just">
                        <a:lnSpc>
                          <a:spcPct val="120000"/>
                        </a:lnSpc>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a:txBody>
                  <a:tcPr marL="68580" marR="68580" marT="0" marB="0"/>
                </a:tc>
              </a:tr>
            </a:tbl>
          </a:graphicData>
        </a:graphic>
      </p:graphicFrame>
      <p:pic>
        <p:nvPicPr>
          <p:cNvPr id="1030" name="Picture 40" descr="IMG_43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842" y="3095289"/>
            <a:ext cx="2009608"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39" descr="Kết quả hình ảnh cho túi ni lô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4348162"/>
            <a:ext cx="2133600" cy="904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113" descr="Kết quả hình ảnh cho vỏ hộp lav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0" y="4329111"/>
            <a:ext cx="2076450" cy="9239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24" descr="Kết quả hình ảnh cho vỏ chuố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162" y="4310062"/>
            <a:ext cx="1976438" cy="9429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56" descr="Kết quả hình ảnh cho vỏ bim bim"/>
          <p:cNvPicPr>
            <a:picLocks noChangeAspect="1" noChangeArrowheads="1"/>
          </p:cNvPicPr>
          <p:nvPr/>
        </p:nvPicPr>
        <p:blipFill>
          <a:blip r:embed="rId7">
            <a:extLst>
              <a:ext uri="{28A0092B-C50C-407E-A947-70E740481C1C}">
                <a14:useLocalDpi xmlns:a14="http://schemas.microsoft.com/office/drawing/2010/main" val="0"/>
              </a:ext>
            </a:extLst>
          </a:blip>
          <a:srcRect l="29826" t="25557" r="25734" b="27853"/>
          <a:stretch>
            <a:fillRect/>
          </a:stretch>
        </p:blipFill>
        <p:spPr bwMode="auto">
          <a:xfrm>
            <a:off x="3429000" y="3066154"/>
            <a:ext cx="1981200" cy="923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45" descr="Kết quả hình ảnh cho vỏ dầu gội súnik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0750" y="3009900"/>
            <a:ext cx="207645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150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190500"/>
            <a:ext cx="9143135" cy="5360894"/>
          </a:xfrm>
          <a:prstGeom prst="rect">
            <a:avLst/>
          </a:prstGeom>
          <a:noFill/>
          <a:ln w="9525">
            <a:noFill/>
          </a:ln>
        </p:spPr>
      </p:pic>
      <p:sp>
        <p:nvSpPr>
          <p:cNvPr id="3" name="Rectangle 2"/>
          <p:cNvSpPr/>
          <p:nvPr/>
        </p:nvSpPr>
        <p:spPr>
          <a:xfrm>
            <a:off x="2209800" y="647700"/>
            <a:ext cx="6324600" cy="4031873"/>
          </a:xfrm>
          <a:prstGeom prst="rect">
            <a:avLst/>
          </a:prstGeom>
        </p:spPr>
        <p:txBody>
          <a:bodyPr wrap="square">
            <a:spAutoFit/>
          </a:bodyPr>
          <a:lstStyle/>
          <a:p>
            <a:r>
              <a:rPr lang="en-US" sz="1600" b="1" i="1" dirty="0" err="1">
                <a:latin typeface="Times New Roman" panose="02020603050405020304" pitchFamily="18" charset="0"/>
                <a:cs typeface="Times New Roman" panose="02020603050405020304" pitchFamily="18" charset="0"/>
              </a:rPr>
              <a:t>Để</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thực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hiện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giải</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pháp</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hướng</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dẫn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trẻ</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phân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loại</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và</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tái</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chế</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rác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trên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hoạt</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động</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học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tôi</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đã</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thực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hiện</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trình</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tự</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các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bước</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như</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sau</a:t>
            </a:r>
            <a:r>
              <a:rPr lang="en-US" sz="1600" b="1" i="1" dirty="0">
                <a:latin typeface="Times New Roman" panose="02020603050405020304" pitchFamily="18" charset="0"/>
                <a:cs typeface="Times New Roman" panose="02020603050405020304" pitchFamily="18" charset="0"/>
              </a:rPr>
              <a:t>:</a:t>
            </a:r>
          </a:p>
          <a:p>
            <a:pPr lvl="0"/>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Bước</a:t>
            </a:r>
            <a:r>
              <a:rPr lang="en-US" sz="1600" b="1" dirty="0">
                <a:latin typeface="Times New Roman" panose="02020603050405020304" pitchFamily="18" charset="0"/>
                <a:cs typeface="Times New Roman" panose="02020603050405020304" pitchFamily="18" charset="0"/>
              </a:rPr>
              <a:t> 1. </a:t>
            </a:r>
            <a:r>
              <a:rPr lang="en-US" sz="1600" b="1" dirty="0" err="1">
                <a:latin typeface="Times New Roman" panose="02020603050405020304" pitchFamily="18" charset="0"/>
                <a:cs typeface="Times New Roman" panose="02020603050405020304" pitchFamily="18" charset="0"/>
              </a:rPr>
              <a:t>Lựa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chọn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đề</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tài</a:t>
            </a:r>
            <a:r>
              <a:rPr lang="en-US" sz="1600" b="1"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Phù</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lứa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tuổi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điểm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tâm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đồng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thời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ưu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chủ</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liên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quan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môi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Phù</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hứng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thú</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vốn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nghiệm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Phù</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điều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kiện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lớp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địa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phương</a:t>
            </a:r>
            <a:r>
              <a:rPr lang="en-US" sz="1600" dirty="0">
                <a:latin typeface="Times New Roman" panose="02020603050405020304" pitchFamily="18" charset="0"/>
                <a:cs typeface="Times New Roman" panose="02020603050405020304" pitchFamily="18" charset="0"/>
              </a:rPr>
              <a:t>.</a:t>
            </a:r>
          </a:p>
          <a:p>
            <a:pPr lvl="0"/>
            <a:r>
              <a:rPr lang="en-US" sz="1600" i="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Bước</a:t>
            </a:r>
            <a:r>
              <a:rPr lang="en-US" sz="1600" b="1" dirty="0">
                <a:latin typeface="Times New Roman" panose="02020603050405020304" pitchFamily="18" charset="0"/>
                <a:cs typeface="Times New Roman" panose="02020603050405020304" pitchFamily="18" charset="0"/>
              </a:rPr>
              <a:t> 2. </a:t>
            </a:r>
            <a:r>
              <a:rPr lang="en-US" sz="1600" b="1" dirty="0" err="1">
                <a:latin typeface="Times New Roman" panose="02020603050405020304" pitchFamily="18" charset="0"/>
                <a:cs typeface="Times New Roman" panose="02020603050405020304" pitchFamily="18" charset="0"/>
              </a:rPr>
              <a:t>Xác</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định</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mục</a:t>
            </a:r>
            <a:r>
              <a:rPr lang="en-US" sz="1600" b="1" dirty="0">
                <a:latin typeface="Times New Roman" panose="02020603050405020304" pitchFamily="18" charset="0"/>
                <a:cs typeface="Times New Roman" panose="02020603050405020304" pitchFamily="18" charset="0"/>
              </a:rPr>
              <a:t> </a:t>
            </a:r>
            <a:r>
              <a:rPr lang="en-US" sz="1600" b="1" dirty="0" err="1" smtClean="0">
                <a:latin typeface="Times New Roman" panose="02020603050405020304" pitchFamily="18" charset="0"/>
                <a:cs typeface="Times New Roman" panose="02020603050405020304" pitchFamily="18" charset="0"/>
              </a:rPr>
              <a:t>tiêu</a:t>
            </a:r>
            <a:r>
              <a:rPr lang="en-US" sz="1600" b="1"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Cần</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phải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xác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định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rõ</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mục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tiêu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cần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những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gì</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về</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kiến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kỹ</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và</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trong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Mục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tiêu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không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quá</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cao</a:t>
            </a:r>
            <a:r>
              <a:rPr lang="en-US" sz="1600" dirty="0">
                <a:latin typeface="Times New Roman" panose="02020603050405020304" pitchFamily="18" charset="0"/>
                <a:cs typeface="Times New Roman" panose="02020603050405020304" pitchFamily="18" charset="0"/>
              </a:rPr>
              <a:t> so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khả</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Kiến</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hiểu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đặc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điểm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chất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nhận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được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loại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của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đến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môi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sống</a:t>
            </a:r>
            <a:r>
              <a:rPr lang="en-US" sz="1600" dirty="0">
                <a:latin typeface="Times New Roman" panose="02020603050405020304" pitchFamily="18" charset="0"/>
                <a:cs typeface="Times New Roman" panose="02020603050405020304" pitchFamily="18" charset="0"/>
              </a:rPr>
              <a:t>.</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Kỹ</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kĩ</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năng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gom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phân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loại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chế</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rác</a:t>
            </a:r>
            <a:r>
              <a:rPr lang="en-US" sz="1600" dirty="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Thái</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Trẻ</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có</a:t>
            </a:r>
            <a:r>
              <a:rPr lang="en-US" sz="1600" dirty="0">
                <a:latin typeface="Times New Roman" panose="02020603050405020304" pitchFamily="18" charset="0"/>
                <a:cs typeface="Times New Roman" panose="02020603050405020304" pitchFamily="18" charset="0"/>
              </a:rPr>
              <a:t> ý </a:t>
            </a:r>
            <a:r>
              <a:rPr lang="en-US" sz="1600" dirty="0" err="1">
                <a:latin typeface="Times New Roman" panose="02020603050405020304" pitchFamily="18" charset="0"/>
                <a:cs typeface="Times New Roman" panose="02020603050405020304" pitchFamily="18" charset="0"/>
              </a:rPr>
              <a:t>thức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bảo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vệ</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môi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trường</a:t>
            </a:r>
            <a:r>
              <a:rPr lang="en-US" sz="1600" dirty="0">
                <a:latin typeface="Times New Roman" panose="02020603050405020304" pitchFamily="18" charset="0"/>
                <a:cs typeface="Times New Roman" panose="02020603050405020304" pitchFamily="18" charset="0"/>
              </a:rPr>
              <a:t> ở </a:t>
            </a:r>
            <a:r>
              <a:rPr lang="en-US" sz="1600" dirty="0" err="1">
                <a:latin typeface="Times New Roman" panose="02020603050405020304" pitchFamily="18" charset="0"/>
                <a:cs typeface="Times New Roman" panose="02020603050405020304" pitchFamily="18" charset="0"/>
              </a:rPr>
              <a:t>mọi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lúc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mọi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nơi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tích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cực</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tham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hoạt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động</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biết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phối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hợp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với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bạn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để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hoàn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thành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nhiệm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vụ</a:t>
            </a:r>
            <a:r>
              <a:rPr lang="en-US"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70421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0"/>
            <a:ext cx="9143135" cy="5360894"/>
          </a:xfrm>
          <a:prstGeom prst="rect">
            <a:avLst/>
          </a:prstGeom>
          <a:noFill/>
          <a:ln w="9525">
            <a:noFill/>
          </a:ln>
        </p:spPr>
      </p:pic>
      <p:sp>
        <p:nvSpPr>
          <p:cNvPr id="3" name="Rectangle 2"/>
          <p:cNvSpPr/>
          <p:nvPr/>
        </p:nvSpPr>
        <p:spPr>
          <a:xfrm>
            <a:off x="2209800" y="647700"/>
            <a:ext cx="6324600" cy="3970318"/>
          </a:xfrm>
          <a:prstGeom prst="rect">
            <a:avLst/>
          </a:prstGeom>
        </p:spPr>
        <p:txBody>
          <a:bodyPr wrap="square">
            <a:spAutoFit/>
          </a:bodyPr>
          <a:lstStyle/>
          <a:p>
            <a:pPr lvl="0"/>
            <a:r>
              <a:rPr lang="en-US" b="1" dirty="0" err="1">
                <a:latin typeface="Times New Roman" panose="02020603050405020304" pitchFamily="18" charset="0"/>
                <a:cs typeface="Times New Roman" panose="02020603050405020304" pitchFamily="18" charset="0"/>
              </a:rPr>
              <a:t>Bước</a:t>
            </a:r>
            <a:r>
              <a:rPr lang="en-US" b="1" dirty="0">
                <a:latin typeface="Times New Roman" panose="02020603050405020304" pitchFamily="18" charset="0"/>
                <a:cs typeface="Times New Roman" panose="02020603050405020304" pitchFamily="18" charset="0"/>
              </a:rPr>
              <a:t> 3. </a:t>
            </a:r>
            <a:r>
              <a:rPr lang="en-US" b="1" dirty="0" err="1">
                <a:latin typeface="Times New Roman" panose="02020603050405020304" pitchFamily="18" charset="0"/>
                <a:cs typeface="Times New Roman" panose="02020603050405020304" pitchFamily="18" charset="0"/>
              </a:rPr>
              <a:t>Chuẩn</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bị</a:t>
            </a:r>
            <a:r>
              <a:rPr lang="en-US" b="1" dirty="0" smtClean="0">
                <a:latin typeface="Times New Roman" panose="02020603050405020304" pitchFamily="18" charset="0"/>
                <a:cs typeface="Times New Roman" panose="02020603050405020304" pitchFamily="18" charset="0"/>
              </a:rPr>
              <a:t>.</a:t>
            </a:r>
          </a:p>
          <a:p>
            <a:pPr lvl="0"/>
            <a:r>
              <a:rPr lang="en-US" b="1"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Lựa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chọn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ngoài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Chuẩn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đồ</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dùng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đồ</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chơi</a:t>
            </a:r>
            <a:endParaRPr lang="en-US" dirty="0" smtClean="0">
              <a:latin typeface="Times New Roman" panose="02020603050405020304" pitchFamily="18" charset="0"/>
              <a:cs typeface="Times New Roman" panose="02020603050405020304" pitchFamily="18" charset="0"/>
            </a:endParaRPr>
          </a:p>
          <a:p>
            <a:r>
              <a:rPr lang="en-US" b="1" dirty="0" err="1" smtClean="0">
                <a:latin typeface="Times New Roman" panose="02020603050405020304" pitchFamily="18" charset="0"/>
                <a:cs typeface="Times New Roman" panose="02020603050405020304" pitchFamily="18" charset="0"/>
              </a:rPr>
              <a:t>Bước</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4. </a:t>
            </a:r>
            <a:r>
              <a:rPr lang="en-US" b="1" dirty="0" err="1">
                <a:latin typeface="Times New Roman" panose="02020603050405020304" pitchFamily="18" charset="0"/>
                <a:cs typeface="Times New Roman" panose="02020603050405020304" pitchFamily="18" charset="0"/>
              </a:rPr>
              <a:t>Dạy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trẻ</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phân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loại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rác</a:t>
            </a:r>
            <a:r>
              <a:rPr lang="en-US" b="1" dirty="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Tổ</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ngày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vì</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trường</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tình</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huống</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3: </a:t>
            </a:r>
            <a:r>
              <a:rPr lang="en-US" dirty="0" err="1">
                <a:latin typeface="Times New Roman" panose="02020603050405020304" pitchFamily="18" charset="0"/>
                <a:cs typeface="Times New Roman" panose="02020603050405020304" pitchFamily="18" charset="0"/>
              </a:rPr>
              <a:t>Phân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rác</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4: </a:t>
            </a:r>
            <a:r>
              <a:rPr lang="en-US" dirty="0" err="1">
                <a:latin typeface="Times New Roman" panose="02020603050405020304" pitchFamily="18" charset="0"/>
                <a:cs typeface="Times New Roman" panose="02020603050405020304" pitchFamily="18" charset="0"/>
              </a:rPr>
              <a:t>Tái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chế</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rác</a:t>
            </a:r>
            <a:endParaRPr lang="en-US" dirty="0" smtClean="0">
              <a:latin typeface="Times New Roman" panose="02020603050405020304" pitchFamily="18" charset="0"/>
              <a:cs typeface="Times New Roman" panose="02020603050405020304" pitchFamily="18" charset="0"/>
            </a:endParaRPr>
          </a:p>
          <a:p>
            <a:r>
              <a:rPr lang="en-US" dirty="0" smtClean="0"/>
              <a:t>- </a:t>
            </a:r>
            <a:r>
              <a:rPr lang="en-US" dirty="0" err="1" smtClean="0">
                <a:latin typeface="Times New Roman" panose="02020603050405020304" pitchFamily="18" charset="0"/>
                <a:cs typeface="Times New Roman" panose="02020603050405020304" pitchFamily="18" charset="0"/>
              </a:rPr>
              <a:t>Hoạt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5: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thúc</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Qua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giúp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trẻ</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hứng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cực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tiếp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rất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vê</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hiểu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rác</a:t>
            </a:r>
            <a:r>
              <a:rPr lang="en-US" dirty="0">
                <a:latin typeface="Times New Roman" panose="02020603050405020304" pitchFamily="18" charset="0"/>
                <a:cs typeface="Times New Roman" panose="02020603050405020304" pitchFamily="18" charset="0"/>
              </a:rPr>
              <a:t> là có </a:t>
            </a:r>
            <a:r>
              <a:rPr lang="en-US" dirty="0" err="1">
                <a:latin typeface="Times New Roman" panose="02020603050405020304" pitchFamily="18" charset="0"/>
                <a:cs typeface="Times New Roman" panose="02020603050405020304" pitchFamily="18" charset="0"/>
              </a:rPr>
              <a:t>ích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giúp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xanh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sạch</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đẹp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đồng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tiết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kiệm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nguyên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phục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vụ</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động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khác</a:t>
            </a:r>
            <a:r>
              <a:rPr lang="en-US" dirty="0">
                <a:latin typeface="Times New Roman" panose="02020603050405020304" pitchFamily="18" charset="0"/>
                <a:cs typeface="Times New Roman" panose="02020603050405020304" pitchFamily="18" charset="0"/>
              </a:rPr>
              <a:t> ở </a:t>
            </a:r>
            <a:r>
              <a:rPr lang="en-US" dirty="0" err="1" smtClean="0">
                <a:latin typeface="Times New Roman" panose="02020603050405020304" pitchFamily="18" charset="0"/>
                <a:cs typeface="Times New Roman" panose="02020603050405020304" pitchFamily="18" charset="0"/>
              </a:rPr>
              <a:t>lớp</a:t>
            </a:r>
            <a:r>
              <a:rPr lang="en-US" dirty="0" smtClean="0">
                <a:latin typeface="Times New Roman" panose="02020603050405020304" pitchFamily="18" charset="0"/>
                <a:cs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25820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a:stretch>
        </a:blipFill>
        <a:effectLst/>
      </p:bgPr>
    </p:bg>
    <p:spTree>
      <p:nvGrpSpPr>
        <p:cNvPr id="1" name=""/>
        <p:cNvGrpSpPr/>
        <p:nvPr/>
      </p:nvGrpSpPr>
      <p:grpSpPr>
        <a:xfrm>
          <a:off x="0" y="0"/>
          <a:ext cx="0" cy="0"/>
          <a:chOff x="0" y="0"/>
          <a:chExt cx="0" cy="0"/>
        </a:xfrm>
      </p:grpSpPr>
      <p:sp>
        <p:nvSpPr>
          <p:cNvPr id="2" name="TextBox 1"/>
          <p:cNvSpPr txBox="1"/>
          <p:nvPr/>
        </p:nvSpPr>
        <p:spPr>
          <a:xfrm>
            <a:off x="2209799" y="266700"/>
            <a:ext cx="6576845" cy="1077218"/>
          </a:xfrm>
          <a:prstGeom prst="rect">
            <a:avLst/>
          </a:prstGeom>
          <a:noFill/>
        </p:spPr>
        <p:txBody>
          <a:bodyPr wrap="square" rtlCol="0">
            <a:spAutoFit/>
          </a:bodyPr>
          <a:lstStyle/>
          <a:p>
            <a:pPr algn="ctr"/>
            <a:r>
              <a:rPr lang="en-GB" sz="3200" b="1" dirty="0" err="1">
                <a:solidFill>
                  <a:srgbClr val="C00000"/>
                </a:solidFill>
                <a:latin typeface="Times New Roman" pitchFamily="18" charset="0"/>
                <a:cs typeface="Times New Roman" pitchFamily="18" charset="0"/>
              </a:rPr>
              <a:t>Giải</a:t>
            </a:r>
            <a:r>
              <a:rPr lang="vi-VN" sz="3200" b="1" dirty="0" smtClean="0">
                <a:solidFill>
                  <a:srgbClr val="C00000"/>
                </a:solidFill>
                <a:latin typeface="Times New Roman" panose="02020603050405020304" pitchFamily="18" charset="0"/>
                <a:cs typeface="Times New Roman" panose="02020603050405020304" pitchFamily="18" charset="0"/>
              </a:rPr>
              <a:t> </a:t>
            </a:r>
            <a:r>
              <a:rPr lang="vi-VN" sz="3200" b="1" dirty="0">
                <a:solidFill>
                  <a:srgbClr val="C00000"/>
                </a:solidFill>
                <a:latin typeface="Times New Roman" panose="02020603050405020304" pitchFamily="18" charset="0"/>
                <a:cs typeface="Times New Roman" panose="02020603050405020304" pitchFamily="18" charset="0"/>
              </a:rPr>
              <a:t>pháp </a:t>
            </a:r>
            <a:r>
              <a:rPr lang="en-US" sz="3200" b="1" dirty="0">
                <a:solidFill>
                  <a:srgbClr val="C00000"/>
                </a:solidFill>
                <a:latin typeface="Times New Roman" panose="02020603050405020304" pitchFamily="18" charset="0"/>
                <a:cs typeface="Times New Roman" panose="02020603050405020304" pitchFamily="18" charset="0"/>
              </a:rPr>
              <a:t>4</a:t>
            </a:r>
            <a:r>
              <a:rPr lang="vi-VN" sz="3200" b="1" dirty="0">
                <a:solidFill>
                  <a:srgbClr val="C00000"/>
                </a:solidFill>
                <a:latin typeface="Times New Roman" panose="02020603050405020304" pitchFamily="18" charset="0"/>
                <a:cs typeface="Times New Roman" panose="02020603050405020304" pitchFamily="18" charset="0"/>
              </a:rPr>
              <a:t>: </a:t>
            </a:r>
            <a:r>
              <a:rPr lang="pt-BR" sz="3200" b="1" dirty="0" smtClean="0">
                <a:solidFill>
                  <a:srgbClr val="C00000"/>
                </a:solidFill>
                <a:latin typeface="Times New Roman" pitchFamily="18" charset="0"/>
                <a:cs typeface="Times New Roman" pitchFamily="18" charset="0"/>
              </a:rPr>
              <a:t>Nêu gương bạn tốt và tuyên dương khích lệ trẻ</a:t>
            </a:r>
            <a:endParaRPr lang="vi-VN" sz="3200" b="1" dirty="0">
              <a:solidFill>
                <a:srgbClr val="C00000"/>
              </a:solidFill>
              <a:latin typeface="Times New Roman" pitchFamily="18" charset="0"/>
              <a:cs typeface="Times New Roman" pitchFamily="18" charset="0"/>
            </a:endParaRPr>
          </a:p>
        </p:txBody>
      </p:sp>
      <p:sp>
        <p:nvSpPr>
          <p:cNvPr id="3" name="AutoShape 2" descr="LAO ĐỘNG VỆ SINH CUỐI TUẦN LỚP 4-5 TUỔI 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LAO ĐỘNG VỆ SINH CUỐI TUẦN LỚP 4-5 TUỔI B"/>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Các kỹ năng trẻ làm công việc tự phục vụ"/>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0" descr="Các kỹ năng trẻ làm công việc tự phục vụ"/>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descr="C:\Users\Admin\Desktop\z6077921736626_8a335cd150e1d248f962b685ec9b452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684" y="2020645"/>
            <a:ext cx="3737315" cy="2971800"/>
          </a:xfrm>
          <a:prstGeom prst="rect">
            <a:avLst/>
          </a:prstGeom>
          <a:noFill/>
          <a:ln>
            <a:noFill/>
          </a:ln>
        </p:spPr>
      </p:pic>
      <p:pic>
        <p:nvPicPr>
          <p:cNvPr id="11" name="Picture 10" descr="C:\Users\Admin\Desktop\z6077921449903_b55ed5d06ea4e89f95a605a1fcaf904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2022438"/>
            <a:ext cx="4062244" cy="2971800"/>
          </a:xfrm>
          <a:prstGeom prst="rect">
            <a:avLst/>
          </a:prstGeom>
          <a:noFill/>
          <a:ln>
            <a:noFill/>
          </a:ln>
        </p:spPr>
      </p:pic>
      <p:sp>
        <p:nvSpPr>
          <p:cNvPr id="6" name="Rectangle 5"/>
          <p:cNvSpPr/>
          <p:nvPr/>
        </p:nvSpPr>
        <p:spPr>
          <a:xfrm>
            <a:off x="2895600" y="5067300"/>
            <a:ext cx="2973956" cy="369332"/>
          </a:xfrm>
          <a:prstGeom prst="rect">
            <a:avLst/>
          </a:prstGeom>
        </p:spPr>
        <p:txBody>
          <a:bodyPr wrap="none">
            <a:spAutoFit/>
          </a:bodyPr>
          <a:lstStyle/>
          <a:p>
            <a:r>
              <a:rPr lang="vi-VN" i="1" dirty="0">
                <a:latin typeface="Times New Roman" panose="02020603050405020304" pitchFamily="18" charset="0"/>
                <a:ea typeface="Times New Roman" panose="02020603050405020304" pitchFamily="18" charset="0"/>
              </a:rPr>
              <a:t>Trẻ được nêu gương bé ngoan</a:t>
            </a:r>
            <a:endParaRPr lang="en-US" dirty="0"/>
          </a:p>
        </p:txBody>
      </p:sp>
    </p:spTree>
    <p:extLst>
      <p:ext uri="{BB962C8B-B14F-4D97-AF65-F5344CB8AC3E}">
        <p14:creationId xmlns:p14="http://schemas.microsoft.com/office/powerpoint/2010/main" val="8569256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304800" y="-190500"/>
            <a:ext cx="9143135" cy="5360894"/>
          </a:xfrm>
          <a:prstGeom prst="rect">
            <a:avLst/>
          </a:prstGeom>
          <a:noFill/>
          <a:ln w="9525">
            <a:noFill/>
          </a:ln>
        </p:spPr>
      </p:pic>
      <p:sp>
        <p:nvSpPr>
          <p:cNvPr id="3" name="Rectangle 2"/>
          <p:cNvSpPr/>
          <p:nvPr/>
        </p:nvSpPr>
        <p:spPr>
          <a:xfrm>
            <a:off x="2209800" y="647700"/>
            <a:ext cx="6019800" cy="3416320"/>
          </a:xfrm>
          <a:prstGeom prst="rect">
            <a:avLst/>
          </a:prstGeom>
        </p:spPr>
        <p:txBody>
          <a:bodyPr wrap="square">
            <a:spAutoFit/>
          </a:bodyPr>
          <a:lstStyle/>
          <a:p>
            <a:pPr lvl="0"/>
            <a:r>
              <a:rPr lang="en-US" dirty="0">
                <a:latin typeface="Times New Roman" panose="02020603050405020304" pitchFamily="18" charset="0"/>
                <a:cs typeface="Times New Roman" panose="02020603050405020304" pitchFamily="18" charset="0"/>
              </a:rPr>
              <a:t>-</a:t>
            </a:r>
            <a:r>
              <a:rPr lang="vi-VN" dirty="0" smtClean="0">
                <a:latin typeface="Times New Roman" panose="02020603050405020304" pitchFamily="18" charset="0"/>
                <a:cs typeface="Times New Roman" panose="02020603050405020304" pitchFamily="18" charset="0"/>
              </a:rPr>
              <a:t>Tư </a:t>
            </a:r>
            <a:r>
              <a:rPr lang="vi-VN" dirty="0">
                <a:latin typeface="Times New Roman" panose="02020603050405020304" pitchFamily="18" charset="0"/>
                <a:cs typeface="Times New Roman" panose="02020603050405020304" pitchFamily="18" charset="0"/>
              </a:rPr>
              <a:t>duy của trẻ mầm non chủ yếu là tư duy trực quan, những gì trẻ được nhìn thấy trẻ sẽ nhớ rất lâu. Do vậy người lớn phải là tấm gương sáng, yêu thương, tôn trọng, đối xử công bằng với trẻ. </a:t>
            </a:r>
            <a:r>
              <a:rPr lang="vi-VN" dirty="0" smtClean="0">
                <a:latin typeface="Times New Roman" panose="02020603050405020304" pitchFamily="18" charset="0"/>
                <a:cs typeface="Times New Roman" panose="02020603050405020304" pitchFamily="18" charset="0"/>
              </a:rPr>
              <a:t>Do </a:t>
            </a:r>
            <a:r>
              <a:rPr lang="vi-VN" dirty="0">
                <a:latin typeface="Times New Roman" panose="02020603050405020304" pitchFamily="18" charset="0"/>
                <a:cs typeface="Times New Roman" panose="02020603050405020304" pitchFamily="18" charset="0"/>
              </a:rPr>
              <a:t>đó, </a:t>
            </a:r>
            <a:r>
              <a:rPr lang="vi-VN" dirty="0" smtClean="0">
                <a:latin typeface="Times New Roman" panose="02020603050405020304" pitchFamily="18" charset="0"/>
                <a:cs typeface="Times New Roman" panose="02020603050405020304" pitchFamily="18" charset="0"/>
              </a:rPr>
              <a:t>khuyến </a:t>
            </a:r>
            <a:r>
              <a:rPr lang="vi-VN" dirty="0">
                <a:latin typeface="Times New Roman" panose="02020603050405020304" pitchFamily="18" charset="0"/>
                <a:cs typeface="Times New Roman" panose="02020603050405020304" pitchFamily="18" charset="0"/>
              </a:rPr>
              <a:t>khích những hành vi, lời nói tốt của trẻ, cần tuyên dương và khen ngợi trẻ kịp </a:t>
            </a:r>
            <a:r>
              <a:rPr lang="vi-VN" dirty="0" smtClean="0">
                <a:latin typeface="Times New Roman" panose="02020603050405020304" pitchFamily="18" charset="0"/>
                <a:cs typeface="Times New Roman" panose="02020603050405020304" pitchFamily="18" charset="0"/>
              </a:rPr>
              <a:t>thời</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Ngoài </a:t>
            </a:r>
            <a:r>
              <a:rPr lang="vi-VN" dirty="0">
                <a:latin typeface="Times New Roman" panose="02020603050405020304" pitchFamily="18" charset="0"/>
                <a:cs typeface="Times New Roman" panose="02020603050405020304" pitchFamily="18" charset="0"/>
              </a:rPr>
              <a:t>ra, </a:t>
            </a:r>
            <a:r>
              <a:rPr lang="vi-VN" dirty="0" smtClean="0">
                <a:latin typeface="Times New Roman" panose="02020603050405020304" pitchFamily="18" charset="0"/>
                <a:cs typeface="Times New Roman" panose="02020603050405020304" pitchFamily="18" charset="0"/>
              </a:rPr>
              <a:t>cần </a:t>
            </a:r>
            <a:r>
              <a:rPr lang="vi-VN" dirty="0">
                <a:latin typeface="Times New Roman" panose="02020603050405020304" pitchFamily="18" charset="0"/>
                <a:cs typeface="Times New Roman" panose="02020603050405020304" pitchFamily="18" charset="0"/>
              </a:rPr>
              <a:t>sử dụng các hình thức khen thưởng, nhắc nhở phù hợp đúng lúc, đúng chỗ. Cần tuyên dương khuyến khích trẻ để trẻ tự hào, tự nhận biết được hành động vừa làm là đúng và tiếp tục phát huy.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Đặc </a:t>
            </a:r>
            <a:r>
              <a:rPr lang="vi-VN" dirty="0">
                <a:latin typeface="Times New Roman" panose="02020603050405020304" pitchFamily="18" charset="0"/>
                <a:cs typeface="Times New Roman" panose="02020603050405020304" pitchFamily="18" charset="0"/>
              </a:rPr>
              <a:t>biệt không sử dụng hình phạt quá nặng nề làm ảnh hưởng đến sự phát triển tâm sinh lí của trẻ.</a:t>
            </a:r>
            <a:endParaRPr lang="en-US" dirty="0">
              <a:latin typeface="Times New Roman" panose="02020603050405020304" pitchFamily="18" charset="0"/>
              <a:cs typeface="Times New Roman" panose="02020603050405020304" pitchFamily="18" charset="0"/>
            </a:endParaRPr>
          </a:p>
          <a:p>
            <a:pPr lvl="0"/>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44408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266700"/>
            <a:ext cx="9143135" cy="5360894"/>
          </a:xfrm>
          <a:prstGeom prst="rect">
            <a:avLst/>
          </a:prstGeom>
          <a:noFill/>
          <a:ln w="9525">
            <a:noFill/>
          </a:ln>
        </p:spPr>
      </p:pic>
      <p:sp>
        <p:nvSpPr>
          <p:cNvPr id="3" name="Rectangle 2"/>
          <p:cNvSpPr/>
          <p:nvPr/>
        </p:nvSpPr>
        <p:spPr>
          <a:xfrm>
            <a:off x="2209800" y="647700"/>
            <a:ext cx="5867400" cy="3139321"/>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Một </a:t>
            </a:r>
            <a:r>
              <a:rPr lang="vi-VN" dirty="0">
                <a:latin typeface="Times New Roman" panose="02020603050405020304" pitchFamily="18" charset="0"/>
                <a:cs typeface="Times New Roman" panose="02020603050405020304" pitchFamily="18" charset="0"/>
              </a:rPr>
              <a:t>đứa trẻ được người lớn khuyến khích sẽ có nhiều khác biệt với trẻ không nhận được sự động viên từ cha mẹ, </a:t>
            </a:r>
            <a:r>
              <a:rPr lang="en-US" dirty="0" err="1" smtClean="0">
                <a:latin typeface="Times New Roman" panose="02020603050405020304" pitchFamily="18" charset="0"/>
                <a:cs typeface="Times New Roman" panose="02020603050405020304" pitchFamily="18" charset="0"/>
              </a:rPr>
              <a:t>cô</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giáo</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t>
            </a:r>
            <a:r>
              <a:rPr lang="vi-VN" dirty="0" smtClean="0">
                <a:latin typeface="Times New Roman" panose="02020603050405020304" pitchFamily="18" charset="0"/>
                <a:cs typeface="Times New Roman" panose="02020603050405020304" pitchFamily="18" charset="0"/>
              </a:rPr>
              <a:t>Từ </a:t>
            </a:r>
            <a:r>
              <a:rPr lang="vi-VN" dirty="0">
                <a:latin typeface="Times New Roman" panose="02020603050405020304" pitchFamily="18" charset="0"/>
                <a:cs typeface="Times New Roman" panose="02020603050405020304" pitchFamily="18" charset="0"/>
              </a:rPr>
              <a:t>đó khích lệ sự cố gắng, </a:t>
            </a:r>
            <a:r>
              <a:rPr lang="en-US" dirty="0" err="1" smtClean="0">
                <a:latin typeface="Times New Roman" panose="02020603050405020304" pitchFamily="18" charset="0"/>
                <a:cs typeface="Times New Roman" panose="02020603050405020304" pitchFamily="18" charset="0"/>
              </a:rPr>
              <a:t>trẻ</a:t>
            </a:r>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có </a:t>
            </a:r>
            <a:r>
              <a:rPr lang="vi-VN" dirty="0">
                <a:latin typeface="Times New Roman" panose="02020603050405020304" pitchFamily="18" charset="0"/>
                <a:cs typeface="Times New Roman" panose="02020603050405020304" pitchFamily="18" charset="0"/>
              </a:rPr>
              <a:t>cơ hội phát huy thế mạnh, năng khiếu của bản thân </a:t>
            </a:r>
            <a:r>
              <a:rPr lang="en-US" dirty="0" err="1" smtClean="0">
                <a:latin typeface="Times New Roman" panose="02020603050405020304" pitchFamily="18" charset="0"/>
                <a:cs typeface="Times New Roman" panose="02020603050405020304" pitchFamily="18" charset="0"/>
              </a:rPr>
              <a:t>mà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trẻ</a:t>
            </a:r>
            <a:r>
              <a:rPr lang="vi-VN" dirty="0" smtClean="0">
                <a:latin typeface="Times New Roman" panose="02020603050405020304" pitchFamily="18" charset="0"/>
                <a:cs typeface="Times New Roman" panose="02020603050405020304" pitchFamily="18" charset="0"/>
              </a:rPr>
              <a:t> </a:t>
            </a:r>
            <a:r>
              <a:rPr lang="vi-VN" dirty="0">
                <a:latin typeface="Times New Roman" panose="02020603050405020304" pitchFamily="18" charset="0"/>
                <a:cs typeface="Times New Roman" panose="02020603050405020304" pitchFamily="18" charset="0"/>
              </a:rPr>
              <a:t>yêu thích.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t>
            </a:r>
            <a:r>
              <a:rPr lang="vi-VN" dirty="0" smtClean="0">
                <a:latin typeface="Times New Roman" panose="02020603050405020304" pitchFamily="18" charset="0"/>
                <a:cs typeface="Times New Roman" panose="02020603050405020304" pitchFamily="18" charset="0"/>
              </a:rPr>
              <a:t>Tôi </a:t>
            </a:r>
            <a:r>
              <a:rPr lang="vi-VN" dirty="0">
                <a:latin typeface="Times New Roman" panose="02020603050405020304" pitchFamily="18" charset="0"/>
                <a:cs typeface="Times New Roman" panose="02020603050405020304" pitchFamily="18" charset="0"/>
              </a:rPr>
              <a:t>nhận thấy rằng khi thực hiện biện pháp này trẻ lớp tôi đều nỗ lực hết mình, hăng hái và tích cực tương tác với cô giáo và các bạn khiến cho giờ học thêm hào hứng, hiệu quả hơn.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t>
            </a:r>
            <a:r>
              <a:rPr lang="vi-VN" dirty="0" smtClean="0">
                <a:latin typeface="Times New Roman" panose="02020603050405020304" pitchFamily="18" charset="0"/>
                <a:cs typeface="Times New Roman" panose="02020603050405020304" pitchFamily="18" charset="0"/>
              </a:rPr>
              <a:t>Bên </a:t>
            </a:r>
            <a:r>
              <a:rPr lang="vi-VN" dirty="0">
                <a:latin typeface="Times New Roman" panose="02020603050405020304" pitchFamily="18" charset="0"/>
                <a:cs typeface="Times New Roman" panose="02020603050405020304" pitchFamily="18" charset="0"/>
              </a:rPr>
              <a:t>cạnh đó, các con rất vui vẻ khi đến lớp, biết bỏ rác vào thùng rác, biết quan tâm giúp đỡ cô và các bạn, nhắc nhở bạn khi bỏ rác không đúng quy định.</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8344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266700"/>
            <a:ext cx="9143135" cy="5360894"/>
          </a:xfrm>
          <a:prstGeom prst="rect">
            <a:avLst/>
          </a:prstGeom>
          <a:noFill/>
          <a:ln w="9525">
            <a:noFill/>
          </a:ln>
        </p:spPr>
      </p:pic>
      <p:sp>
        <p:nvSpPr>
          <p:cNvPr id="4" name="Rectangle 3"/>
          <p:cNvSpPr/>
          <p:nvPr/>
        </p:nvSpPr>
        <p:spPr>
          <a:xfrm>
            <a:off x="2743200" y="876300"/>
            <a:ext cx="5715000" cy="3139321"/>
          </a:xfrm>
          <a:prstGeom prst="rect">
            <a:avLst/>
          </a:prstGeom>
        </p:spPr>
        <p:txBody>
          <a:bodyPr wrap="square">
            <a:spAutoFit/>
          </a:bodyPr>
          <a:lstStyle/>
          <a:p>
            <a:r>
              <a:rPr lang="vi-VN" dirty="0">
                <a:latin typeface="Times New Roman" pitchFamily="18" charset="0"/>
                <a:cs typeface="Times New Roman" pitchFamily="18" charset="0"/>
              </a:rPr>
              <a:t>Ví dụ: Trong hoạt động “Nêu gương bé ngoan”, cô cho trẻ tự nhận xét bản thân rồi nhận xét các bạn về các hành vi, thái độ như: biết nhặt rác bỏ vào thùng, biết </a:t>
            </a:r>
            <a:r>
              <a:rPr lang="en-GB" dirty="0" err="1">
                <a:latin typeface="Times New Roman" pitchFamily="18" charset="0"/>
                <a:cs typeface="Times New Roman" pitchFamily="18" charset="0"/>
              </a:rPr>
              <a:t>phân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loại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và</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rác</a:t>
            </a:r>
            <a:r>
              <a:rPr lang="vi-VN" dirty="0">
                <a:latin typeface="Times New Roman" pitchFamily="18" charset="0"/>
                <a:cs typeface="Times New Roman" pitchFamily="18" charset="0"/>
              </a:rPr>
              <a:t>, </a:t>
            </a:r>
            <a:r>
              <a:rPr lang="en-GB" dirty="0" err="1">
                <a:latin typeface="Times New Roman" pitchFamily="18" charset="0"/>
                <a:cs typeface="Times New Roman" pitchFamily="18" charset="0"/>
              </a:rPr>
              <a:t>biết</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cách</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vệ</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sinh</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loại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biết</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làm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ra</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sản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phẩm</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từ</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loại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rác</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tái</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chế</a:t>
            </a:r>
            <a:r>
              <a:rPr lang="vi-VN" dirty="0">
                <a:latin typeface="Times New Roman" pitchFamily="18" charset="0"/>
                <a:cs typeface="Times New Roman" pitchFamily="18" charset="0"/>
              </a:rPr>
              <a:t>…Từ đó giúp trẻ có ý thức làm tốt hơn các công việc hàng ngày</a:t>
            </a:r>
            <a:r>
              <a:rPr lang="vi-VN" dirty="0" smtClean="0">
                <a:latin typeface="Times New Roman" pitchFamily="18" charset="0"/>
                <a:cs typeface="Times New Roman" pitchFamily="18" charset="0"/>
              </a:rPr>
              <a:t>.</a:t>
            </a:r>
            <a:endParaRPr lang="en-GB" dirty="0" smtClean="0">
              <a:latin typeface="Times New Roman" pitchFamily="18" charset="0"/>
              <a:cs typeface="Times New Roman" pitchFamily="18" charset="0"/>
            </a:endParaRPr>
          </a:p>
          <a:p>
            <a:r>
              <a:rPr lang="vi-VN" dirty="0">
                <a:latin typeface="Times New Roman" pitchFamily="18" charset="0"/>
                <a:cs typeface="Times New Roman" pitchFamily="18" charset="0"/>
              </a:rPr>
              <a:t>Tôi nhận thấy rằng khi thực hiện </a:t>
            </a:r>
            <a:r>
              <a:rPr lang="en-GB" dirty="0" err="1" smtClean="0">
                <a:latin typeface="Times New Roman" pitchFamily="18" charset="0"/>
                <a:cs typeface="Times New Roman" pitchFamily="18" charset="0"/>
              </a:rPr>
              <a:t>giải</a:t>
            </a:r>
            <a:r>
              <a:rPr lang="vi-VN" dirty="0" smtClean="0">
                <a:latin typeface="Times New Roman" pitchFamily="18" charset="0"/>
                <a:cs typeface="Times New Roman" pitchFamily="18" charset="0"/>
              </a:rPr>
              <a:t> </a:t>
            </a:r>
            <a:r>
              <a:rPr lang="vi-VN" dirty="0">
                <a:latin typeface="Times New Roman" pitchFamily="18" charset="0"/>
                <a:cs typeface="Times New Roman" pitchFamily="18" charset="0"/>
              </a:rPr>
              <a:t>pháp này trẻ lớp tôi đều nỗ lực hết mình, hăng hái và tích cực tương tác với cô giáo và các bạn khiến cho giờ học thêm hào hứng, hiệu quả </a:t>
            </a:r>
            <a:r>
              <a:rPr lang="vi-VN" dirty="0" smtClean="0">
                <a:latin typeface="Times New Roman" pitchFamily="18" charset="0"/>
                <a:cs typeface="Times New Roman" pitchFamily="18" charset="0"/>
              </a:rPr>
              <a:t>hơn</a:t>
            </a:r>
            <a:r>
              <a:rPr lang="en-GB" dirty="0">
                <a:latin typeface="Times New Roman" pitchFamily="18" charset="0"/>
                <a:cs typeface="Times New Roman" pitchFamily="18" charset="0"/>
              </a:rPr>
              <a:t>.</a:t>
            </a:r>
            <a:endParaRPr lang="en-GB" dirty="0" smtClean="0">
              <a:latin typeface="Times New Roman" pitchFamily="18" charset="0"/>
              <a:cs typeface="Times New Roman" pitchFamily="18" charset="0"/>
            </a:endParaRPr>
          </a:p>
          <a:p>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74230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09800" y="266700"/>
            <a:ext cx="6781800" cy="1569660"/>
          </a:xfrm>
          <a:prstGeom prst="rect">
            <a:avLst/>
          </a:prstGeom>
          <a:noFill/>
        </p:spPr>
        <p:txBody>
          <a:bodyPr wrap="square" rtlCol="0">
            <a:spAutoFit/>
          </a:bodyPr>
          <a:lstStyle/>
          <a:p>
            <a:pPr algn="ctr"/>
            <a:r>
              <a:rPr lang="en-GB" sz="3200" b="1" dirty="0" err="1">
                <a:solidFill>
                  <a:srgbClr val="C00000"/>
                </a:solidFill>
                <a:latin typeface="Times New Roman" pitchFamily="18" charset="0"/>
                <a:cs typeface="Times New Roman" pitchFamily="18" charset="0"/>
              </a:rPr>
              <a:t>Giải</a:t>
            </a:r>
            <a:r>
              <a:rPr lang="vi-VN" sz="3200" b="1" dirty="0" smtClean="0">
                <a:solidFill>
                  <a:srgbClr val="C00000"/>
                </a:solidFill>
                <a:latin typeface="+mj-lt"/>
              </a:rPr>
              <a:t> </a:t>
            </a:r>
            <a:r>
              <a:rPr lang="vi-VN" sz="3200" b="1" dirty="0">
                <a:solidFill>
                  <a:srgbClr val="C00000"/>
                </a:solidFill>
                <a:latin typeface="+mj-lt"/>
              </a:rPr>
              <a:t>pháp </a:t>
            </a:r>
            <a:r>
              <a:rPr lang="en-US" sz="3200" b="1" dirty="0">
                <a:solidFill>
                  <a:srgbClr val="C00000"/>
                </a:solidFill>
                <a:latin typeface="Times New Roman" pitchFamily="18" charset="0"/>
                <a:cs typeface="Times New Roman" pitchFamily="18" charset="0"/>
              </a:rPr>
              <a:t>5</a:t>
            </a:r>
            <a:r>
              <a:rPr lang="vi-VN" sz="3200" b="1" dirty="0">
                <a:solidFill>
                  <a:srgbClr val="C00000"/>
                </a:solidFill>
                <a:latin typeface="+mj-lt"/>
              </a:rPr>
              <a:t>: </a:t>
            </a:r>
            <a:r>
              <a:rPr lang="pt-BR" sz="3200" b="1" dirty="0" smtClean="0">
                <a:solidFill>
                  <a:srgbClr val="C00000"/>
                </a:solidFill>
                <a:latin typeface="Times New Roman" pitchFamily="18" charset="0"/>
                <a:cs typeface="Times New Roman" pitchFamily="18" charset="0"/>
              </a:rPr>
              <a:t>Phát động phong trào kế hoạch nhỏ</a:t>
            </a:r>
            <a:r>
              <a:rPr lang="pt-BR" sz="3200" b="1" dirty="0">
                <a:solidFill>
                  <a:srgbClr val="C00000"/>
                </a:solidFill>
                <a:latin typeface="Times New Roman" pitchFamily="18" charset="0"/>
                <a:cs typeface="Times New Roman" pitchFamily="18" charset="0"/>
              </a:rPr>
              <a:t> </a:t>
            </a:r>
            <a:r>
              <a:rPr lang="pt-BR" sz="3200" b="1" dirty="0" smtClean="0">
                <a:solidFill>
                  <a:srgbClr val="C00000"/>
                </a:solidFill>
                <a:latin typeface="Times New Roman" pitchFamily="18" charset="0"/>
                <a:cs typeface="Times New Roman" pitchFamily="18" charset="0"/>
              </a:rPr>
              <a:t>phối hợp với phụ huynh về cách phân loại và tái chế rác</a:t>
            </a:r>
            <a:endParaRPr lang="vi-VN" sz="3200" b="1" dirty="0">
              <a:solidFill>
                <a:srgbClr val="C00000"/>
              </a:solidFill>
              <a:latin typeface="Times New Roman" pitchFamily="18" charset="0"/>
              <a:cs typeface="Times New Roman" pitchFamily="18" charset="0"/>
            </a:endParaRPr>
          </a:p>
        </p:txBody>
      </p:sp>
      <p:sp>
        <p:nvSpPr>
          <p:cNvPr id="3" name="AutoShape 2" descr="Công tác sơn, sửa chữa, vệ sinh các khu vực vui chơi ngoài trờ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Công tác sơn, sửa chữa, vệ sinh các khu vực vui chơi ngoài trờ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Công tác sơn, sửa chữa, vệ sinh các khu vực vui chơi ngoài trờ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descr="C:\Users\Admin\Desktop\z6077922392206_b1ad82d4ae431598c238d8d225e537e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111" y="2095501"/>
            <a:ext cx="3943089" cy="2971800"/>
          </a:xfrm>
          <a:prstGeom prst="rect">
            <a:avLst/>
          </a:prstGeom>
          <a:noFill/>
          <a:ln>
            <a:noFill/>
          </a:ln>
        </p:spPr>
      </p:pic>
      <p:pic>
        <p:nvPicPr>
          <p:cNvPr id="10" name="Picture 9" descr="C:\Users\tanhongha\Downloads\IMG-4233.jpg"/>
          <p:cNvPicPr/>
          <p:nvPr/>
        </p:nvPicPr>
        <p:blipFill>
          <a:blip r:embed="rId4" cstate="print">
            <a:lum bright="10000" contrast="5000"/>
            <a:extLst>
              <a:ext uri="{28A0092B-C50C-407E-A947-70E740481C1C}">
                <a14:useLocalDpi xmlns:a14="http://schemas.microsoft.com/office/drawing/2010/main" val="0"/>
              </a:ext>
            </a:extLst>
          </a:blip>
          <a:srcRect/>
          <a:stretch>
            <a:fillRect/>
          </a:stretch>
        </p:blipFill>
        <p:spPr bwMode="auto">
          <a:xfrm>
            <a:off x="4724400" y="2130015"/>
            <a:ext cx="3962400" cy="2937285"/>
          </a:xfrm>
          <a:prstGeom prst="rect">
            <a:avLst/>
          </a:prstGeom>
          <a:noFill/>
          <a:ln>
            <a:noFill/>
          </a:ln>
        </p:spPr>
      </p:pic>
      <p:sp>
        <p:nvSpPr>
          <p:cNvPr id="6" name="Rectangle 5"/>
          <p:cNvSpPr/>
          <p:nvPr/>
        </p:nvSpPr>
        <p:spPr>
          <a:xfrm>
            <a:off x="2819400" y="5114076"/>
            <a:ext cx="3546163" cy="424732"/>
          </a:xfrm>
          <a:prstGeom prst="rect">
            <a:avLst/>
          </a:prstGeom>
        </p:spPr>
        <p:txBody>
          <a:bodyPr wrap="none">
            <a:spAutoFit/>
          </a:bodyPr>
          <a:lstStyle/>
          <a:p>
            <a:pPr algn="ctr">
              <a:lnSpc>
                <a:spcPct val="120000"/>
              </a:lnSpc>
            </a:pPr>
            <a:r>
              <a:rPr lang="vi-VN" i="1" dirty="0">
                <a:latin typeface="Times New Roman" panose="02020603050405020304" pitchFamily="18" charset="0"/>
                <a:ea typeface="Times New Roman" panose="02020603050405020304" pitchFamily="18" charset="0"/>
              </a:rPr>
              <a:t>Phụ huynh mang rác tái chế đến lớp</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17386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266700"/>
            <a:ext cx="9143135" cy="5360894"/>
          </a:xfrm>
          <a:prstGeom prst="rect">
            <a:avLst/>
          </a:prstGeom>
          <a:noFill/>
          <a:ln w="9525">
            <a:noFill/>
          </a:ln>
        </p:spPr>
      </p:pic>
      <p:sp>
        <p:nvSpPr>
          <p:cNvPr id="3" name="Rectangle 2"/>
          <p:cNvSpPr/>
          <p:nvPr/>
        </p:nvSpPr>
        <p:spPr>
          <a:xfrm>
            <a:off x="2286000" y="871786"/>
            <a:ext cx="6477000" cy="4716932"/>
          </a:xfrm>
          <a:prstGeom prst="rect">
            <a:avLst/>
          </a:prstGeom>
        </p:spPr>
        <p:txBody>
          <a:bodyPr wrap="square">
            <a:spAutoFit/>
          </a:bodyPr>
          <a:lstStyle/>
          <a:p>
            <a:pPr marL="285750" indent="-285750" algn="just">
              <a:lnSpc>
                <a:spcPct val="120000"/>
              </a:lnSpc>
              <a:buFontTx/>
              <a:buChar char="-"/>
            </a:pPr>
            <a:r>
              <a:rPr lang="vi-VN" dirty="0" smtClean="0">
                <a:latin typeface="Times New Roman" panose="02020603050405020304" pitchFamily="18" charset="0"/>
                <a:ea typeface="Times New Roman" panose="02020603050405020304" pitchFamily="18" charset="0"/>
              </a:rPr>
              <a:t>Giáo </a:t>
            </a:r>
            <a:r>
              <a:rPr lang="vi-VN" dirty="0">
                <a:latin typeface="Times New Roman" panose="02020603050405020304" pitchFamily="18" charset="0"/>
                <a:ea typeface="Times New Roman" panose="02020603050405020304" pitchFamily="18" charset="0"/>
              </a:rPr>
              <a:t>viên ở lớp thường xuyên phối hợp, tuyên truyền với phụ huynh về việc giáo dục trẻ biết phân </a:t>
            </a:r>
            <a:r>
              <a:rPr lang="vi-VN" dirty="0" smtClean="0">
                <a:latin typeface="Times New Roman" panose="02020603050405020304" pitchFamily="18" charset="0"/>
                <a:ea typeface="Times New Roman" panose="02020603050405020304" pitchFamily="18" charset="0"/>
              </a:rPr>
              <a:t>loại</a:t>
            </a:r>
            <a:r>
              <a:rPr lang="en-GB" dirty="0" smtClean="0">
                <a:latin typeface="Times New Roman" panose="02020603050405020304" pitchFamily="18" charset="0"/>
                <a:ea typeface="Times New Roman" panose="02020603050405020304" pitchFamily="18" charset="0"/>
              </a:rPr>
              <a:t> </a:t>
            </a:r>
            <a:r>
              <a:rPr lang="en-GB" dirty="0" err="1" smtClean="0">
                <a:latin typeface="Times New Roman" panose="02020603050405020304" pitchFamily="18" charset="0"/>
                <a:ea typeface="Times New Roman" panose="02020603050405020304" pitchFamily="18" charset="0"/>
              </a:rPr>
              <a:t>và</a:t>
            </a:r>
            <a:r>
              <a:rPr lang="en-GB" dirty="0" smtClean="0">
                <a:latin typeface="Times New Roman" panose="02020603050405020304" pitchFamily="18" charset="0"/>
                <a:ea typeface="Times New Roman" panose="02020603050405020304" pitchFamily="18" charset="0"/>
              </a:rPr>
              <a:t> </a:t>
            </a:r>
            <a:r>
              <a:rPr lang="en-GB" dirty="0" err="1" smtClean="0">
                <a:latin typeface="Times New Roman" panose="02020603050405020304" pitchFamily="18" charset="0"/>
                <a:ea typeface="Times New Roman" panose="02020603050405020304" pitchFamily="18" charset="0"/>
              </a:rPr>
              <a:t>tái</a:t>
            </a:r>
            <a:r>
              <a:rPr lang="en-GB" dirty="0" smtClean="0">
                <a:latin typeface="Times New Roman" panose="02020603050405020304" pitchFamily="18" charset="0"/>
                <a:ea typeface="Times New Roman" panose="02020603050405020304" pitchFamily="18" charset="0"/>
              </a:rPr>
              <a:t> </a:t>
            </a:r>
            <a:r>
              <a:rPr lang="en-GB" dirty="0" err="1" smtClean="0">
                <a:latin typeface="Times New Roman" panose="02020603050405020304" pitchFamily="18" charset="0"/>
                <a:ea typeface="Times New Roman" panose="02020603050405020304" pitchFamily="18" charset="0"/>
              </a:rPr>
              <a:t>chế</a:t>
            </a:r>
            <a:r>
              <a:rPr lang="vi-VN" dirty="0" smtClean="0">
                <a:latin typeface="Times New Roman" panose="02020603050405020304" pitchFamily="18" charset="0"/>
                <a:ea typeface="Times New Roman" panose="02020603050405020304" pitchFamily="18" charset="0"/>
              </a:rPr>
              <a:t> rác.</a:t>
            </a:r>
            <a:r>
              <a:rPr lang="en-US" dirty="0">
                <a:latin typeface="Times New Roman" panose="02020603050405020304" pitchFamily="18" charset="0"/>
                <a:ea typeface="Times New Roman" panose="02020603050405020304" pitchFamily="18" charset="0"/>
              </a:rPr>
              <a:t> </a:t>
            </a:r>
            <a:r>
              <a:rPr lang="en-US" dirty="0" smtClean="0">
                <a:latin typeface="Times New Roman" pitchFamily="18" charset="0"/>
                <a:cs typeface="Times New Roman" pitchFamily="18" charset="0"/>
              </a:rPr>
              <a:t>Do </a:t>
            </a:r>
            <a:r>
              <a:rPr lang="en-US" dirty="0" err="1">
                <a:latin typeface="Times New Roman" pitchFamily="18" charset="0"/>
                <a:cs typeface="Times New Roman" pitchFamily="18" charset="0"/>
              </a:rPr>
              <a:t>đó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muốn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chăm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sóc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đạt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thì</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thống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phương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pháp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của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cô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lớp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cũng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hợp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chặt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chẽ</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giữa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hội</a:t>
            </a:r>
            <a:r>
              <a:rPr lang="en-US" dirty="0" smtClean="0">
                <a:latin typeface="Times New Roman" pitchFamily="18" charset="0"/>
                <a:cs typeface="Times New Roman" pitchFamily="18" charset="0"/>
              </a:rPr>
              <a:t>.</a:t>
            </a:r>
          </a:p>
          <a:p>
            <a:pPr marL="285750" indent="-285750" algn="just">
              <a:lnSpc>
                <a:spcPct val="120000"/>
              </a:lnSpc>
              <a:buFontTx/>
              <a:buChar char="-"/>
            </a:pPr>
            <a:r>
              <a:rPr lang="en-US" dirty="0">
                <a:latin typeface="Times New Roman" pitchFamily="18" charset="0"/>
                <a:cs typeface="Times New Roman" pitchFamily="18" charset="0"/>
              </a:rPr>
              <a:t>Ví dụ: </a:t>
            </a:r>
            <a:r>
              <a:rPr lang="en-US" dirty="0" err="1">
                <a:latin typeface="Times New Roman" pitchFamily="18" charset="0"/>
                <a:cs typeface="Times New Roman" pitchFamily="18" charset="0"/>
              </a:rPr>
              <a:t>Những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nước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rửa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cắt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chậu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xách</a:t>
            </a:r>
            <a:r>
              <a:rPr lang="en-US" dirty="0">
                <a:latin typeface="Times New Roman" pitchFamily="18" charset="0"/>
                <a:cs typeface="Times New Roman" pitchFamily="18" charset="0"/>
              </a:rPr>
              <a:t>; chai </a:t>
            </a:r>
            <a:r>
              <a:rPr lang="en-US" dirty="0" err="1">
                <a:latin typeface="Times New Roman" pitchFamily="18" charset="0"/>
                <a:cs typeface="Times New Roman" pitchFamily="18" charset="0"/>
              </a:rPr>
              <a:t>nước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nước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ngọt</a:t>
            </a:r>
            <a:r>
              <a:rPr lang="en-US" dirty="0">
                <a:latin typeface="Times New Roman" pitchFamily="18" charset="0"/>
                <a:cs typeface="Times New Roman" pitchFamily="18" charset="0"/>
              </a:rPr>
              <a:t> có </a:t>
            </a:r>
            <a:r>
              <a:rPr lang="en-US" dirty="0" err="1">
                <a:latin typeface="Times New Roman" pitchFamily="18" charset="0"/>
                <a:cs typeface="Times New Roman" pitchFamily="18" charset="0"/>
              </a:rPr>
              <a:t>dạng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hợp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làm</a:t>
            </a:r>
            <a:r>
              <a:rPr lang="en-US" dirty="0">
                <a:latin typeface="Times New Roman" pitchFamily="18" charset="0"/>
                <a:cs typeface="Times New Roman" pitchFamily="18" charset="0"/>
              </a:rPr>
              <a:t> bowling…… </a:t>
            </a:r>
            <a:r>
              <a:rPr lang="en-US" dirty="0" err="1">
                <a:latin typeface="Times New Roman" pitchFamily="18" charset="0"/>
                <a:cs typeface="Times New Roman" pitchFamily="18" charset="0"/>
              </a:rPr>
              <a:t>Sau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có </a:t>
            </a:r>
            <a:r>
              <a:rPr lang="en-US" dirty="0" err="1">
                <a:latin typeface="Times New Roman" pitchFamily="18" charset="0"/>
                <a:cs typeface="Times New Roman" pitchFamily="18" charset="0"/>
              </a:rPr>
              <a:t>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xem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góp</a:t>
            </a:r>
            <a:r>
              <a:rPr lang="en-US" dirty="0">
                <a:latin typeface="Times New Roman" pitchFamily="18" charset="0"/>
                <a:cs typeface="Times New Roman" pitchFamily="18" charset="0"/>
              </a:rPr>
              <a:t> ý </a:t>
            </a:r>
            <a:r>
              <a:rPr lang="en-US" dirty="0" err="1">
                <a:latin typeface="Times New Roman" pitchFamily="18" charset="0"/>
                <a:cs typeface="Times New Roman" pitchFamily="18" charset="0"/>
              </a:rPr>
              <a:t>kiến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đê</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giúp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hơn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huynh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rất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a:t>
            </a:r>
            <a:r>
              <a:rPr lang="en-US" dirty="0">
                <a:latin typeface="Times New Roman" pitchFamily="18" charset="0"/>
                <a:cs typeface="Times New Roman" pitchFamily="18" charset="0"/>
              </a:rPr>
              <a:t>́, họ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rằng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những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vật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dụng</a:t>
            </a:r>
            <a:r>
              <a:rPr lang="en-US" dirty="0">
                <a:latin typeface="Times New Roman" pitchFamily="18" charset="0"/>
                <a:cs typeface="Times New Roman" pitchFamily="18" charset="0"/>
              </a:rPr>
              <a:t> mà họ </a:t>
            </a:r>
            <a:r>
              <a:rPr lang="en-US" dirty="0" err="1">
                <a:latin typeface="Times New Roman" pitchFamily="18" charset="0"/>
                <a:cs typeface="Times New Roman" pitchFamily="18" charset="0"/>
              </a:rPr>
              <a:t>cho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rằng</a:t>
            </a:r>
            <a:r>
              <a:rPr lang="en-US" dirty="0">
                <a:latin typeface="Times New Roman" pitchFamily="18" charset="0"/>
                <a:cs typeface="Times New Roman" pitchFamily="18" charset="0"/>
              </a:rPr>
              <a:t> chỉ </a:t>
            </a:r>
            <a:r>
              <a:rPr lang="en-US" dirty="0" err="1">
                <a:latin typeface="Times New Roman" pitchFamily="18" charset="0"/>
                <a:cs typeface="Times New Roman" pitchFamily="18" charset="0"/>
              </a:rPr>
              <a:t>đê</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a:t>
            </a:r>
            <a:r>
              <a:rPr lang="en-US" dirty="0">
                <a:latin typeface="Times New Roman" pitchFamily="18" charset="0"/>
                <a:cs typeface="Times New Roman" pitchFamily="18" charset="0"/>
              </a:rPr>
              <a:t> chai </a:t>
            </a:r>
            <a:r>
              <a:rPr lang="en-US" dirty="0" err="1">
                <a:latin typeface="Times New Roman" pitchFamily="18" charset="0"/>
                <a:cs typeface="Times New Roman" pitchFamily="18" charset="0"/>
              </a:rPr>
              <a:t>hoặc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vứt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a:t>
            </a:r>
            <a:r>
              <a:rPr lang="en-US" dirty="0">
                <a:latin typeface="Times New Roman" pitchFamily="18" charset="0"/>
                <a:cs typeface="Times New Roman" pitchFamily="18" charset="0"/>
              </a:rPr>
              <a:t>̀ qua </a:t>
            </a:r>
            <a:r>
              <a:rPr lang="en-US" dirty="0" err="1">
                <a:latin typeface="Times New Roman" pitchFamily="18" charset="0"/>
                <a:cs typeface="Times New Roman" pitchFamily="18" charset="0"/>
              </a:rPr>
              <a:t>bàn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khác</a:t>
            </a:r>
            <a:r>
              <a:rPr lang="en-US" dirty="0">
                <a:latin typeface="Times New Roman" pitchFamily="18" charset="0"/>
                <a:cs typeface="Times New Roman" pitchFamily="18" charset="0"/>
              </a:rPr>
              <a:t>.</a:t>
            </a:r>
            <a:endParaRPr lang="en-GB" dirty="0">
              <a:latin typeface="Times New Roman" pitchFamily="18" charset="0"/>
              <a:cs typeface="Times New Roman" pitchFamily="18" charset="0"/>
            </a:endParaRPr>
          </a:p>
          <a:p>
            <a:pPr marL="285750" indent="-285750" algn="just">
              <a:lnSpc>
                <a:spcPct val="120000"/>
              </a:lnSpc>
              <a:buFontTx/>
              <a:buChar char="-"/>
            </a:pPr>
            <a:endParaRPr lang="en-US" dirty="0" smtClean="0">
              <a:latin typeface="Times New Roman" panose="02020603050405020304" pitchFamily="18" charset="0"/>
              <a:ea typeface="Times New Roman" panose="02020603050405020304" pitchFamily="18" charset="0"/>
              <a:cs typeface="Times New Roman" pitchFamily="18" charset="0"/>
            </a:endParaRPr>
          </a:p>
          <a:p>
            <a:pPr algn="just">
              <a:lnSpc>
                <a:spcPct val="120000"/>
              </a:lnSpc>
            </a:pPr>
            <a:r>
              <a:rPr lang="vi-VN" dirty="0" smtClean="0">
                <a:latin typeface="Times New Roman" panose="02020603050405020304" pitchFamily="18"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742361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266700"/>
            <a:ext cx="9143135" cy="5360894"/>
          </a:xfrm>
          <a:prstGeom prst="rect">
            <a:avLst/>
          </a:prstGeom>
          <a:noFill/>
          <a:ln w="9525">
            <a:noFill/>
          </a:ln>
        </p:spPr>
      </p:pic>
      <p:sp>
        <p:nvSpPr>
          <p:cNvPr id="3" name="Rectangle 2"/>
          <p:cNvSpPr/>
          <p:nvPr/>
        </p:nvSpPr>
        <p:spPr>
          <a:xfrm>
            <a:off x="2362200" y="571500"/>
            <a:ext cx="6324600" cy="3693319"/>
          </a:xfrm>
          <a:prstGeom prst="rect">
            <a:avLst/>
          </a:prstGeom>
        </p:spPr>
        <p:txBody>
          <a:bodyPr wrap="square">
            <a:spAutoFit/>
          </a:bodyPr>
          <a:lstStyle/>
          <a:p>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ea typeface="Times New Roman" panose="02020603050405020304" pitchFamily="18" charset="0"/>
                <a:cs typeface="Times New Roman" panose="02020603050405020304" pitchFamily="18" charset="0"/>
              </a:rPr>
              <a:t>Hầu </a:t>
            </a:r>
            <a:r>
              <a:rPr lang="vi-VN" dirty="0">
                <a:latin typeface="Times New Roman" panose="02020603050405020304" pitchFamily="18" charset="0"/>
                <a:ea typeface="Times New Roman" panose="02020603050405020304" pitchFamily="18" charset="0"/>
                <a:cs typeface="Times New Roman" panose="02020603050405020304" pitchFamily="18" charset="0"/>
              </a:rPr>
              <a:t>hết rác thải tại các hộ gia đình bao gồm bao bì, thức ăn thừa và giấy, giẻ, thùng nhựa, các trang thiết bị đồ dùng bằng nhựa. Thường thì phụ huynh bán ve chai những vật dụng nào có thể bán được, còn lại bao nhiêu đều là rác thải ra môi trường mà chưa biết tận dụng lại những nguyên liệu đó vào việc gì. Vì vậy, tôi đã thực hiện công tác tuyên truyền đến với phụ huynh thông qua trẻ hoặc trao đổi trực tiếp. </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Tuyên </a:t>
            </a:r>
            <a:r>
              <a:rPr lang="vi-VN" dirty="0">
                <a:latin typeface="Times New Roman" panose="02020603050405020304" pitchFamily="18" charset="0"/>
                <a:cs typeface="Times New Roman" panose="02020603050405020304" pitchFamily="18" charset="0"/>
              </a:rPr>
              <a:t>truyền việc phân loại rác thải với các bậc phụ huynh cũng là hình thức phối hợp để giáo dục trẻ phân loại rác ở nhà, hình thành cho trẻ thói quen trong sinh hoạt hàng ngày. Với việc thật, sản phẩm thật, dần dần phụ huynh lớp tôi đã nhận ra và hưởng ứng việc phân loại rác để có rác tái chế mang đến lớp, tích cực hỗ trợ tôi nguyên vật liệu làm đồ dùng đồ chơi cho trẻ.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640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1" y="323263"/>
            <a:ext cx="9143135" cy="5360894"/>
          </a:xfrm>
          <a:prstGeom prst="rect">
            <a:avLst/>
          </a:prstGeom>
          <a:noFill/>
          <a:ln w="9525">
            <a:noFill/>
          </a:ln>
        </p:spPr>
      </p:pic>
      <p:sp>
        <p:nvSpPr>
          <p:cNvPr id="4" name="Rectangle 3"/>
          <p:cNvSpPr/>
          <p:nvPr/>
        </p:nvSpPr>
        <p:spPr>
          <a:xfrm>
            <a:off x="2285999" y="1426339"/>
            <a:ext cx="6628535" cy="2308324"/>
          </a:xfrm>
          <a:prstGeom prst="rect">
            <a:avLst/>
          </a:prstGeom>
        </p:spPr>
        <p:txBody>
          <a:bodyPr wrap="square">
            <a:spAutoFit/>
          </a:bodyPr>
          <a:lstStyle/>
          <a:p>
            <a:r>
              <a:rPr lang="pt-BR" b="1" dirty="0">
                <a:latin typeface="Times New Roman" pitchFamily="18" charset="0"/>
                <a:cs typeface="Times New Roman" pitchFamily="18" charset="0"/>
              </a:rPr>
              <a:t>Ví dụ:</a:t>
            </a:r>
            <a:r>
              <a:rPr lang="pt-BR" i="1" dirty="0">
                <a:latin typeface="Times New Roman" pitchFamily="18" charset="0"/>
                <a:cs typeface="Times New Roman" pitchFamily="18" charset="0"/>
              </a:rPr>
              <a:t> Bố mẹ thân mến! Thứ 6 tuần này các cô và các con sẽ có 1 hoạt động tạo hình từ vỏ chai, nắp chai nhựa. Để các con được thỏa sức sáng tạo với những chiếc vỏ chai,nắp chai cũng như góp phần giảm  tải rác thải nhựa ra môi trường, Cha mẹ hãy cùng con mang đến lớp những vỏ chai,nắp chai nhựa đã qua sử dụng..... hạn cuối là chiều thứ 5. Rất mong nhận được sự hợp lực từ phía CMHS. Trân trọng</a:t>
            </a:r>
            <a:r>
              <a:rPr lang="pt-BR" i="1" dirty="0" smtClean="0">
                <a:latin typeface="Times New Roman" pitchFamily="18" charset="0"/>
                <a:cs typeface="Times New Roman" pitchFamily="18" charset="0"/>
              </a:rPr>
              <a:t>!</a:t>
            </a:r>
          </a:p>
          <a:p>
            <a:endParaRPr lang="en-GB" dirty="0">
              <a:latin typeface="Times New Roman" pitchFamily="18" charset="0"/>
              <a:cs typeface="Times New Roman" pitchFamily="18" charset="0"/>
            </a:endParaRPr>
          </a:p>
        </p:txBody>
      </p:sp>
      <p:pic>
        <p:nvPicPr>
          <p:cNvPr id="5" name="Picture 4" descr="C:\Users\tanhongha\Downloads\IMG-4233.jpg"/>
          <p:cNvPicPr/>
          <p:nvPr/>
        </p:nvPicPr>
        <p:blipFill>
          <a:blip r:embed="rId3" cstate="print">
            <a:lum bright="10000" contrast="5000"/>
            <a:extLst>
              <a:ext uri="{28A0092B-C50C-407E-A947-70E740481C1C}">
                <a14:useLocalDpi xmlns:a14="http://schemas.microsoft.com/office/drawing/2010/main" val="0"/>
              </a:ext>
            </a:extLst>
          </a:blip>
          <a:srcRect/>
          <a:stretch>
            <a:fillRect/>
          </a:stretch>
        </p:blipFill>
        <p:spPr bwMode="auto">
          <a:xfrm>
            <a:off x="3048000" y="3314700"/>
            <a:ext cx="4800600" cy="1380808"/>
          </a:xfrm>
          <a:prstGeom prst="rect">
            <a:avLst/>
          </a:prstGeom>
          <a:noFill/>
          <a:ln>
            <a:noFill/>
          </a:ln>
        </p:spPr>
      </p:pic>
      <p:sp>
        <p:nvSpPr>
          <p:cNvPr id="6" name="Rectangle 5"/>
          <p:cNvSpPr/>
          <p:nvPr/>
        </p:nvSpPr>
        <p:spPr>
          <a:xfrm>
            <a:off x="3153229" y="4740905"/>
            <a:ext cx="4572000" cy="261610"/>
          </a:xfrm>
          <a:prstGeom prst="rect">
            <a:avLst/>
          </a:prstGeom>
        </p:spPr>
        <p:txBody>
          <a:bodyPr>
            <a:spAutoFit/>
          </a:bodyPr>
          <a:lstStyle/>
          <a:p>
            <a:pPr algn="ctr"/>
            <a:r>
              <a:rPr lang="vi-VN" sz="1100" i="1" dirty="0"/>
              <a:t>Hình ảnh nắp chai phụ huynh mang tới ủng hộ sau khi cô phát động</a:t>
            </a:r>
            <a:endParaRPr lang="en-GB" sz="1100" dirty="0"/>
          </a:p>
        </p:txBody>
      </p:sp>
    </p:spTree>
    <p:extLst>
      <p:ext uri="{BB962C8B-B14F-4D97-AF65-F5344CB8AC3E}">
        <p14:creationId xmlns:p14="http://schemas.microsoft.com/office/powerpoint/2010/main" val="24643620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228600" y="-266700"/>
            <a:ext cx="9143135" cy="5360894"/>
          </a:xfrm>
          <a:prstGeom prst="rect">
            <a:avLst/>
          </a:prstGeom>
          <a:noFill/>
          <a:ln w="9525">
            <a:noFill/>
          </a:ln>
        </p:spPr>
      </p:pic>
      <p:sp>
        <p:nvSpPr>
          <p:cNvPr id="3" name="Rectangle 2"/>
          <p:cNvSpPr/>
          <p:nvPr/>
        </p:nvSpPr>
        <p:spPr>
          <a:xfrm>
            <a:off x="2286000" y="484543"/>
            <a:ext cx="6324600" cy="3748719"/>
          </a:xfrm>
          <a:prstGeom prst="rect">
            <a:avLst/>
          </a:prstGeom>
        </p:spPr>
        <p:txBody>
          <a:bodyPr wrap="square">
            <a:spAutoFit/>
          </a:bodyPr>
          <a:lstStyle/>
          <a:p>
            <a:pPr marR="89535" algn="just">
              <a:lnSpc>
                <a:spcPct val="120000"/>
              </a:lnSpc>
            </a:pPr>
            <a:r>
              <a:rPr lang="pl-PL" b="1" i="1" dirty="0">
                <a:latin typeface="Times New Roman" panose="02020603050405020304" pitchFamily="18" charset="0"/>
                <a:ea typeface="Times New Roman" panose="02020603050405020304" pitchFamily="18" charset="0"/>
              </a:rPr>
              <a:t>-  Mục đích của biện pháp: </a:t>
            </a:r>
            <a:r>
              <a:rPr lang="pl-PL" dirty="0">
                <a:latin typeface="Times New Roman" panose="02020603050405020304" pitchFamily="18" charset="0"/>
                <a:ea typeface="Times New Roman" panose="02020603050405020304" pitchFamily="18" charset="0"/>
              </a:rPr>
              <a:t>Phát động phong trào thu gom rác tái chế. Để trên lớp các con có nhiều hoạt động trải nghiệm và</a:t>
            </a:r>
            <a:r>
              <a:rPr lang="pt-BR" dirty="0">
                <a:latin typeface="Times New Roman" panose="02020603050405020304" pitchFamily="18" charset="0"/>
                <a:ea typeface="Times New Roman" panose="02020603050405020304" pitchFamily="18" charset="0"/>
              </a:rPr>
              <a:t> kết hợp cùng </a:t>
            </a:r>
            <a:r>
              <a:rPr lang="pl-PL" dirty="0">
                <a:latin typeface="Times New Roman" panose="02020603050405020304" pitchFamily="18" charset="0"/>
                <a:ea typeface="Times New Roman" panose="02020603050405020304" pitchFamily="18" charset="0"/>
              </a:rPr>
              <a:t>phụ huynh </a:t>
            </a:r>
            <a:r>
              <a:rPr lang="pt-BR" dirty="0">
                <a:latin typeface="Times New Roman" panose="02020603050405020304" pitchFamily="18" charset="0"/>
                <a:ea typeface="Times New Roman" panose="02020603050405020304" pitchFamily="18" charset="0"/>
              </a:rPr>
              <a:t> chung tay để đạt được hiệu quả và có tính liên tục. </a:t>
            </a:r>
            <a:endParaRPr lang="en-US" sz="1600" dirty="0">
              <a:latin typeface="Times New Roman" panose="02020603050405020304" pitchFamily="18" charset="0"/>
              <a:ea typeface="Times New Roman" panose="02020603050405020304" pitchFamily="18" charset="0"/>
            </a:endParaRPr>
          </a:p>
          <a:p>
            <a:pPr marR="89535" algn="just">
              <a:lnSpc>
                <a:spcPct val="120000"/>
              </a:lnSpc>
            </a:pPr>
            <a:r>
              <a:rPr lang="pl-PL" b="1" i="1" dirty="0">
                <a:latin typeface="Times New Roman" panose="02020603050405020304" pitchFamily="18" charset="0"/>
                <a:ea typeface="Times New Roman" panose="02020603050405020304" pitchFamily="18" charset="0"/>
              </a:rPr>
              <a:t>-  Hình thức thực hiện:</a:t>
            </a:r>
            <a:endParaRPr lang="en-US" sz="1600" dirty="0">
              <a:latin typeface="Times New Roman" panose="02020603050405020304" pitchFamily="18" charset="0"/>
              <a:ea typeface="Times New Roman" panose="02020603050405020304" pitchFamily="18" charset="0"/>
            </a:endParaRPr>
          </a:p>
          <a:p>
            <a:pPr marR="89535" algn="just">
              <a:lnSpc>
                <a:spcPct val="120000"/>
              </a:lnSpc>
              <a:tabLst>
                <a:tab pos="0" algn="l"/>
              </a:tabLst>
            </a:pPr>
            <a:r>
              <a:rPr lang="pl-PL" b="1" dirty="0">
                <a:latin typeface="Times New Roman" panose="02020603050405020304" pitchFamily="18" charset="0"/>
                <a:ea typeface="Times New Roman" panose="02020603050405020304" pitchFamily="18" charset="0"/>
              </a:rPr>
              <a:t>+ Ở lớp</a:t>
            </a:r>
            <a:r>
              <a:rPr lang="pl-PL" dirty="0">
                <a:latin typeface="Times New Roman" panose="02020603050405020304" pitchFamily="18" charset="0"/>
                <a:ea typeface="Times New Roman" panose="02020603050405020304" pitchFamily="18" charset="0"/>
              </a:rPr>
              <a:t>: Cô giáo trò chuyện với trẻ về công dụng của các chai lọ, hộp nhựa đã qua sử dụng có thể đem tái chế. Sau đó phát động trẻ về nhà thu gom chai nhựa, hộp. </a:t>
            </a:r>
            <a:r>
              <a:rPr lang="pt-BR" dirty="0">
                <a:latin typeface="Times New Roman" panose="02020603050405020304" pitchFamily="18" charset="0"/>
                <a:ea typeface="Times New Roman" panose="02020603050405020304" pitchFamily="18" charset="0"/>
              </a:rPr>
              <a:t>Cô </a:t>
            </a:r>
            <a:r>
              <a:rPr lang="vi-VN" dirty="0">
                <a:latin typeface="Times New Roman" panose="02020603050405020304" pitchFamily="18" charset="0"/>
                <a:ea typeface="Times New Roman" panose="02020603050405020304" pitchFamily="18" charset="0"/>
              </a:rPr>
              <a:t>cùng trẻ</a:t>
            </a:r>
            <a:r>
              <a:rPr lang="pt-BR" dirty="0">
                <a:latin typeface="Times New Roman" panose="02020603050405020304" pitchFamily="18" charset="0"/>
                <a:ea typeface="Times New Roman" panose="02020603050405020304" pitchFamily="18" charset="0"/>
              </a:rPr>
              <a:t> làm sản phẩm từ chai lọ, hộp,.... và gửi cho </a:t>
            </a:r>
            <a:r>
              <a:rPr lang="vi-VN" dirty="0">
                <a:latin typeface="Times New Roman" panose="02020603050405020304" pitchFamily="18" charset="0"/>
                <a:ea typeface="Times New Roman" panose="02020603050405020304" pitchFamily="18" charset="0"/>
              </a:rPr>
              <a:t>phụ huynh </a:t>
            </a:r>
            <a:r>
              <a:rPr lang="pt-BR" dirty="0">
                <a:latin typeface="Times New Roman" panose="02020603050405020304" pitchFamily="18" charset="0"/>
                <a:ea typeface="Times New Roman" panose="02020603050405020304" pitchFamily="18" charset="0"/>
              </a:rPr>
              <a:t>bằng hình ảnh, video để phụ huynh có thể cùng con làm khi ở nhà. Mẫu đồ dùng có thể làm theo chủ đề học của con trên lớp.</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83896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0" y="354106"/>
            <a:ext cx="9143135" cy="5360894"/>
          </a:xfrm>
          <a:prstGeom prst="rect">
            <a:avLst/>
          </a:prstGeom>
          <a:noFill/>
          <a:ln w="9525">
            <a:noFill/>
          </a:ln>
        </p:spPr>
      </p:pic>
      <p:sp>
        <p:nvSpPr>
          <p:cNvPr id="3" name="Rectangle 2"/>
          <p:cNvSpPr/>
          <p:nvPr/>
        </p:nvSpPr>
        <p:spPr>
          <a:xfrm>
            <a:off x="2286000" y="1481739"/>
            <a:ext cx="6477000" cy="3748719"/>
          </a:xfrm>
          <a:prstGeom prst="rect">
            <a:avLst/>
          </a:prstGeom>
        </p:spPr>
        <p:txBody>
          <a:bodyPr wrap="square">
            <a:spAutoFit/>
          </a:bodyPr>
          <a:lstStyle/>
          <a:p>
            <a:pPr indent="457200" algn="just">
              <a:lnSpc>
                <a:spcPct val="120000"/>
              </a:lnSpc>
            </a:pPr>
            <a:r>
              <a:rPr lang="pt-BR" dirty="0">
                <a:latin typeface="Times New Roman" panose="02020603050405020304" pitchFamily="18" charset="0"/>
                <a:cs typeface="Times New Roman" panose="02020603050405020304" pitchFamily="18" charset="0"/>
              </a:rPr>
              <a:t>Với chủ đề “Động vật” cô giáo có thể gửi mẫu một số con vật: </a:t>
            </a:r>
            <a:r>
              <a:rPr lang="vi-VN" dirty="0">
                <a:latin typeface="Times New Roman" panose="02020603050405020304" pitchFamily="18" charset="0"/>
                <a:cs typeface="Times New Roman" panose="02020603050405020304" pitchFamily="18" charset="0"/>
              </a:rPr>
              <a:t>C</a:t>
            </a:r>
            <a:r>
              <a:rPr lang="pt-BR" dirty="0">
                <a:latin typeface="Times New Roman" panose="02020603050405020304" pitchFamily="18" charset="0"/>
                <a:cs typeface="Times New Roman" panose="02020603050405020304" pitchFamily="18" charset="0"/>
              </a:rPr>
              <a:t>on công, con vịt, con bướm, con thỏ ,....làm từ các vỏ hộp sữa chua, vỏ hộp váng sữa uống, lõi giấy vệ sinh, thìa sữa chua đã qua sử dụng....</a:t>
            </a:r>
            <a:endParaRPr lang="en-US" dirty="0">
              <a:latin typeface="Times New Roman" panose="02020603050405020304" pitchFamily="18" charset="0"/>
              <a:cs typeface="Times New Roman" panose="02020603050405020304" pitchFamily="18" charset="0"/>
            </a:endParaRPr>
          </a:p>
          <a:p>
            <a:pPr indent="457200" algn="just">
              <a:lnSpc>
                <a:spcPct val="120000"/>
              </a:lnSpc>
            </a:pPr>
            <a:r>
              <a:rPr lang="pt-BR" dirty="0">
                <a:latin typeface="Times New Roman" panose="02020603050405020304" pitchFamily="18" charset="0"/>
                <a:cs typeface="Times New Roman" panose="02020603050405020304" pitchFamily="18" charset="0"/>
              </a:rPr>
              <a:t>Với chủ đề “Giao thông” cô giao có thể gửi mẫu nhưng Phương tiện giao thông được làm từ vỏ các loại chai nhựa sữa tắm, dầu gội, vỏ chai nước....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dùng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hết</a:t>
            </a:r>
            <a:r>
              <a:rPr lang="en-US" dirty="0">
                <a:latin typeface="Times New Roman" panose="02020603050405020304" pitchFamily="18" charset="0"/>
                <a:cs typeface="Times New Roman" panose="02020603050405020304" pitchFamily="18" charset="0"/>
              </a:rPr>
              <a:t>.</a:t>
            </a:r>
          </a:p>
          <a:p>
            <a:pPr indent="457200" algn="just">
              <a:lnSpc>
                <a:spcPct val="120000"/>
              </a:lnSpc>
            </a:pPr>
            <a:r>
              <a:rPr lang="pt-BR" dirty="0">
                <a:latin typeface="Times New Roman" panose="02020603050405020304" pitchFamily="18" charset="0"/>
                <a:cs typeface="Times New Roman" panose="02020603050405020304" pitchFamily="18" charset="0"/>
              </a:rPr>
              <a:t>Với chủ đề “Gia đình” cô giáo có thể gửi mẫu: </a:t>
            </a:r>
            <a:r>
              <a:rPr lang="vi-VN" dirty="0">
                <a:latin typeface="Times New Roman" panose="02020603050405020304" pitchFamily="18" charset="0"/>
                <a:cs typeface="Times New Roman" panose="02020603050405020304" pitchFamily="18" charset="0"/>
              </a:rPr>
              <a:t>Q</a:t>
            </a:r>
            <a:r>
              <a:rPr lang="pt-BR" dirty="0">
                <a:latin typeface="Times New Roman" panose="02020603050405020304" pitchFamily="18" charset="0"/>
                <a:cs typeface="Times New Roman" panose="02020603050405020304" pitchFamily="18" charset="0"/>
              </a:rPr>
              <a:t>uạt, ngôi nhà, tủ quần áo, lọ hoa, khung ảnh, đồng hồ làm từ các thùng cattong, vỏ váng sữa uống, vỏ, hộp bánh,....</a:t>
            </a:r>
            <a:endParaRPr lang="en-US" dirty="0">
              <a:latin typeface="Times New Roman" panose="02020603050405020304" pitchFamily="18" charset="0"/>
              <a:cs typeface="Times New Roman" panose="02020603050405020304" pitchFamily="18" charset="0"/>
            </a:endParaRPr>
          </a:p>
          <a:p>
            <a:pPr indent="457200" algn="just">
              <a:lnSpc>
                <a:spcPct val="120000"/>
              </a:lnSpc>
            </a:pPr>
            <a:r>
              <a:rPr lang="pl-PL" dirty="0" smtClean="0">
                <a:latin typeface="Times New Roman" panose="02020603050405020304" pitchFamily="18"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76784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0" y="354106"/>
            <a:ext cx="8381207" cy="5360894"/>
          </a:xfrm>
          <a:prstGeom prst="rect">
            <a:avLst/>
          </a:prstGeom>
          <a:noFill/>
          <a:ln w="9525">
            <a:noFill/>
          </a:ln>
        </p:spPr>
      </p:pic>
      <p:sp>
        <p:nvSpPr>
          <p:cNvPr id="3" name="Rectangle 2"/>
          <p:cNvSpPr/>
          <p:nvPr/>
        </p:nvSpPr>
        <p:spPr>
          <a:xfrm>
            <a:off x="2286000" y="1481739"/>
            <a:ext cx="5562600" cy="2419124"/>
          </a:xfrm>
          <a:prstGeom prst="rect">
            <a:avLst/>
          </a:prstGeom>
        </p:spPr>
        <p:txBody>
          <a:bodyPr wrap="square">
            <a:spAutoFit/>
          </a:bodyPr>
          <a:lstStyle/>
          <a:p>
            <a:pPr indent="457200" algn="just">
              <a:lnSpc>
                <a:spcPct val="120000"/>
              </a:lnSpc>
            </a:pPr>
            <a:r>
              <a:rPr lang="pl-PL" b="1" dirty="0">
                <a:latin typeface="Times New Roman" panose="02020603050405020304" pitchFamily="18" charset="0"/>
                <a:ea typeface="Times New Roman" panose="02020603050405020304" pitchFamily="18" charset="0"/>
              </a:rPr>
              <a:t>+ Ở nhà:</a:t>
            </a:r>
            <a:r>
              <a:rPr lang="pl-PL" dirty="0">
                <a:latin typeface="Times New Roman" panose="02020603050405020304" pitchFamily="18" charset="0"/>
                <a:ea typeface="Times New Roman" panose="02020603050405020304" pitchFamily="18" charset="0"/>
              </a:rPr>
              <a:t> Cô giáo gửi nội dung của hoạt động cho </a:t>
            </a:r>
            <a:r>
              <a:rPr lang="vi-VN" dirty="0">
                <a:latin typeface="Times New Roman" panose="02020603050405020304" pitchFamily="18" charset="0"/>
                <a:ea typeface="Times New Roman" panose="02020603050405020304" pitchFamily="18" charset="0"/>
              </a:rPr>
              <a:t>phụ huynh qua trò chuyện, p</a:t>
            </a:r>
            <a:r>
              <a:rPr lang="pl-PL" dirty="0">
                <a:latin typeface="Times New Roman" panose="02020603050405020304" pitchFamily="18" charset="0"/>
                <a:ea typeface="Times New Roman" panose="02020603050405020304" pitchFamily="18" charset="0"/>
              </a:rPr>
              <a:t>hát động bao gồm ý nghĩa của hoạt động để </a:t>
            </a:r>
            <a:r>
              <a:rPr lang="vi-VN" dirty="0">
                <a:latin typeface="Times New Roman" panose="02020603050405020304" pitchFamily="18" charset="0"/>
                <a:ea typeface="Times New Roman" panose="02020603050405020304" pitchFamily="18" charset="0"/>
              </a:rPr>
              <a:t>cha mẹ học sinh</a:t>
            </a:r>
            <a:r>
              <a:rPr lang="pl-PL" dirty="0">
                <a:latin typeface="Times New Roman" panose="02020603050405020304" pitchFamily="18" charset="0"/>
                <a:ea typeface="Times New Roman" panose="02020603050405020304" pitchFamily="18" charset="0"/>
              </a:rPr>
              <a:t> cùng đồng hành. Từ hoạt động phân loại rác tại nhà, trẻ sẽ cùng bố mẹ mang đến lớp những loại chai lọ, vỏ hộp,...có thể tái chế làm đồ dùng đồ chơi thì giữ lại, những chai hộp không thể làm thì thu gom bán tái chế. </a:t>
            </a:r>
            <a:endParaRPr lang="en-US"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937450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Box 3"/>
          <p:cNvSpPr txBox="1">
            <a:spLocks noChangeArrowheads="1"/>
          </p:cNvSpPr>
          <p:nvPr/>
        </p:nvSpPr>
        <p:spPr bwMode="ltGray">
          <a:xfrm>
            <a:off x="2438400" y="647700"/>
            <a:ext cx="5867400"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lnSpc>
                <a:spcPct val="95000"/>
              </a:lnSpc>
              <a:spcBef>
                <a:spcPts val="0"/>
              </a:spcBef>
              <a:spcAft>
                <a:spcPts val="800"/>
              </a:spcAft>
              <a:defRPr/>
            </a:pPr>
            <a:r>
              <a:rPr lang="en-US" sz="3600" b="1" dirty="0">
                <a:solidFill>
                  <a:srgbClr val="C00000"/>
                </a:solidFill>
                <a:latin typeface="Times New Roman" panose="02020603050405020304" pitchFamily="18" charset="0"/>
                <a:cs typeface="Times New Roman" panose="02020603050405020304" pitchFamily="18" charset="0"/>
              </a:rPr>
              <a:t>III</a:t>
            </a:r>
            <a:r>
              <a:rPr lang="en-US" sz="3600" b="1">
                <a:solidFill>
                  <a:srgbClr val="C00000"/>
                </a:solidFill>
                <a:latin typeface="Times New Roman" panose="02020603050405020304" pitchFamily="18" charset="0"/>
                <a:cs typeface="Times New Roman" panose="02020603050405020304" pitchFamily="18" charset="0"/>
              </a:rPr>
              <a:t>. HIỆU QUẢ ÁP DỤNG</a:t>
            </a:r>
            <a:endParaRPr lang="en-US" sz="3600" b="1" dirty="0">
              <a:solidFill>
                <a:srgbClr val="C00000"/>
              </a:solidFill>
              <a:latin typeface="Times New Roman" panose="02020603050405020304" pitchFamily="18" charset="0"/>
              <a:cs typeface="Times New Roman" panose="02020603050405020304" pitchFamily="18" charset="0"/>
            </a:endParaRPr>
          </a:p>
        </p:txBody>
      </p:sp>
      <p:sp>
        <p:nvSpPr>
          <p:cNvPr id="4" name="Text Box 3"/>
          <p:cNvSpPr txBox="1">
            <a:spLocks noChangeArrowheads="1"/>
          </p:cNvSpPr>
          <p:nvPr/>
        </p:nvSpPr>
        <p:spPr bwMode="ltGray">
          <a:xfrm>
            <a:off x="457200" y="1790700"/>
            <a:ext cx="8153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pt-BR" sz="2000" dirty="0">
                <a:latin typeface="Times New Roman" pitchFamily="18" charset="0"/>
                <a:cs typeface="Times New Roman" pitchFamily="18" charset="0"/>
              </a:rPr>
              <a:t>	</a:t>
            </a:r>
            <a:endParaRPr lang="en-US" sz="2000" b="1" dirty="0">
              <a:latin typeface="Times New Roman" panose="02020603050405020304" pitchFamily="18" charset="0"/>
              <a:cs typeface="Times New Roman" panose="02020603050405020304" pitchFamily="18" charset="0"/>
            </a:endParaRPr>
          </a:p>
        </p:txBody>
      </p:sp>
      <p:pic>
        <p:nvPicPr>
          <p:cNvPr id="5122" name="Picture 3" descr="Description: Đồ chơi"/>
          <p:cNvPicPr>
            <a:picLocks noChangeAspect="1" noChangeArrowheads="1"/>
          </p:cNvPicPr>
          <p:nvPr/>
        </p:nvPicPr>
        <p:blipFill>
          <a:blip r:embed="rId3">
            <a:lum bright="10000" contrast="14000"/>
            <a:extLst>
              <a:ext uri="{28A0092B-C50C-407E-A947-70E740481C1C}">
                <a14:useLocalDpi xmlns:a14="http://schemas.microsoft.com/office/drawing/2010/main" val="0"/>
              </a:ext>
            </a:extLst>
          </a:blip>
          <a:srcRect t="24953" b="24696"/>
          <a:stretch>
            <a:fillRect/>
          </a:stretch>
        </p:blipFill>
        <p:spPr bwMode="auto">
          <a:xfrm>
            <a:off x="228600" y="1992569"/>
            <a:ext cx="2667000" cy="3074731"/>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4" descr="Description: Easy Summer Crafts Ideas for Kids (73)"/>
          <p:cNvPicPr>
            <a:picLocks noChangeAspect="1" noChangeArrowheads="1"/>
          </p:cNvPicPr>
          <p:nvPr/>
        </p:nvPicPr>
        <p:blipFill>
          <a:blip r:embed="rId4">
            <a:lum bright="10000" contrast="10000"/>
            <a:extLst>
              <a:ext uri="{28A0092B-C50C-407E-A947-70E740481C1C}">
                <a14:useLocalDpi xmlns:a14="http://schemas.microsoft.com/office/drawing/2010/main" val="0"/>
              </a:ext>
            </a:extLst>
          </a:blip>
          <a:srcRect/>
          <a:stretch>
            <a:fillRect/>
          </a:stretch>
        </p:blipFill>
        <p:spPr bwMode="auto">
          <a:xfrm>
            <a:off x="3246437" y="1952655"/>
            <a:ext cx="2574925" cy="32766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p:cNvSpPr>
            <a:spLocks noChangeArrowheads="1"/>
          </p:cNvSpPr>
          <p:nvPr/>
        </p:nvSpPr>
        <p:spPr bwMode="auto">
          <a:xfrm>
            <a:off x="1941373" y="5219700"/>
            <a:ext cx="559159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Mẫu</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phương</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tiện</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đồ</a:t>
            </a:r>
            <a:r>
              <a:rPr kumimoji="0" lang="en-US" sz="1100" b="0" i="1" u="none" strike="noStrike" cap="none" normalizeH="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dirty="0" err="1" smtClean="0">
                <a:ln>
                  <a:noFill/>
                </a:ln>
                <a:solidFill>
                  <a:srgbClr val="0000FF"/>
                </a:solidFill>
                <a:effectLst/>
                <a:latin typeface="Times New Roman" pitchFamily="18" charset="0"/>
                <a:ea typeface="Times New Roman" pitchFamily="18" charset="0"/>
                <a:cs typeface="Times New Roman" pitchFamily="18" charset="0"/>
              </a:rPr>
              <a:t>dùng</a:t>
            </a:r>
            <a:r>
              <a:rPr kumimoji="0" lang="en-US" sz="1100" b="0" i="1" u="none" strike="noStrike" cap="none" normalizeH="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dirty="0" err="1" smtClean="0">
                <a:ln>
                  <a:noFill/>
                </a:ln>
                <a:solidFill>
                  <a:srgbClr val="0000FF"/>
                </a:solidFill>
                <a:effectLst/>
                <a:latin typeface="Times New Roman" pitchFamily="18" charset="0"/>
                <a:ea typeface="Times New Roman" pitchFamily="18" charset="0"/>
                <a:cs typeface="Times New Roman" pitchFamily="18" charset="0"/>
              </a:rPr>
              <a:t>đồ</a:t>
            </a:r>
            <a:r>
              <a:rPr kumimoji="0" lang="en-US" sz="1100" b="0" i="1" u="none" strike="noStrike" cap="none" normalizeH="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dirty="0" err="1" smtClean="0">
                <a:ln>
                  <a:noFill/>
                </a:ln>
                <a:solidFill>
                  <a:srgbClr val="0000FF"/>
                </a:solidFill>
                <a:effectLst/>
                <a:latin typeface="Times New Roman" pitchFamily="18" charset="0"/>
                <a:ea typeface="Times New Roman" pitchFamily="18" charset="0"/>
                <a:cs typeface="Times New Roman" pitchFamily="18" charset="0"/>
              </a:rPr>
              <a:t>chơi</a:t>
            </a:r>
            <a:r>
              <a:rPr kumimoji="0" lang="en-US" sz="1100" b="0" i="1" u="none" strike="noStrike" cap="none" normalizeH="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làm</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từ</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vỏ</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chai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các</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loại</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chai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nhựa</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sữa</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tắm</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dầu</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gội</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que</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 </a:t>
            </a:r>
            <a:r>
              <a:rPr kumimoji="0" lang="en-US" sz="1100" b="0"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kem</a:t>
            </a:r>
            <a:r>
              <a:rPr kumimoji="0" lang="en-US" sz="1100" b="0" i="1"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rPr>
              <a:t>.</a:t>
            </a:r>
            <a:endParaRPr kumimoji="0" lang="en-US" sz="11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 name="Picture 7" descr="FB_IMG_1521378626914"/>
          <p:cNvPicPr/>
          <p:nvPr/>
        </p:nvPicPr>
        <p:blipFill>
          <a:blip r:embed="rId5">
            <a:lum bright="20000" contrast="10000"/>
            <a:extLst>
              <a:ext uri="{28A0092B-C50C-407E-A947-70E740481C1C}">
                <a14:useLocalDpi xmlns:a14="http://schemas.microsoft.com/office/drawing/2010/main" val="0"/>
              </a:ext>
            </a:extLst>
          </a:blip>
          <a:srcRect l="5217" t="693" b="7890"/>
          <a:stretch>
            <a:fillRect/>
          </a:stretch>
        </p:blipFill>
        <p:spPr bwMode="auto">
          <a:xfrm>
            <a:off x="6126208" y="1952655"/>
            <a:ext cx="2636792" cy="3114645"/>
          </a:xfrm>
          <a:prstGeom prst="rect">
            <a:avLst/>
          </a:prstGeom>
          <a:noFill/>
          <a:ln>
            <a:noFill/>
          </a:ln>
        </p:spPr>
      </p:pic>
    </p:spTree>
    <p:extLst>
      <p:ext uri="{BB962C8B-B14F-4D97-AF65-F5344CB8AC3E}">
        <p14:creationId xmlns:p14="http://schemas.microsoft.com/office/powerpoint/2010/main" val="24108240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Hướng dẫn làm đồ chơi cho bé bằng phế liệu đã qua sử dụ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40548" y="1920974"/>
            <a:ext cx="2667001" cy="1524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tanhongha\Downloads\IMG_4292 (1).jpg"/>
          <p:cNvPicPr/>
          <p:nvPr/>
        </p:nvPicPr>
        <p:blipFill>
          <a:blip r:embed="rId5" cstate="print">
            <a:lum bright="20000" contrast="15000"/>
            <a:extLst>
              <a:ext uri="{28A0092B-C50C-407E-A947-70E740481C1C}">
                <a14:useLocalDpi xmlns:a14="http://schemas.microsoft.com/office/drawing/2010/main" val="0"/>
              </a:ext>
            </a:extLst>
          </a:blip>
          <a:srcRect/>
          <a:stretch>
            <a:fillRect/>
          </a:stretch>
        </p:blipFill>
        <p:spPr bwMode="auto">
          <a:xfrm>
            <a:off x="304799" y="2019300"/>
            <a:ext cx="2686721" cy="2859434"/>
          </a:xfrm>
          <a:prstGeom prst="rect">
            <a:avLst/>
          </a:prstGeom>
          <a:noFill/>
          <a:ln>
            <a:noFill/>
          </a:ln>
        </p:spPr>
      </p:pic>
      <p:sp>
        <p:nvSpPr>
          <p:cNvPr id="3" name="Rectangle 2"/>
          <p:cNvSpPr/>
          <p:nvPr/>
        </p:nvSpPr>
        <p:spPr>
          <a:xfrm>
            <a:off x="83110" y="5065864"/>
            <a:ext cx="3389711" cy="328360"/>
          </a:xfrm>
          <a:prstGeom prst="rect">
            <a:avLst/>
          </a:prstGeom>
        </p:spPr>
        <p:txBody>
          <a:bodyPr wrap="none">
            <a:spAutoFit/>
          </a:bodyPr>
          <a:lstStyle/>
          <a:p>
            <a:pPr marR="89535" algn="ctr">
              <a:lnSpc>
                <a:spcPct val="120000"/>
              </a:lnSpc>
            </a:pPr>
            <a:r>
              <a:rPr lang="vi-VN" sz="1400" i="1" dirty="0">
                <a:latin typeface="Times New Roman" panose="02020603050405020304" pitchFamily="18" charset="0"/>
                <a:ea typeface="Times New Roman" panose="02020603050405020304" pitchFamily="18" charset="0"/>
              </a:rPr>
              <a:t>Bé Mai Hoa </a:t>
            </a:r>
            <a:r>
              <a:rPr lang="pl-PL" sz="1400" i="1" dirty="0">
                <a:latin typeface="Times New Roman" panose="02020603050405020304" pitchFamily="18" charset="0"/>
                <a:ea typeface="Times New Roman" panose="02020603050405020304" pitchFamily="18" charset="0"/>
              </a:rPr>
              <a:t>giúp Mẹ phân loại rác tại nhà</a:t>
            </a:r>
            <a:r>
              <a:rPr lang="pl-PL" sz="1200" b="1" dirty="0">
                <a:latin typeface="Times New Roman" panose="02020603050405020304" pitchFamily="18" charset="0"/>
                <a:ea typeface="Times New Roman" panose="02020603050405020304" pitchFamily="18" charset="0"/>
              </a:rPr>
              <a:t>.</a:t>
            </a:r>
            <a:endParaRPr lang="en-US" sz="1200" dirty="0">
              <a:effectLst/>
              <a:latin typeface="Times New Roman" panose="02020603050405020304" pitchFamily="18" charset="0"/>
              <a:ea typeface="Times New Roman" panose="02020603050405020304" pitchFamily="18" charset="0"/>
            </a:endParaRPr>
          </a:p>
        </p:txBody>
      </p:sp>
      <p:pic>
        <p:nvPicPr>
          <p:cNvPr id="8" name="Picture 7"/>
          <p:cNvPicPr/>
          <p:nvPr/>
        </p:nvPicPr>
        <p:blipFill>
          <a:blip r:embed="rId6"/>
          <a:stretch>
            <a:fillRect/>
          </a:stretch>
        </p:blipFill>
        <p:spPr>
          <a:xfrm>
            <a:off x="6096000" y="1876540"/>
            <a:ext cx="2552700" cy="1524000"/>
          </a:xfrm>
          <a:prstGeom prst="rect">
            <a:avLst/>
          </a:prstGeom>
        </p:spPr>
      </p:pic>
      <p:pic>
        <p:nvPicPr>
          <p:cNvPr id="9" name="Picture 8" descr="C:\Users\tanhongha\Downloads\IMG_4260.jpg"/>
          <p:cNvPicPr/>
          <p:nvPr/>
        </p:nvPicPr>
        <p:blipFill>
          <a:blip r:embed="rId7" cstate="print">
            <a:lum bright="15000" contrast="10000"/>
            <a:extLst>
              <a:ext uri="{28A0092B-C50C-407E-A947-70E740481C1C}">
                <a14:useLocalDpi xmlns:a14="http://schemas.microsoft.com/office/drawing/2010/main" val="0"/>
              </a:ext>
            </a:extLst>
          </a:blip>
          <a:srcRect/>
          <a:stretch>
            <a:fillRect/>
          </a:stretch>
        </p:blipFill>
        <p:spPr bwMode="auto">
          <a:xfrm>
            <a:off x="3438860" y="3397653"/>
            <a:ext cx="2667001" cy="1533413"/>
          </a:xfrm>
          <a:prstGeom prst="rect">
            <a:avLst/>
          </a:prstGeom>
          <a:noFill/>
          <a:ln>
            <a:noFill/>
          </a:ln>
        </p:spPr>
      </p:pic>
      <p:pic>
        <p:nvPicPr>
          <p:cNvPr id="10" name="Picture 9" descr="C:\Users\tanhongha\Downloads\IMG_4317.jpg"/>
          <p:cNvPicPr/>
          <p:nvPr/>
        </p:nvPicPr>
        <p:blipFill>
          <a:blip r:embed="rId8" cstate="print">
            <a:lum bright="10000" contrast="5000"/>
            <a:extLst>
              <a:ext uri="{28A0092B-C50C-407E-A947-70E740481C1C}">
                <a14:useLocalDpi xmlns:a14="http://schemas.microsoft.com/office/drawing/2010/main" val="0"/>
              </a:ext>
            </a:extLst>
          </a:blip>
          <a:srcRect/>
          <a:stretch>
            <a:fillRect/>
          </a:stretch>
        </p:blipFill>
        <p:spPr bwMode="auto">
          <a:xfrm>
            <a:off x="6096000" y="3390900"/>
            <a:ext cx="2552700" cy="1487834"/>
          </a:xfrm>
          <a:prstGeom prst="rect">
            <a:avLst/>
          </a:prstGeom>
          <a:noFill/>
          <a:ln>
            <a:noFill/>
          </a:ln>
        </p:spPr>
      </p:pic>
      <p:sp>
        <p:nvSpPr>
          <p:cNvPr id="4" name="Rectangle 3"/>
          <p:cNvSpPr/>
          <p:nvPr/>
        </p:nvSpPr>
        <p:spPr>
          <a:xfrm>
            <a:off x="4267200" y="4991100"/>
            <a:ext cx="3852337" cy="369332"/>
          </a:xfrm>
          <a:prstGeom prst="rect">
            <a:avLst/>
          </a:prstGeom>
        </p:spPr>
        <p:txBody>
          <a:bodyPr wrap="none">
            <a:spAutoFit/>
          </a:bodyPr>
          <a:lstStyle/>
          <a:p>
            <a:r>
              <a:rPr lang="vi-VN" i="1" dirty="0">
                <a:latin typeface="Times New Roman" panose="02020603050405020304" pitchFamily="18" charset="0"/>
                <a:ea typeface="Times New Roman" panose="02020603050405020304" pitchFamily="18" charset="0"/>
              </a:rPr>
              <a:t>Đồ dùng đồ chơi làm từ rác thải tái chế</a:t>
            </a:r>
            <a:endParaRPr lang="en-US" dirty="0"/>
          </a:p>
        </p:txBody>
      </p:sp>
      <p:sp>
        <p:nvSpPr>
          <p:cNvPr id="5" name="Rectangle 4"/>
          <p:cNvSpPr/>
          <p:nvPr/>
        </p:nvSpPr>
        <p:spPr>
          <a:xfrm>
            <a:off x="2285999" y="327431"/>
            <a:ext cx="6172201" cy="1323439"/>
          </a:xfrm>
          <a:prstGeom prst="rect">
            <a:avLst/>
          </a:prstGeom>
        </p:spPr>
        <p:txBody>
          <a:bodyPr wrap="square">
            <a:spAutoFit/>
          </a:bodyPr>
          <a:lstStyle/>
          <a:p>
            <a:r>
              <a:rPr lang="pl-PL" sz="2000" dirty="0">
                <a:solidFill>
                  <a:srgbClr val="C00000"/>
                </a:solidFill>
                <a:latin typeface="Times New Roman" panose="02020603050405020304" pitchFamily="18" charset="0"/>
                <a:ea typeface="Times New Roman" panose="02020603050405020304" pitchFamily="18" charset="0"/>
              </a:rPr>
              <a:t>Chỉ sau một thời gian </a:t>
            </a:r>
            <a:r>
              <a:rPr lang="pl-PL" sz="2000" dirty="0" smtClean="0">
                <a:solidFill>
                  <a:srgbClr val="C00000"/>
                </a:solidFill>
                <a:latin typeface="Times New Roman" panose="02020603050405020304" pitchFamily="18" charset="0"/>
                <a:ea typeface="Times New Roman" panose="02020603050405020304" pitchFamily="18" charset="0"/>
              </a:rPr>
              <a:t>ngắn</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thực</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hiện</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biện</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pháp</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tôi</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có</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được</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sự</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ủng</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hộ</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của</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phụ</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huynh</a:t>
            </a:r>
            <a:r>
              <a:rPr lang="en-US" sz="2000" dirty="0" smtClean="0">
                <a:solidFill>
                  <a:srgbClr val="C00000"/>
                </a:solidFill>
                <a:latin typeface="Times New Roman" panose="02020603050405020304" pitchFamily="18" charset="0"/>
                <a:ea typeface="Times New Roman" panose="02020603050405020304" pitchFamily="18" charset="0"/>
              </a:rPr>
              <a:t>,</a:t>
            </a:r>
            <a:r>
              <a:rPr lang="pl-PL"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hiện</a:t>
            </a:r>
            <a:r>
              <a:rPr lang="en-US" sz="2000" dirty="0" smtClean="0">
                <a:solidFill>
                  <a:srgbClr val="C00000"/>
                </a:solidFill>
                <a:latin typeface="Times New Roman" panose="02020603050405020304" pitchFamily="18" charset="0"/>
                <a:ea typeface="Times New Roman" panose="02020603050405020304" pitchFamily="18" charset="0"/>
              </a:rPr>
              <a:t> </a:t>
            </a:r>
            <a:r>
              <a:rPr lang="pl-PL" sz="2000" dirty="0" smtClean="0">
                <a:solidFill>
                  <a:srgbClr val="C00000"/>
                </a:solidFill>
                <a:latin typeface="Times New Roman" panose="02020603050405020304" pitchFamily="18" charset="0"/>
                <a:ea typeface="Times New Roman" panose="02020603050405020304" pitchFamily="18" charset="0"/>
              </a:rPr>
              <a:t>lớp </a:t>
            </a:r>
            <a:r>
              <a:rPr lang="pl-PL" sz="2000" dirty="0">
                <a:solidFill>
                  <a:srgbClr val="C00000"/>
                </a:solidFill>
                <a:latin typeface="Times New Roman" panose="02020603050405020304" pitchFamily="18" charset="0"/>
                <a:ea typeface="Times New Roman" panose="02020603050405020304" pitchFamily="18" charset="0"/>
              </a:rPr>
              <a:t>tôi đã có </a:t>
            </a:r>
            <a:r>
              <a:rPr lang="pl-PL" sz="2000" dirty="0" smtClean="0">
                <a:solidFill>
                  <a:srgbClr val="C00000"/>
                </a:solidFill>
                <a:latin typeface="Times New Roman" panose="02020603050405020304" pitchFamily="18" charset="0"/>
                <a:ea typeface="Times New Roman" panose="02020603050405020304" pitchFamily="18" charset="0"/>
              </a:rPr>
              <a:t>một </a:t>
            </a:r>
            <a:r>
              <a:rPr lang="pl-PL" sz="2000" dirty="0">
                <a:solidFill>
                  <a:srgbClr val="C00000"/>
                </a:solidFill>
                <a:latin typeface="Times New Roman" panose="02020603050405020304" pitchFamily="18" charset="0"/>
                <a:ea typeface="Times New Roman" panose="02020603050405020304" pitchFamily="18" charset="0"/>
              </a:rPr>
              <a:t>kho tàng với rất nhiều các đồ dùng, đồ chơi, học liệu được làm từ chính tay đôi bàn </a:t>
            </a:r>
            <a:r>
              <a:rPr lang="pl-PL" sz="2000" dirty="0" smtClean="0">
                <a:solidFill>
                  <a:srgbClr val="C00000"/>
                </a:solidFill>
                <a:latin typeface="Times New Roman" panose="02020603050405020304" pitchFamily="18" charset="0"/>
                <a:ea typeface="Times New Roman" panose="02020603050405020304" pitchFamily="18" charset="0"/>
              </a:rPr>
              <a:t>tay</a:t>
            </a:r>
            <a:r>
              <a:rPr lang="en-US" sz="2000" dirty="0" smtClean="0">
                <a:solidFill>
                  <a:srgbClr val="C00000"/>
                </a:solidFill>
                <a:latin typeface="Times New Roman" panose="02020603050405020304" pitchFamily="18" charset="0"/>
                <a:ea typeface="Times New Roman" panose="02020603050405020304" pitchFamily="18" charset="0"/>
              </a:rPr>
              <a:t> </a:t>
            </a:r>
            <a:r>
              <a:rPr lang="en-US" sz="2000" dirty="0" err="1" smtClean="0">
                <a:solidFill>
                  <a:srgbClr val="C00000"/>
                </a:solidFill>
                <a:latin typeface="Times New Roman" panose="02020603050405020304" pitchFamily="18" charset="0"/>
                <a:ea typeface="Times New Roman" panose="02020603050405020304" pitchFamily="18" charset="0"/>
              </a:rPr>
              <a:t>và</a:t>
            </a:r>
            <a:r>
              <a:rPr lang="pl-PL" sz="2000" dirty="0" smtClean="0">
                <a:solidFill>
                  <a:srgbClr val="C00000"/>
                </a:solidFill>
                <a:latin typeface="Times New Roman" panose="02020603050405020304" pitchFamily="18" charset="0"/>
                <a:ea typeface="Times New Roman" panose="02020603050405020304" pitchFamily="18" charset="0"/>
              </a:rPr>
              <a:t> </a:t>
            </a:r>
            <a:r>
              <a:rPr lang="pl-PL" sz="2000" dirty="0">
                <a:solidFill>
                  <a:srgbClr val="C00000"/>
                </a:solidFill>
                <a:latin typeface="Times New Roman" panose="02020603050405020304" pitchFamily="18" charset="0"/>
                <a:ea typeface="Times New Roman" panose="02020603050405020304" pitchFamily="18" charset="0"/>
              </a:rPr>
              <a:t>sự sáng tạo của </a:t>
            </a:r>
            <a:r>
              <a:rPr lang="pl-PL" sz="2000" dirty="0" smtClean="0">
                <a:solidFill>
                  <a:srgbClr val="C00000"/>
                </a:solidFill>
                <a:latin typeface="Times New Roman" panose="02020603050405020304" pitchFamily="18" charset="0"/>
                <a:ea typeface="Times New Roman" panose="02020603050405020304" pitchFamily="18" charset="0"/>
              </a:rPr>
              <a:t>trẻ</a:t>
            </a:r>
            <a:r>
              <a:rPr lang="en-US" sz="2000" dirty="0" smtClean="0">
                <a:solidFill>
                  <a:srgbClr val="C00000"/>
                </a:solidFill>
                <a:latin typeface="Times New Roman" panose="02020603050405020304" pitchFamily="18" charset="0"/>
                <a:ea typeface="Times New Roman" panose="02020603050405020304" pitchFamily="18" charset="0"/>
              </a:rPr>
              <a:t>.</a:t>
            </a:r>
            <a:endParaRPr lang="en-US" sz="2000" dirty="0">
              <a:solidFill>
                <a:srgbClr val="C00000"/>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76200" y="-238446"/>
            <a:ext cx="8381207" cy="5360894"/>
          </a:xfrm>
          <a:prstGeom prst="rect">
            <a:avLst/>
          </a:prstGeom>
          <a:noFill/>
          <a:ln w="9525">
            <a:noFill/>
          </a:ln>
        </p:spPr>
      </p:pic>
      <p:sp>
        <p:nvSpPr>
          <p:cNvPr id="3" name="Rectangle 2"/>
          <p:cNvSpPr/>
          <p:nvPr/>
        </p:nvSpPr>
        <p:spPr>
          <a:xfrm>
            <a:off x="2286000" y="164455"/>
            <a:ext cx="5867400" cy="4832092"/>
          </a:xfrm>
          <a:prstGeom prst="rect">
            <a:avLst/>
          </a:prstGeom>
        </p:spPr>
        <p:txBody>
          <a:bodyPr wrap="square">
            <a:spAutoFit/>
          </a:bodyPr>
          <a:lstStyle/>
          <a:p>
            <a:endParaRPr lang="pt-BR" dirty="0" smtClean="0">
              <a:latin typeface="Times New Roman" pitchFamily="18" charset="0"/>
              <a:cs typeface="Times New Roman" pitchFamily="18" charset="0"/>
            </a:endParaRPr>
          </a:p>
          <a:p>
            <a:r>
              <a:rPr lang="pt-BR" dirty="0" smtClean="0">
                <a:latin typeface="Times New Roman" pitchFamily="18" charset="0"/>
                <a:cs typeface="Times New Roman" pitchFamily="18" charset="0"/>
              </a:rPr>
              <a:t>Với </a:t>
            </a:r>
            <a:r>
              <a:rPr lang="pt-BR" dirty="0">
                <a:latin typeface="Times New Roman" pitchFamily="18" charset="0"/>
                <a:cs typeface="Times New Roman" pitchFamily="18" charset="0"/>
              </a:rPr>
              <a:t>biện pháp nêu trên, qua thời gian thực hiện từ đầu năm học đến nay các con có những tiến bộ rõ rệt, có ý thức và hành động tốt trong việc phân loại và tái chế bằng những việc làm cụ thể: </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Đối với trường</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Đã đầu tư đầy đủ về cơ sở vật chất đặc biệt là các loại đồ dùng, dụng cụ phục vụ công tác bảo vệ môi trường và phân loại và tái chế rác.</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Ở khu vực sân chơi chung có điểm để thùng rác, mỗi điểm có 3 thùng với các ký hiệu rõ ràng cho giáo viên, trẻ và phụ huynh thực hiện bỏ rác và phân loại đúng quy định</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Lớp hoc, sân trường khu nào cũng sạch sẽ.</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Giải quyết tại chỗ được một lượng rác lớn là những loại rác dễ phân hủy, giảm bớt được một lượng lớn rác ở khu vức tập kết rác tránh ô nhiễm môi trường.</a:t>
            </a:r>
            <a:endParaRPr lang="en-GB" dirty="0">
              <a:latin typeface="Times New Roman" pitchFamily="18" charset="0"/>
              <a:cs typeface="Times New Roman" pitchFamily="18" charset="0"/>
            </a:endParaRPr>
          </a:p>
          <a:p>
            <a:r>
              <a:rPr lang="pt-BR" sz="2000" dirty="0">
                <a:latin typeface="Times New Roman" pitchFamily="18" charset="0"/>
                <a:cs typeface="Times New Roman" pitchFamily="18" charset="0"/>
              </a:rPr>
              <a:t>	</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7829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0" y="354106"/>
            <a:ext cx="8381207" cy="5360894"/>
          </a:xfrm>
          <a:prstGeom prst="rect">
            <a:avLst/>
          </a:prstGeom>
          <a:noFill/>
          <a:ln w="9525">
            <a:noFill/>
          </a:ln>
        </p:spPr>
      </p:pic>
      <p:sp>
        <p:nvSpPr>
          <p:cNvPr id="4" name="Rectangle 3"/>
          <p:cNvSpPr/>
          <p:nvPr/>
        </p:nvSpPr>
        <p:spPr>
          <a:xfrm>
            <a:off x="2286000" y="1149340"/>
            <a:ext cx="5638800" cy="2585323"/>
          </a:xfrm>
          <a:prstGeom prst="rect">
            <a:avLst/>
          </a:prstGeom>
        </p:spPr>
        <p:txBody>
          <a:bodyPr wrap="square">
            <a:spAutoFit/>
          </a:bodyPr>
          <a:lstStyle/>
          <a:p>
            <a:r>
              <a:rPr lang="pt-BR" dirty="0">
                <a:latin typeface="Times New Roman" pitchFamily="18" charset="0"/>
                <a:cs typeface="Times New Roman" pitchFamily="18" charset="0"/>
              </a:rPr>
              <a:t>* Đối với giáo viên</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Giáo viên có ý thức cao trong việc gương mẫu thực hiện về phân loại rác khi ở trường và mọi lúc mọi nơi. Là tấm gương cho trẻ và phụ huynh học tập, làm theo.</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Giáo viên đã tổ chức các hoạt động rèn kỹ năng phân loại rác ở các lớp 5 tuổi bằng nhiều hình thức, nội dung thiết thực, lôi cuốn trẻ vào hoạt động.</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Có nhiều sáng tạo trong việc tích hợp lồng ghép giáo dục trẻ ý thức bảo vệ môi trường và phân loại và tái chế rác.</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8109164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0" y="354106"/>
            <a:ext cx="8381207" cy="5360894"/>
          </a:xfrm>
          <a:prstGeom prst="rect">
            <a:avLst/>
          </a:prstGeom>
          <a:noFill/>
          <a:ln w="9525">
            <a:noFill/>
          </a:ln>
        </p:spPr>
      </p:pic>
      <p:sp>
        <p:nvSpPr>
          <p:cNvPr id="4" name="Rectangle 3"/>
          <p:cNvSpPr/>
          <p:nvPr/>
        </p:nvSpPr>
        <p:spPr>
          <a:xfrm>
            <a:off x="2286000" y="1149340"/>
            <a:ext cx="5638800" cy="3693319"/>
          </a:xfrm>
          <a:prstGeom prst="rect">
            <a:avLst/>
          </a:prstGeom>
        </p:spPr>
        <p:txBody>
          <a:bodyPr wrap="square">
            <a:spAutoFit/>
          </a:bodyPr>
          <a:lstStyle/>
          <a:p>
            <a:r>
              <a:rPr lang="pt-BR" dirty="0">
                <a:latin typeface="Times New Roman" pitchFamily="18" charset="0"/>
                <a:cs typeface="Times New Roman" pitchFamily="18" charset="0"/>
              </a:rPr>
              <a:t>* Đối với trẻ</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Kỹ năng phân loại rác của trẻ lớp tôi đạt mức giai đoạn tốt. Trẻ không chỉ có ý thức với hành động văn minh với rác khi ở trường, ở lớp mà còn thể hiện hiểu biết của mình khi ở nhà và nơi công cộng. Bên cạnh đó, trẻ còn là những tuyên truyền viên tý hon về bảo vệ môi trường khi mạnh dạn tự tin chia sẻ kinh nghiệm cách phân loại và ý nghĩa của việc phân loại rác của mình cho những người thân trong gia đình và những người xung quanh. Từ đó góp phần  giúp trẻ phát triển một cách toàn diện, phát triển kỹ năng xã hội, ngôn ngữ và hoàn thiện nhân cách của trẻ.</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 Đa số trẻ biết tận dụng rác tái chế như: nắp chai, lá khô, vỏ hộp sữa, lon nước ngọt, chai lọ để làm đồ chơi</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4143258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152400" y="354106"/>
            <a:ext cx="8381207" cy="5360894"/>
          </a:xfrm>
          <a:prstGeom prst="rect">
            <a:avLst/>
          </a:prstGeom>
          <a:noFill/>
          <a:ln w="9525">
            <a:noFill/>
          </a:ln>
        </p:spPr>
      </p:pic>
      <p:sp>
        <p:nvSpPr>
          <p:cNvPr id="4" name="Rectangle 3"/>
          <p:cNvSpPr/>
          <p:nvPr/>
        </p:nvSpPr>
        <p:spPr>
          <a:xfrm>
            <a:off x="2286000" y="1149340"/>
            <a:ext cx="5638800" cy="3970318"/>
          </a:xfrm>
          <a:prstGeom prst="rect">
            <a:avLst/>
          </a:prstGeom>
        </p:spPr>
        <p:txBody>
          <a:bodyPr wrap="square">
            <a:spAutoFit/>
          </a:bodyPr>
          <a:lstStyle/>
          <a:p>
            <a:r>
              <a:rPr lang="pt-BR" dirty="0">
                <a:latin typeface="Times New Roman" pitchFamily="18" charset="0"/>
                <a:cs typeface="Times New Roman" pitchFamily="18" charset="0"/>
              </a:rPr>
              <a:t>* Đối với phụ huynh</a:t>
            </a:r>
            <a:endParaRPr lang="en-GB" dirty="0">
              <a:latin typeface="Times New Roman" pitchFamily="18" charset="0"/>
              <a:cs typeface="Times New Roman" pitchFamily="18" charset="0"/>
            </a:endParaRPr>
          </a:p>
          <a:p>
            <a:r>
              <a:rPr lang="pt-BR" dirty="0">
                <a:latin typeface="Times New Roman" pitchFamily="18" charset="0"/>
                <a:cs typeface="Times New Roman" pitchFamily="18" charset="0"/>
              </a:rPr>
              <a:t>Phụ huynh đã phối hợp cùng cô gương mẫu thực hiện phân loại rác và bỏ rác đúng quy định. Góp phần nâng cao hiệu quả công tác giáo dục trẻ. Khi đưa trẻ đến trường đã có ý thức hơn trong việc bỏ rác vào đúng nơi quy định. </a:t>
            </a:r>
            <a:r>
              <a:rPr lang="en-US" dirty="0" err="1">
                <a:latin typeface="Times New Roman" pitchFamily="18" charset="0"/>
                <a:cs typeface="Times New Roman" pitchFamily="18" charset="0"/>
              </a:rPr>
              <a:t>Góp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thành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những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thói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tốt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hành</a:t>
            </a:r>
            <a:r>
              <a:rPr lang="en-US" dirty="0">
                <a:latin typeface="Times New Roman" pitchFamily="18" charset="0"/>
                <a:cs typeface="Times New Roman" pitchFamily="18" charset="0"/>
              </a:rPr>
              <a:t> vi </a:t>
            </a:r>
            <a:r>
              <a:rPr lang="en-US" dirty="0" err="1">
                <a:latin typeface="Times New Roman" pitchFamily="18" charset="0"/>
                <a:cs typeface="Times New Roman" pitchFamily="18" charset="0"/>
              </a:rPr>
              <a:t>văn</a:t>
            </a:r>
            <a:r>
              <a:rPr lang="en-US" dirty="0">
                <a:latin typeface="Times New Roman" pitchFamily="18" charset="0"/>
                <a:cs typeface="Times New Roman" pitchFamily="18" charset="0"/>
              </a:rPr>
              <a:t> minh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con </a:t>
            </a:r>
            <a:r>
              <a:rPr lang="en-US" dirty="0" err="1">
                <a:latin typeface="Times New Roman" pitchFamily="18" charset="0"/>
                <a:cs typeface="Times New Roman" pitchFamily="18" charset="0"/>
              </a:rPr>
              <a:t>người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xã</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đại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dục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trẻ</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yêu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quê</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hương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nước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thần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đoàn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kết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thiện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trường</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r>
              <a:rPr lang="pt-BR" dirty="0" smtClean="0">
                <a:latin typeface="Times New Roman" pitchFamily="18" charset="0"/>
                <a:cs typeface="Times New Roman" pitchFamily="18" charset="0"/>
              </a:rPr>
              <a:t>Phụ </a:t>
            </a:r>
            <a:r>
              <a:rPr lang="pt-BR" dirty="0">
                <a:latin typeface="Times New Roman" pitchFamily="18" charset="0"/>
                <a:cs typeface="Times New Roman" pitchFamily="18" charset="0"/>
              </a:rPr>
              <a:t>huynh hiểu rõ tầm quan trọng của việc giáo dục và có sự phối hợp chặt chẽ với giáo viên trong việc bảo vệ môi trường cho trẻ. Phụ huynh đã kết hợp tích cực cho trẻ phân loại rác tại nhà và hỗ trợ nhiều nguyên vật liệu phế thải để giáo viên cùng trẻ làm đồ chơi.</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4143258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1696" descr="21"/>
          <p:cNvPicPr>
            <a:picLocks noChangeAspect="1"/>
          </p:cNvPicPr>
          <p:nvPr/>
        </p:nvPicPr>
        <p:blipFill>
          <a:blip r:embed="rId2"/>
          <a:stretch>
            <a:fillRect/>
          </a:stretch>
        </p:blipFill>
        <p:spPr>
          <a:xfrm>
            <a:off x="0" y="0"/>
            <a:ext cx="9143135" cy="5360894"/>
          </a:xfrm>
          <a:prstGeom prst="rect">
            <a:avLst/>
          </a:prstGeom>
          <a:noFill/>
          <a:ln w="9525">
            <a:noFill/>
          </a:ln>
        </p:spPr>
      </p:pic>
      <p:graphicFrame>
        <p:nvGraphicFramePr>
          <p:cNvPr id="3" name="Table 2"/>
          <p:cNvGraphicFramePr>
            <a:graphicFrameLocks noGrp="1"/>
          </p:cNvGraphicFramePr>
          <p:nvPr>
            <p:extLst>
              <p:ext uri="{D42A27DB-BD31-4B8C-83A1-F6EECF244321}">
                <p14:modId xmlns:p14="http://schemas.microsoft.com/office/powerpoint/2010/main" val="2528786629"/>
              </p:ext>
            </p:extLst>
          </p:nvPr>
        </p:nvGraphicFramePr>
        <p:xfrm>
          <a:off x="1295399" y="800101"/>
          <a:ext cx="7620000" cy="4812035"/>
        </p:xfrm>
        <a:graphic>
          <a:graphicData uri="http://schemas.openxmlformats.org/drawingml/2006/table">
            <a:tbl>
              <a:tblPr>
                <a:tableStyleId>{5C22544A-7EE6-4342-B048-85BDC9FD1C3A}</a:tableStyleId>
              </a:tblPr>
              <a:tblGrid>
                <a:gridCol w="1216637"/>
                <a:gridCol w="1536808"/>
                <a:gridCol w="1216637"/>
                <a:gridCol w="1280673"/>
                <a:gridCol w="1280673"/>
                <a:gridCol w="1088572"/>
              </a:tblGrid>
              <a:tr h="314950">
                <a:tc rowSpan="2">
                  <a:txBody>
                    <a:bodyPr/>
                    <a:lstStyle/>
                    <a:p>
                      <a:pPr marL="0" marR="0" algn="just">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STT</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rowSpan="2">
                  <a:txBody>
                    <a:bodyPr/>
                    <a:lstStyle/>
                    <a:p>
                      <a:pPr marL="0" marR="0" algn="ctr">
                        <a:lnSpc>
                          <a:spcPct val="120000"/>
                        </a:lnSpc>
                        <a:spcBef>
                          <a:spcPts val="0"/>
                        </a:spcBef>
                        <a:spcAft>
                          <a:spcPts val="0"/>
                        </a:spcAft>
                      </a:pPr>
                      <a:r>
                        <a:rPr lang="en-US" sz="1400" dirty="0" err="1">
                          <a:effectLst/>
                          <a:latin typeface="Times New Roman" panose="02020603050405020304" pitchFamily="18" charset="0"/>
                          <a:cs typeface="Times New Roman" panose="02020603050405020304" pitchFamily="18" charset="0"/>
                        </a:rPr>
                        <a:t>Nội</a:t>
                      </a:r>
                      <a:r>
                        <a:rPr lang="en-US" sz="1400" dirty="0">
                          <a:effectLst/>
                          <a:latin typeface="Times New Roman" panose="02020603050405020304" pitchFamily="18" charset="0"/>
                          <a:cs typeface="Times New Roman" panose="02020603050405020304" pitchFamily="18" charset="0"/>
                        </a:rPr>
                        <a:t> dung </a:t>
                      </a:r>
                      <a:r>
                        <a:rPr lang="en-US" sz="1400" dirty="0" err="1">
                          <a:effectLst/>
                          <a:latin typeface="Times New Roman" panose="02020603050405020304" pitchFamily="18" charset="0"/>
                          <a:cs typeface="Times New Roman" panose="02020603050405020304" pitchFamily="18" charset="0"/>
                        </a:rPr>
                        <a:t>khảo</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sát</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gridSpan="2">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Đầu năm</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hMerge="1">
                  <a:txBody>
                    <a:bodyPr/>
                    <a:lstStyle/>
                    <a:p>
                      <a:endParaRPr lang="en-US"/>
                    </a:p>
                  </a:txBody>
                  <a:tcPr/>
                </a:tc>
                <a:tc gridSpan="2">
                  <a:txBody>
                    <a:bodyPr/>
                    <a:lstStyle/>
                    <a:p>
                      <a:pPr marL="0" marR="0" algn="ctr">
                        <a:lnSpc>
                          <a:spcPct val="120000"/>
                        </a:lnSpc>
                        <a:spcBef>
                          <a:spcPts val="0"/>
                        </a:spcBef>
                        <a:spcAft>
                          <a:spcPts val="0"/>
                        </a:spcAft>
                      </a:pPr>
                      <a:r>
                        <a:rPr lang="vi-VN" sz="1400">
                          <a:effectLst/>
                          <a:latin typeface="Times New Roman" panose="02020603050405020304" pitchFamily="18" charset="0"/>
                          <a:cs typeface="Times New Roman" panose="02020603050405020304" pitchFamily="18" charset="0"/>
                        </a:rPr>
                        <a:t>Tháng 11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hMerge="1">
                  <a:txBody>
                    <a:bodyPr/>
                    <a:lstStyle/>
                    <a:p>
                      <a:endParaRPr lang="en-US"/>
                    </a:p>
                  </a:txBody>
                  <a:tcPr/>
                </a:tc>
              </a:tr>
              <a:tr h="314950">
                <a:tc vMerge="1">
                  <a:txBody>
                    <a:bodyPr/>
                    <a:lstStyle/>
                    <a:p>
                      <a:endParaRPr lang="en-US"/>
                    </a:p>
                  </a:txBody>
                  <a:tcPr/>
                </a:tc>
                <a:tc vMerge="1">
                  <a:txBody>
                    <a:bodyPr/>
                    <a:lstStyle/>
                    <a:p>
                      <a:endParaRPr lang="en-US"/>
                    </a:p>
                  </a:txBody>
                  <a:tcPr/>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Đạt</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CĐ</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Đạt</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CĐ</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560723">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err="1">
                          <a:effectLst/>
                          <a:latin typeface="Times New Roman" panose="02020603050405020304" pitchFamily="18" charset="0"/>
                          <a:cs typeface="Times New Roman" panose="02020603050405020304" pitchFamily="18" charset="0"/>
                        </a:rPr>
                        <a:t>Trẻ</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có</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kỹ</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năng</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phân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loại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rác</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17/46 = 37%</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29/46 = 63%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40/46 = 87%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6/46 = 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560723">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err="1">
                          <a:effectLst/>
                          <a:latin typeface="Times New Roman" panose="02020603050405020304" pitchFamily="18" charset="0"/>
                          <a:cs typeface="Times New Roman" panose="02020603050405020304" pitchFamily="18" charset="0"/>
                        </a:rPr>
                        <a:t>Tái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chế</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rác</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thành</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đồ</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chơi</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đơn</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giản</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18/46 = 39%</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28/46 = 61%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38/46 = 83%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8/46 = 17%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806496">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3</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Hứng thú tham gia vào các hoạt động bảo vệ môi trường.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19/46 = 41%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27/46 = 59%</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40/46 = 87%</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6/46 = 13%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806496">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Hiểu được tác hại của ô nhiễm môi trường.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16/46 = 34%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30/46 = 66%</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40/46 = 87%</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6/46 = 13%</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723139">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Biết được đặc điểm của một số loại rác.</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15/46 = 38%</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31/46 = 62%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37/46 = 80%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9/46 = 20%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r h="560723">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Thói quen bỏ rác đúng nơi quy định</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19/46 = 41%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gn="ctr">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27/46 = 59%</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a:effectLst/>
                          <a:latin typeface="Times New Roman" panose="02020603050405020304" pitchFamily="18" charset="0"/>
                          <a:cs typeface="Times New Roman" panose="02020603050405020304" pitchFamily="18" charset="0"/>
                        </a:rPr>
                        <a:t>46/46 = 100%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c>
                  <a:txBody>
                    <a:bodyPr/>
                    <a:lstStyle/>
                    <a:p>
                      <a:pPr marL="0" marR="0">
                        <a:lnSpc>
                          <a:spcPct val="120000"/>
                        </a:lnSpc>
                        <a:spcBef>
                          <a:spcPts val="0"/>
                        </a:spcBef>
                        <a:spcAft>
                          <a:spcPts val="0"/>
                        </a:spcAft>
                      </a:pPr>
                      <a:r>
                        <a:rPr lang="en-US" sz="1400" dirty="0">
                          <a:effectLst/>
                          <a:latin typeface="Times New Roman" panose="02020603050405020304" pitchFamily="18" charset="0"/>
                          <a:cs typeface="Times New Roman" panose="02020603050405020304" pitchFamily="18" charset="0"/>
                        </a:rPr>
                        <a:t>0/4</a:t>
                      </a:r>
                      <a:r>
                        <a:rPr lang="vi-VN" sz="1400" dirty="0">
                          <a:effectLst/>
                          <a:latin typeface="Times New Roman" panose="02020603050405020304" pitchFamily="18" charset="0"/>
                          <a:cs typeface="Times New Roman" panose="02020603050405020304" pitchFamily="18" charset="0"/>
                        </a:rPr>
                        <a:t>6</a:t>
                      </a:r>
                      <a:r>
                        <a:rPr lang="en-US" sz="1400" dirty="0">
                          <a:effectLst/>
                          <a:latin typeface="Times New Roman" panose="02020603050405020304" pitchFamily="18" charset="0"/>
                          <a:cs typeface="Times New Roman" panose="02020603050405020304" pitchFamily="18" charset="0"/>
                        </a:rPr>
                        <a:t> = 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2" marR="36032" marT="36032" marB="36032"/>
                </a:tc>
              </a:tr>
            </a:tbl>
          </a:graphicData>
        </a:graphic>
      </p:graphicFrame>
      <p:sp>
        <p:nvSpPr>
          <p:cNvPr id="4" name="Rectangle 3"/>
          <p:cNvSpPr/>
          <p:nvPr/>
        </p:nvSpPr>
        <p:spPr>
          <a:xfrm>
            <a:off x="1676400" y="114300"/>
            <a:ext cx="6324600" cy="757130"/>
          </a:xfrm>
          <a:prstGeom prst="rect">
            <a:avLst/>
          </a:prstGeom>
        </p:spPr>
        <p:txBody>
          <a:bodyPr wrap="square">
            <a:spAutoFit/>
          </a:bodyPr>
          <a:lstStyle/>
          <a:p>
            <a:pPr algn="ctr">
              <a:lnSpc>
                <a:spcPct val="120000"/>
              </a:lnSpc>
            </a:pPr>
            <a:r>
              <a:rPr lang="en-US" b="1" dirty="0" err="1">
                <a:solidFill>
                  <a:srgbClr val="C00000"/>
                </a:solidFill>
                <a:latin typeface="Times New Roman" panose="02020603050405020304" pitchFamily="18" charset="0"/>
                <a:ea typeface="Times New Roman" panose="02020603050405020304" pitchFamily="18" charset="0"/>
              </a:rPr>
              <a:t>Bảng</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số</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liệu</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khảo</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sát</a:t>
            </a:r>
            <a:r>
              <a:rPr lang="en-US" b="1" dirty="0">
                <a:solidFill>
                  <a:srgbClr val="C00000"/>
                </a:solidFill>
                <a:latin typeface="Times New Roman" panose="02020603050405020304" pitchFamily="18" charset="0"/>
                <a:ea typeface="Times New Roman" panose="02020603050405020304" pitchFamily="18" charset="0"/>
              </a:rPr>
              <a:t> so </a:t>
            </a:r>
            <a:r>
              <a:rPr lang="en-US" b="1" dirty="0" err="1">
                <a:solidFill>
                  <a:srgbClr val="C00000"/>
                </a:solidFill>
                <a:latin typeface="Times New Roman" panose="02020603050405020304" pitchFamily="18" charset="0"/>
                <a:ea typeface="Times New Roman" panose="02020603050405020304" pitchFamily="18" charset="0"/>
              </a:rPr>
              <a:t>sánh</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trước</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và</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sau</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khi</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thực</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hiện</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đề</a:t>
            </a:r>
            <a:r>
              <a:rPr lang="en-US" b="1" dirty="0">
                <a:solidFill>
                  <a:srgbClr val="C00000"/>
                </a:solidFill>
                <a:latin typeface="Times New Roman" panose="02020603050405020304" pitchFamily="18" charset="0"/>
                <a:ea typeface="Times New Roman" panose="02020603050405020304" pitchFamily="18" charset="0"/>
              </a:rPr>
              <a:t> </a:t>
            </a:r>
            <a:r>
              <a:rPr lang="en-US" b="1" dirty="0" err="1">
                <a:solidFill>
                  <a:srgbClr val="C00000"/>
                </a:solidFill>
                <a:latin typeface="Times New Roman" panose="02020603050405020304" pitchFamily="18" charset="0"/>
                <a:ea typeface="Times New Roman" panose="02020603050405020304" pitchFamily="18" charset="0"/>
              </a:rPr>
              <a:t>tài</a:t>
            </a:r>
            <a:endParaRPr lang="en-US" sz="1600" dirty="0">
              <a:solidFill>
                <a:srgbClr val="C00000"/>
              </a:solidFill>
              <a:latin typeface="Times New Roman" panose="02020603050405020304" pitchFamily="18" charset="0"/>
              <a:ea typeface="Times New Roman" panose="02020603050405020304" pitchFamily="18" charset="0"/>
            </a:endParaRPr>
          </a:p>
          <a:p>
            <a:pPr algn="ctr">
              <a:lnSpc>
                <a:spcPct val="120000"/>
              </a:lnSpc>
            </a:pPr>
            <a:r>
              <a:rPr lang="en-US" dirty="0" err="1">
                <a:solidFill>
                  <a:srgbClr val="C00000"/>
                </a:solidFill>
                <a:latin typeface="Times New Roman" panose="02020603050405020304" pitchFamily="18" charset="0"/>
                <a:ea typeface="Times New Roman" panose="02020603050405020304" pitchFamily="18" charset="0"/>
              </a:rPr>
              <a:t>Tổng</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số</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trẻ</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được</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khảo</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sát</a:t>
            </a:r>
            <a:r>
              <a:rPr lang="en-US" dirty="0">
                <a:solidFill>
                  <a:srgbClr val="C00000"/>
                </a:solidFill>
                <a:latin typeface="Times New Roman" panose="02020603050405020304" pitchFamily="18" charset="0"/>
                <a:ea typeface="Times New Roman" panose="02020603050405020304" pitchFamily="18" charset="0"/>
              </a:rPr>
              <a:t> </a:t>
            </a:r>
            <a:r>
              <a:rPr lang="en-US" dirty="0" err="1">
                <a:solidFill>
                  <a:srgbClr val="C00000"/>
                </a:solidFill>
                <a:latin typeface="Times New Roman" panose="02020603050405020304" pitchFamily="18" charset="0"/>
                <a:ea typeface="Times New Roman" panose="02020603050405020304" pitchFamily="18" charset="0"/>
              </a:rPr>
              <a:t>là</a:t>
            </a:r>
            <a:r>
              <a:rPr lang="en-US" dirty="0">
                <a:solidFill>
                  <a:srgbClr val="C00000"/>
                </a:solidFill>
                <a:latin typeface="Times New Roman" panose="02020603050405020304" pitchFamily="18" charset="0"/>
                <a:ea typeface="Times New Roman" panose="02020603050405020304" pitchFamily="18" charset="0"/>
              </a:rPr>
              <a:t>: 46 </a:t>
            </a:r>
            <a:r>
              <a:rPr lang="en-US" dirty="0" err="1">
                <a:solidFill>
                  <a:srgbClr val="C00000"/>
                </a:solidFill>
                <a:latin typeface="Times New Roman" panose="02020603050405020304" pitchFamily="18" charset="0"/>
                <a:ea typeface="Times New Roman" panose="02020603050405020304" pitchFamily="18" charset="0"/>
              </a:rPr>
              <a:t>trẻ</a:t>
            </a:r>
            <a:r>
              <a:rPr lang="en-US" dirty="0">
                <a:solidFill>
                  <a:srgbClr val="C00000"/>
                </a:solidFill>
                <a:latin typeface="Times New Roman" panose="02020603050405020304" pitchFamily="18" charset="0"/>
                <a:ea typeface="Times New Roman" panose="02020603050405020304" pitchFamily="18" charset="0"/>
              </a:rPr>
              <a:t>. </a:t>
            </a:r>
            <a:endParaRPr lang="en-US" sz="1600" dirty="0">
              <a:solidFill>
                <a:srgbClr val="C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90127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71696" descr="21"/>
          <p:cNvPicPr>
            <a:picLocks noChangeAspect="1"/>
          </p:cNvPicPr>
          <p:nvPr/>
        </p:nvPicPr>
        <p:blipFill>
          <a:blip r:embed="rId2"/>
          <a:stretch>
            <a:fillRect/>
          </a:stretch>
        </p:blipFill>
        <p:spPr>
          <a:xfrm>
            <a:off x="0" y="0"/>
            <a:ext cx="9143135" cy="5360894"/>
          </a:xfrm>
          <a:prstGeom prst="rect">
            <a:avLst/>
          </a:prstGeom>
          <a:noFill/>
          <a:ln w="9525">
            <a:noFill/>
          </a:ln>
        </p:spPr>
      </p:pic>
      <p:sp>
        <p:nvSpPr>
          <p:cNvPr id="7" name="Text Box 3"/>
          <p:cNvSpPr txBox="1">
            <a:spLocks noChangeArrowheads="1"/>
          </p:cNvSpPr>
          <p:nvPr/>
        </p:nvSpPr>
        <p:spPr bwMode="ltGray">
          <a:xfrm>
            <a:off x="3505200" y="363342"/>
            <a:ext cx="4191000"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auto" hangingPunct="1">
              <a:lnSpc>
                <a:spcPct val="95000"/>
              </a:lnSpc>
              <a:spcBef>
                <a:spcPts val="0"/>
              </a:spcBef>
              <a:spcAft>
                <a:spcPts val="800"/>
              </a:spcAft>
              <a:defRPr/>
            </a:pPr>
            <a:r>
              <a:rPr lang="en-US" sz="3600" b="1" dirty="0">
                <a:solidFill>
                  <a:srgbClr val="C00000"/>
                </a:solidFill>
                <a:latin typeface="Times New Roman" panose="02020603050405020304" pitchFamily="18" charset="0"/>
                <a:cs typeface="Times New Roman" panose="02020603050405020304" pitchFamily="18" charset="0"/>
              </a:rPr>
              <a:t>IV. KẾT LUẬN</a:t>
            </a:r>
          </a:p>
        </p:txBody>
      </p:sp>
      <p:sp>
        <p:nvSpPr>
          <p:cNvPr id="8" name="Text Box 3"/>
          <p:cNvSpPr txBox="1">
            <a:spLocks noChangeArrowheads="1"/>
          </p:cNvSpPr>
          <p:nvPr/>
        </p:nvSpPr>
        <p:spPr bwMode="ltGray">
          <a:xfrm>
            <a:off x="2362200" y="1123950"/>
            <a:ext cx="66294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1600" dirty="0" smtClean="0">
                <a:latin typeface="Times New Roman" panose="02020603050405020304" pitchFamily="18" charset="0"/>
                <a:cs typeface="Times New Roman" panose="02020603050405020304" pitchFamily="18" charset="0"/>
              </a:rPr>
              <a:t>      </a:t>
            </a:r>
            <a:r>
              <a:rPr lang="vi-VN" sz="1600" dirty="0" smtClean="0">
                <a:latin typeface="Times New Roman" panose="02020603050405020304" pitchFamily="18" charset="0"/>
                <a:cs typeface="Times New Roman" panose="02020603050405020304" pitchFamily="18" charset="0"/>
              </a:rPr>
              <a:t>Việc </a:t>
            </a:r>
            <a:r>
              <a:rPr lang="vi-VN" sz="1600" dirty="0">
                <a:latin typeface="Times New Roman" panose="02020603050405020304" pitchFamily="18" charset="0"/>
                <a:cs typeface="Times New Roman" panose="02020603050405020304" pitchFamily="18" charset="0"/>
              </a:rPr>
              <a:t>phân </a:t>
            </a:r>
            <a:r>
              <a:rPr lang="vi-VN" sz="1600" dirty="0" smtClean="0">
                <a:latin typeface="Times New Roman" panose="02020603050405020304" pitchFamily="18" charset="0"/>
                <a:cs typeface="Times New Roman" panose="02020603050405020304" pitchFamily="18" charset="0"/>
              </a:rPr>
              <a:t>loại</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và</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tái</a:t>
            </a:r>
            <a:r>
              <a:rPr lang="en-GB" sz="1600" dirty="0" smtClean="0">
                <a:latin typeface="Times New Roman" panose="02020603050405020304" pitchFamily="18" charset="0"/>
                <a:cs typeface="Times New Roman" panose="02020603050405020304" pitchFamily="18" charset="0"/>
              </a:rPr>
              <a:t> </a:t>
            </a:r>
            <a:r>
              <a:rPr lang="en-GB" sz="1600" dirty="0" err="1" smtClean="0">
                <a:latin typeface="Times New Roman" panose="02020603050405020304" pitchFamily="18" charset="0"/>
                <a:cs typeface="Times New Roman" panose="02020603050405020304" pitchFamily="18" charset="0"/>
              </a:rPr>
              <a:t>chế</a:t>
            </a:r>
            <a:r>
              <a:rPr lang="vi-VN" sz="1600" dirty="0" smtClean="0">
                <a:latin typeface="Times New Roman" panose="02020603050405020304" pitchFamily="18" charset="0"/>
                <a:cs typeface="Times New Roman" panose="02020603050405020304" pitchFamily="18" charset="0"/>
              </a:rPr>
              <a:t> </a:t>
            </a:r>
            <a:r>
              <a:rPr lang="vi-VN" sz="1600" dirty="0">
                <a:latin typeface="Times New Roman" panose="02020603050405020304" pitchFamily="18" charset="0"/>
                <a:cs typeface="Times New Roman" panose="02020603050405020304" pitchFamily="18" charset="0"/>
              </a:rPr>
              <a:t>rác đối với trẻ mầm non cũng như tuyên truyền đến phụ huynh là vấn đề thực sự mới mẻ và đang ngày càng trở nên quan trọng. Có thể thấy, việc phân loại rác thải vừa mang lại lợi ích bảo vệ môi trường, vừa tiết kiệm được nguồn tài nguyên thiên nhiên, hơn hết chính là giảm được nguồn rác thải ra môi trường, tiết kiệm chi phí thu gom, vận chuyển, xử lý. </a:t>
            </a:r>
            <a:endParaRPr lang="en-US" sz="1600" dirty="0" smtClean="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a:t>
            </a:r>
            <a:r>
              <a:rPr lang="vi-VN" sz="1600" dirty="0" smtClean="0">
                <a:latin typeface="Times New Roman" panose="02020603050405020304" pitchFamily="18" charset="0"/>
                <a:cs typeface="Times New Roman" panose="02020603050405020304" pitchFamily="18" charset="0"/>
              </a:rPr>
              <a:t>Nếu </a:t>
            </a:r>
            <a:r>
              <a:rPr lang="vi-VN" sz="1600" dirty="0">
                <a:latin typeface="Times New Roman" panose="02020603050405020304" pitchFamily="18" charset="0"/>
                <a:cs typeface="Times New Roman" panose="02020603050405020304" pitchFamily="18" charset="0"/>
              </a:rPr>
              <a:t>giáo dục trẻ có ý thức tốt, sống tích cực với môi trường thì trẻ sẽ có kỹ năng thói quen vệ sinh cá nhân, vệ sinh trường lớp, nơi công cộng, chăm sóc cây xanh…Bên cạnh đó các gia đình luôn có ý thức phân loại rác thải sẽ mang lại lợi ích lớn cho cộng đồng, góp phần bảo vệ môi trường xanh, sạch hơn. </a:t>
            </a:r>
            <a:endParaRPr lang="en-US" sz="1600" dirty="0">
              <a:latin typeface="Times New Roman" panose="02020603050405020304" pitchFamily="18" charset="0"/>
              <a:cs typeface="Times New Roman" panose="02020603050405020304" pitchFamily="18" charset="0"/>
            </a:endParaRPr>
          </a:p>
          <a:p>
            <a:r>
              <a:rPr lang="vi-VN" sz="1600" dirty="0">
                <a:latin typeface="Times New Roman" panose="02020603050405020304" pitchFamily="18" charset="0"/>
                <a:cs typeface="Times New Roman" panose="02020603050405020304" pitchFamily="18" charset="0"/>
              </a:rPr>
              <a:t>     Quản lý tốt rác thải sinh hoạt sẽ góp phần thúc đẩy tăng trưởng xanh, kinh tế phát triển gắn liền với sự an toàn cho môi trường. Hãy bắt đầu thực hiện việc phân loại rác ngay từ hôm nay để góp phần bảo vệ môi trường, tận dụng tối đa nguồn tài nguyên rác thải và gìn giữ hành tinh xanh của chúng ta!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60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a:off x="1905000" y="1790700"/>
            <a:ext cx="5349541" cy="707886"/>
          </a:xfrm>
          <a:prstGeom prst="rect">
            <a:avLst/>
          </a:prstGeom>
        </p:spPr>
        <p:txBody>
          <a:bodyPr wrap="none">
            <a:spAutoFit/>
          </a:bodyPr>
          <a:lstStyle/>
          <a:p>
            <a:r>
              <a:rPr lang="pt-BR" sz="4000" b="1" i="1" dirty="0">
                <a:solidFill>
                  <a:schemeClr val="bg1"/>
                </a:solidFill>
                <a:latin typeface="Times New Roman" panose="02020603050405020304"/>
                <a:ea typeface="Times New Roman" panose="02020603050405020304"/>
              </a:rPr>
              <a:t>Xin chân thành cảm ơn.</a:t>
            </a:r>
            <a:endParaRPr lang="en-US" sz="4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94444E-6 2.22222E-6 L 1.94444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4&quot;&gt;&lt;property id=&quot;20148&quot; value=&quot;5&quot;/&gt;&lt;property id=&quot;20300&quot; value=&quot;Slide 1&quot;/&gt;&lt;property id=&quot;20307&quot; value=&quot;410&quot;/&gt;&lt;/object&gt;&lt;object type=&quot;3&quot; unique_id=&quot;10006&quot;&gt;&lt;property id=&quot;20148&quot; value=&quot;5&quot;/&gt;&lt;property id=&quot;20300&quot; value=&quot;Slide 3&quot;/&gt;&lt;property id=&quot;20307&quot; value=&quot;261&quot;/&gt;&lt;/object&gt;&lt;object type=&quot;3&quot; unique_id=&quot;10007&quot;&gt;&lt;property id=&quot;20148&quot; value=&quot;5&quot;/&gt;&lt;property id=&quot;20300&quot; value=&quot;Slide 5&quot;/&gt;&lt;property id=&quot;20307&quot; value=&quot;390&quot;/&gt;&lt;/object&gt;&lt;object type=&quot;3&quot; unique_id=&quot;10016&quot;&gt;&lt;property id=&quot;20148&quot; value=&quot;5&quot;/&gt;&lt;property id=&quot;20300&quot; value=&quot;Slide 6&quot;/&gt;&lt;property id=&quot;20307&quot; value=&quot;428&quot;/&gt;&lt;/object&gt;&lt;object type=&quot;3&quot; unique_id=&quot;10017&quot;&gt;&lt;property id=&quot;20148&quot; value=&quot;5&quot;/&gt;&lt;property id=&quot;20300&quot; value=&quot;Slide 12&quot;/&gt;&lt;property id=&quot;20307&quot; value=&quot;414&quot;/&gt;&lt;/object&gt;&lt;object type=&quot;3&quot; unique_id=&quot;10033&quot;&gt;&lt;property id=&quot;20148&quot; value=&quot;5&quot;/&gt;&lt;property id=&quot;20300&quot; value=&quot;Slide 15&quot;/&gt;&lt;property id=&quot;20307&quot; value=&quot;408&quot;/&gt;&lt;/object&gt;&lt;object type=&quot;3&quot; unique_id=&quot;13093&quot;&gt;&lt;property id=&quot;20148&quot; value=&quot;5&quot;/&gt;&lt;property id=&quot;20300&quot; value=&quot;Slide 2&quot;/&gt;&lt;property id=&quot;20307&quot; value=&quot;432&quot;/&gt;&lt;/object&gt;&lt;object type=&quot;3&quot; unique_id=&quot;13094&quot;&gt;&lt;property id=&quot;20148&quot; value=&quot;5&quot;/&gt;&lt;property id=&quot;20300&quot; value=&quot;Slide 4&quot;/&gt;&lt;property id=&quot;20307&quot; value=&quot;433&quot;/&gt;&lt;/object&gt;&lt;object type=&quot;3&quot; unique_id=&quot;13187&quot;&gt;&lt;property id=&quot;20148&quot; value=&quot;5&quot;/&gt;&lt;property id=&quot;20300&quot; value=&quot;Slide 13&quot;/&gt;&lt;property id=&quot;20307&quot; value=&quot;435&quot;/&gt;&lt;/object&gt;&lt;object type=&quot;3&quot; unique_id=&quot;13594&quot;&gt;&lt;property id=&quot;20148&quot; value=&quot;5&quot;/&gt;&lt;property id=&quot;20300&quot; value=&quot;Slide 14&quot;/&gt;&lt;property id=&quot;20307&quot; value=&quot;437&quot;/&gt;&lt;/object&gt;&lt;object type=&quot;3&quot; unique_id=&quot;13701&quot;&gt;&lt;property id=&quot;20148&quot; value=&quot;5&quot;/&gt;&lt;property id=&quot;20300&quot; value=&quot;Slide 7&quot;/&gt;&lt;property id=&quot;20307&quot; value=&quot;438&quot;/&gt;&lt;/object&gt;&lt;object type=&quot;3&quot; unique_id=&quot;13702&quot;&gt;&lt;property id=&quot;20148&quot; value=&quot;5&quot;/&gt;&lt;property id=&quot;20300&quot; value=&quot;Slide 8&quot;/&gt;&lt;property id=&quot;20307&quot; value=&quot;439&quot;/&gt;&lt;/object&gt;&lt;object type=&quot;3&quot; unique_id=&quot;13703&quot;&gt;&lt;property id=&quot;20148&quot; value=&quot;5&quot;/&gt;&lt;property id=&quot;20300&quot; value=&quot;Slide 9&quot;/&gt;&lt;property id=&quot;20307&quot; value=&quot;440&quot;/&gt;&lt;/object&gt;&lt;object type=&quot;3&quot; unique_id=&quot;13704&quot;&gt;&lt;property id=&quot;20148&quot; value=&quot;5&quot;/&gt;&lt;property id=&quot;20300&quot; value=&quot;Slide 10&quot;/&gt;&lt;property id=&quot;20307&quot; value=&quot;441&quot;/&gt;&lt;/object&gt;&lt;object type=&quot;3&quot; unique_id=&quot;13819&quot;&gt;&lt;property id=&quot;20148&quot; value=&quot;5&quot;/&gt;&lt;property id=&quot;20300&quot; value=&quot;Slide 11&quot;/&gt;&lt;property id=&quot;20307&quot; value=&quot;442&quot;/&gt;&lt;/object&gt;&lt;/object&gt;&lt;object type=&quot;8&quot; unique_id=&quot;10066&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IMING" val="|0|3.3|3.5"/>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1624</TotalTime>
  <Words>4442</Words>
  <Application>Microsoft Office PowerPoint</Application>
  <PresentationFormat>On-screen Show (16:10)</PresentationFormat>
  <Paragraphs>258</Paragraphs>
  <Slides>39</Slides>
  <Notes>0</Notes>
  <HiddenSlides>0</HiddenSlides>
  <MMClips>0</MMClips>
  <ScaleCrop>false</ScaleCrop>
  <HeadingPairs>
    <vt:vector size="4" baseType="variant">
      <vt:variant>
        <vt:lpstr>Theme</vt:lpstr>
      </vt:variant>
      <vt:variant>
        <vt:i4>4</vt:i4>
      </vt:variant>
      <vt:variant>
        <vt:lpstr>Slide Titles</vt:lpstr>
      </vt:variant>
      <vt:variant>
        <vt:i4>39</vt:i4>
      </vt:variant>
    </vt:vector>
  </HeadingPairs>
  <TitlesOfParts>
    <vt:vector size="43" baseType="lpstr">
      <vt:lpstr>Office Theme</vt:lpstr>
      <vt:lpstr>5_Office Theme</vt:lpstr>
      <vt:lpstr>7_Office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dc:creator>
  <cp:lastModifiedBy>DANGLE 2024</cp:lastModifiedBy>
  <cp:revision>614</cp:revision>
  <dcterms:created xsi:type="dcterms:W3CDTF">2020-10-28T12:59:00Z</dcterms:created>
  <dcterms:modified xsi:type="dcterms:W3CDTF">2024-12-12T16:26:31Z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1033-11.2.0.10017</vt:lpwstr>
  </property>
</Properties>
</file>