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9"/>
  </p:notesMasterIdLst>
  <p:sldIdLst>
    <p:sldId id="256" r:id="rId2"/>
    <p:sldId id="318" r:id="rId3"/>
    <p:sldId id="319" r:id="rId4"/>
    <p:sldId id="305" r:id="rId5"/>
    <p:sldId id="261" r:id="rId6"/>
    <p:sldId id="320" r:id="rId7"/>
    <p:sldId id="311" r:id="rId8"/>
    <p:sldId id="308" r:id="rId9"/>
    <p:sldId id="314" r:id="rId10"/>
    <p:sldId id="316" r:id="rId11"/>
    <p:sldId id="268" r:id="rId12"/>
    <p:sldId id="310" r:id="rId13"/>
    <p:sldId id="321" r:id="rId14"/>
    <p:sldId id="322" r:id="rId15"/>
    <p:sldId id="280" r:id="rId16"/>
    <p:sldId id="271" r:id="rId17"/>
    <p:sldId id="323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BAD144B-F8C5-4F67-A5BA-43664977C82F}">
  <a:tblStyle styleId="{EBAD144B-F8C5-4F67-A5BA-43664977C8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98" y="-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50909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6def2a3cab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6def2a3cab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6def2a3cab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6def2a3cab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6def2a3cab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6def2a3cab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dbe7f409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dbe7f409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6def2a3cab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6def2a3cab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dbe7f409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dbe7f409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de048e568_0_17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de048e568_0_17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de048e568_0_17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de048e568_0_17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de048e568_0_17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de048e568_0_17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6def2a3cab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6def2a3cab_0_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de048e568_0_17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de048e568_0_17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dbe7f409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dbe7f409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dbe7f409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dbe7f409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6def2a3cab_0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6def2a3cab_0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6de048e568_0_170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6de048e568_0_170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6de048e568_0_170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6de048e568_0_170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0225" y="1638500"/>
            <a:ext cx="3651300" cy="14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0224" y="3069113"/>
            <a:ext cx="4519200" cy="3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63500" y="1986250"/>
            <a:ext cx="5361900" cy="25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63500" y="1234825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1068300" y="313350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A3B3B">
              <a:alpha val="49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971875" y="719925"/>
            <a:ext cx="2723100" cy="19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305650" y="1613625"/>
            <a:ext cx="3677400" cy="139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305650" y="3090150"/>
            <a:ext cx="3522000" cy="7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_ONLY_1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068300" y="313350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 idx="2"/>
          </p:nvPr>
        </p:nvSpPr>
        <p:spPr>
          <a:xfrm>
            <a:off x="792975" y="31409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ubTitle" idx="1"/>
          </p:nvPr>
        </p:nvSpPr>
        <p:spPr>
          <a:xfrm>
            <a:off x="792975" y="3698450"/>
            <a:ext cx="2113500" cy="7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title" idx="3"/>
          </p:nvPr>
        </p:nvSpPr>
        <p:spPr>
          <a:xfrm>
            <a:off x="3515250" y="31409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ubTitle" idx="4"/>
          </p:nvPr>
        </p:nvSpPr>
        <p:spPr>
          <a:xfrm>
            <a:off x="3515250" y="3698450"/>
            <a:ext cx="2113500" cy="7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title" idx="5"/>
          </p:nvPr>
        </p:nvSpPr>
        <p:spPr>
          <a:xfrm>
            <a:off x="6237525" y="31409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ubTitle" idx="6"/>
          </p:nvPr>
        </p:nvSpPr>
        <p:spPr>
          <a:xfrm>
            <a:off x="6237525" y="3698450"/>
            <a:ext cx="2113500" cy="7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ONE_COLUMN_TEXT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356810" y="1558003"/>
            <a:ext cx="2808000" cy="56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1264710" y="2730028"/>
            <a:ext cx="2992200" cy="17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ighteous"/>
              <a:buNone/>
              <a:defRPr sz="28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7" r:id="rId5"/>
    <p:sldLayoutId id="2147483658" r:id="rId6"/>
    <p:sldLayoutId id="2147483661" r:id="rId7"/>
    <p:sldLayoutId id="214748366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/>
          <p:nvPr/>
        </p:nvSpPr>
        <p:spPr>
          <a:xfrm>
            <a:off x="84778" y="133350"/>
            <a:ext cx="8839200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4" name="Google Shape;154;p27"/>
          <p:cNvSpPr/>
          <p:nvPr/>
        </p:nvSpPr>
        <p:spPr>
          <a:xfrm>
            <a:off x="428395" y="485333"/>
            <a:ext cx="8151966" cy="4175719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ctrTitle"/>
          </p:nvPr>
        </p:nvSpPr>
        <p:spPr>
          <a:xfrm>
            <a:off x="410187" y="1618347"/>
            <a:ext cx="8415977" cy="18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VIÊM KẾT MẠC CẤP</a:t>
            </a:r>
            <a:br>
              <a:rPr lang="en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 VIRUS</a:t>
            </a:r>
            <a:endParaRPr sz="3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Google Shape;171;p29"/>
          <p:cNvSpPr txBox="1">
            <a:spLocks/>
          </p:cNvSpPr>
          <p:nvPr/>
        </p:nvSpPr>
        <p:spPr>
          <a:xfrm>
            <a:off x="1987499" y="3033564"/>
            <a:ext cx="5149435" cy="91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ighteous"/>
              <a:buNone/>
              <a:defRPr sz="4000" b="0" i="0" u="none" strike="noStrike" cap="none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THS.BSNT. LÊ PHI HOÀNG</a:t>
            </a:r>
          </a:p>
          <a:p>
            <a:pPr algn="ctr"/>
            <a:r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BV MẮT HÀ NỘI</a:t>
            </a:r>
            <a:endParaRPr lang="en-US" sz="14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612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Picture 2" descr="C:\Users\Windows7\Desktop\20220219_180747_455368_giai-phau-o-mat.max-1800x1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39576"/>
            <a:ext cx="4495800" cy="337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201;p31"/>
          <p:cNvSpPr txBox="1">
            <a:spLocks noGrp="1"/>
          </p:cNvSpPr>
          <p:nvPr>
            <p:ph type="body" idx="1"/>
          </p:nvPr>
        </p:nvSpPr>
        <p:spPr>
          <a:xfrm>
            <a:off x="2667000" y="209550"/>
            <a:ext cx="6172200" cy="19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smtClean="0"/>
              <a:t>Viêm kết mạc cấp do virus (đau mắt đỏ) là tình trạng viêm cấp tính của kết mạc do virus gây ra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600" b="1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smtClean="0"/>
              <a:t>Đây là một bệnh lành tính, phần lớn có thể tự khỏi sau 2 tuần dù không điều trị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smtClean="0"/>
              <a:t>Thường xảy ra theo mùa: cuối hè, đầu thu</a:t>
            </a:r>
          </a:p>
        </p:txBody>
      </p:sp>
    </p:spTree>
    <p:extLst>
      <p:ext uri="{BB962C8B-B14F-4D97-AF65-F5344CB8AC3E}">
        <p14:creationId xmlns:p14="http://schemas.microsoft.com/office/powerpoint/2010/main" val="137729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612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Picture 3" descr="C:\Users\Windows7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212" y="2114550"/>
            <a:ext cx="496538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201;p31"/>
          <p:cNvSpPr txBox="1">
            <a:spLocks noGrp="1"/>
          </p:cNvSpPr>
          <p:nvPr>
            <p:ph type="body" idx="1"/>
          </p:nvPr>
        </p:nvSpPr>
        <p:spPr>
          <a:xfrm>
            <a:off x="2971800" y="1195749"/>
            <a:ext cx="1828800" cy="10712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mtClean="0"/>
              <a:t>Virus gây bệnh: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69618"/>
              </p:ext>
            </p:extLst>
          </p:nvPr>
        </p:nvGraphicFramePr>
        <p:xfrm>
          <a:off x="4724400" y="849630"/>
          <a:ext cx="3505200" cy="1341120"/>
        </p:xfrm>
        <a:graphic>
          <a:graphicData uri="http://schemas.openxmlformats.org/drawingml/2006/table">
            <a:tbl>
              <a:tblPr firstRow="1" bandRow="1">
                <a:tableStyleId>{EBAD144B-F8C5-4F67-A5BA-43664977C82F}</a:tableStyleId>
              </a:tblPr>
              <a:tblGrid>
                <a:gridCol w="1752600"/>
                <a:gridCol w="1752600"/>
              </a:tblGrid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/>
                        <a:t>Trước đây</a:t>
                      </a:r>
                      <a:endParaRPr lang="en-US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/>
                        <a:t>2023</a:t>
                      </a:r>
                      <a:endParaRPr lang="en-US" sz="1600" b="1"/>
                    </a:p>
                  </a:txBody>
                  <a:tcPr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US" smtClean="0"/>
                        <a:t>Adeno virus 90%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Adeno</a:t>
                      </a:r>
                      <a:r>
                        <a:rPr lang="en-US" baseline="0" smtClean="0"/>
                        <a:t> virus 14%</a:t>
                      </a:r>
                      <a:endParaRPr lang="en-US"/>
                    </a:p>
                  </a:txBody>
                  <a:tcPr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US" smtClean="0"/>
                        <a:t>Virus</a:t>
                      </a:r>
                      <a:r>
                        <a:rPr lang="en-US" baseline="0" smtClean="0"/>
                        <a:t> khác 10%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Coxsakie</a:t>
                      </a:r>
                      <a:r>
                        <a:rPr lang="en-US" baseline="0" smtClean="0"/>
                        <a:t> virus 86%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4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612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40"/>
          <p:cNvGrpSpPr/>
          <p:nvPr/>
        </p:nvGrpSpPr>
        <p:grpSpPr>
          <a:xfrm>
            <a:off x="2667000" y="1030650"/>
            <a:ext cx="6172200" cy="2988900"/>
            <a:chOff x="3610880" y="1099300"/>
            <a:chExt cx="5576100" cy="32175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15" name="Google Shape;615;p40"/>
            <p:cNvSpPr/>
            <p:nvPr/>
          </p:nvSpPr>
          <p:spPr>
            <a:xfrm>
              <a:off x="3610880" y="1099300"/>
              <a:ext cx="5576100" cy="3217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3762600" y="1251700"/>
              <a:ext cx="5271300" cy="2966550"/>
            </a:xfrm>
            <a:prstGeom prst="rect">
              <a:avLst/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40"/>
          <p:cNvSpPr txBox="1">
            <a:spLocks noGrp="1"/>
          </p:cNvSpPr>
          <p:nvPr>
            <p:ph type="title"/>
          </p:nvPr>
        </p:nvSpPr>
        <p:spPr>
          <a:xfrm>
            <a:off x="3429000" y="1581150"/>
            <a:ext cx="4646147" cy="10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smtClean="0">
                <a:solidFill>
                  <a:schemeClr val="lt1"/>
                </a:solidFill>
              </a:rPr>
              <a:t>CHẨN ĐOÁN</a:t>
            </a:r>
            <a:br>
              <a:rPr lang="en" sz="3600" b="1" smtClean="0">
                <a:solidFill>
                  <a:schemeClr val="lt1"/>
                </a:solidFill>
              </a:rPr>
            </a:br>
            <a:r>
              <a:rPr lang="en" sz="1800" b="1" smtClean="0">
                <a:solidFill>
                  <a:schemeClr val="lt1"/>
                </a:solidFill>
              </a:rPr>
              <a:t>= DỊCH TỄ + TRIỆU CHỨNG + DẤU HIỆU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618" name="Google Shape;618;p40"/>
          <p:cNvSpPr txBox="1">
            <a:spLocks noGrp="1"/>
          </p:cNvSpPr>
          <p:nvPr>
            <p:ph type="body" idx="1"/>
          </p:nvPr>
        </p:nvSpPr>
        <p:spPr>
          <a:xfrm>
            <a:off x="2834939" y="3090150"/>
            <a:ext cx="6004261" cy="7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mtClean="0">
                <a:solidFill>
                  <a:schemeClr val="tx1"/>
                </a:solidFill>
              </a:rPr>
              <a:t>“có thể chẩn đoán viêm kết mạc cấp virus tại y tế cơ sở”</a:t>
            </a:r>
            <a:endParaRPr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990600" y="209550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>
                <a:solidFill>
                  <a:schemeClr val="tx1"/>
                </a:solidFill>
              </a:rPr>
              <a:t>TRIỆU CHỨNG TẠI MẮT</a:t>
            </a:r>
            <a:endParaRPr b="1">
              <a:solidFill>
                <a:schemeClr val="tx1"/>
              </a:solidFill>
            </a:endParaRPr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81000" y="21145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mtClean="0"/>
              <a:t>Đỏ mắt</a:t>
            </a:r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 idx="3"/>
          </p:nvPr>
        </p:nvSpPr>
        <p:spPr>
          <a:xfrm>
            <a:off x="3515250" y="20986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mtClean="0"/>
              <a:t>Sưng nề mi</a:t>
            </a:r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title" idx="5"/>
          </p:nvPr>
        </p:nvSpPr>
        <p:spPr>
          <a:xfrm>
            <a:off x="6268500" y="2098650"/>
            <a:ext cx="27993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mtClean="0"/>
              <a:t>N</a:t>
            </a:r>
            <a:r>
              <a:rPr lang="en" smtClean="0"/>
              <a:t>hiều ghèn gỉ</a:t>
            </a:r>
            <a:endParaRPr/>
          </a:p>
        </p:txBody>
      </p:sp>
      <p:pic>
        <p:nvPicPr>
          <p:cNvPr id="4098" name="Picture 2" descr="C:\Users\Windows7\Desktop\112002_z4631371777848_97c30909db82f59e5c59914f4f55ecf4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4" y="742950"/>
            <a:ext cx="2612573" cy="161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Windows7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747" y="742950"/>
            <a:ext cx="2598652" cy="161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Windows7\Desktop\20190330_171052_604181_Ket_mac_Viem_do_vi_.max-1800x1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742950"/>
            <a:ext cx="2442490" cy="159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Windows7\Desktop\hinh-4-15033911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5" y="2876551"/>
            <a:ext cx="2612573" cy="159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Google Shape;210;p32"/>
          <p:cNvSpPr txBox="1">
            <a:spLocks/>
          </p:cNvSpPr>
          <p:nvPr/>
        </p:nvSpPr>
        <p:spPr>
          <a:xfrm>
            <a:off x="248700" y="4232250"/>
            <a:ext cx="2113500" cy="6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ighteous"/>
              <a:buNone/>
              <a:defRPr sz="18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mtClean="0"/>
              <a:t>Chảy nước mắt</a:t>
            </a:r>
            <a:endParaRPr lang="en-US"/>
          </a:p>
        </p:txBody>
      </p:sp>
      <p:pic>
        <p:nvPicPr>
          <p:cNvPr id="4102" name="Picture 6" descr="C:\Users\Windows7\Desktop\lamthenaodemaukhoibenhviemgiacmaccham-thumb-56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747" y="2876550"/>
            <a:ext cx="2598653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Google Shape;210;p32"/>
          <p:cNvSpPr txBox="1">
            <a:spLocks/>
          </p:cNvSpPr>
          <p:nvPr/>
        </p:nvSpPr>
        <p:spPr>
          <a:xfrm>
            <a:off x="3449100" y="4232250"/>
            <a:ext cx="2113500" cy="6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ighteous"/>
              <a:buNone/>
              <a:defRPr sz="18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mtClean="0"/>
              <a:t>Nhìn mờ (+/-)</a:t>
            </a:r>
            <a:endParaRPr lang="en-US"/>
          </a:p>
        </p:txBody>
      </p:sp>
      <p:pic>
        <p:nvPicPr>
          <p:cNvPr id="4103" name="Picture 7" descr="C:\Users\Windows7\Desktop\medi-95-e4623-g00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876551"/>
            <a:ext cx="2442490" cy="1599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Google Shape;210;p32"/>
          <p:cNvSpPr txBox="1">
            <a:spLocks/>
          </p:cNvSpPr>
          <p:nvPr/>
        </p:nvSpPr>
        <p:spPr>
          <a:xfrm>
            <a:off x="6553200" y="4232250"/>
            <a:ext cx="2113500" cy="6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ighteous"/>
              <a:buNone/>
              <a:defRPr sz="18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mtClean="0"/>
              <a:t>Đau nhức (+/-)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612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40"/>
          <p:cNvGrpSpPr/>
          <p:nvPr/>
        </p:nvGrpSpPr>
        <p:grpSpPr>
          <a:xfrm>
            <a:off x="2667000" y="1030650"/>
            <a:ext cx="6172200" cy="2988900"/>
            <a:chOff x="3610880" y="1099300"/>
            <a:chExt cx="5576100" cy="32175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15" name="Google Shape;615;p40"/>
            <p:cNvSpPr/>
            <p:nvPr/>
          </p:nvSpPr>
          <p:spPr>
            <a:xfrm>
              <a:off x="3610880" y="1099300"/>
              <a:ext cx="5576100" cy="3217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3762600" y="1251700"/>
              <a:ext cx="5271300" cy="2966550"/>
            </a:xfrm>
            <a:prstGeom prst="rect">
              <a:avLst/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40"/>
          <p:cNvSpPr txBox="1">
            <a:spLocks noGrp="1"/>
          </p:cNvSpPr>
          <p:nvPr>
            <p:ph type="title"/>
          </p:nvPr>
        </p:nvSpPr>
        <p:spPr>
          <a:xfrm>
            <a:off x="3429000" y="1581150"/>
            <a:ext cx="4646147" cy="10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smtClean="0">
                <a:solidFill>
                  <a:schemeClr val="lt1"/>
                </a:solidFill>
              </a:rPr>
              <a:t>CHẨN ĐOÁN</a:t>
            </a:r>
            <a:br>
              <a:rPr lang="en" sz="3600" b="1" smtClean="0">
                <a:solidFill>
                  <a:schemeClr val="lt1"/>
                </a:solidFill>
              </a:rPr>
            </a:br>
            <a:r>
              <a:rPr lang="en" sz="1800" b="1" smtClean="0">
                <a:solidFill>
                  <a:schemeClr val="lt1"/>
                </a:solidFill>
              </a:rPr>
              <a:t>= DỊCH TỄ + TRIỆU CHỨNG + DẤU HIỆU</a:t>
            </a:r>
            <a:endParaRPr sz="1800" b="1">
              <a:solidFill>
                <a:schemeClr val="lt1"/>
              </a:solidFill>
            </a:endParaRPr>
          </a:p>
        </p:txBody>
      </p:sp>
      <p:sp>
        <p:nvSpPr>
          <p:cNvPr id="618" name="Google Shape;618;p40"/>
          <p:cNvSpPr txBox="1">
            <a:spLocks noGrp="1"/>
          </p:cNvSpPr>
          <p:nvPr>
            <p:ph type="body" idx="1"/>
          </p:nvPr>
        </p:nvSpPr>
        <p:spPr>
          <a:xfrm>
            <a:off x="2834939" y="3090150"/>
            <a:ext cx="6004261" cy="7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mtClean="0">
                <a:solidFill>
                  <a:schemeClr val="tx1"/>
                </a:solidFill>
              </a:rPr>
              <a:t>“có thể chẩn đoán viêm kết mạc cấp virus tại y tế cơ sở”</a:t>
            </a:r>
            <a:endParaRPr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6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11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" name="Google Shape;209;p32"/>
          <p:cNvSpPr txBox="1">
            <a:spLocks noGrp="1"/>
          </p:cNvSpPr>
          <p:nvPr>
            <p:ph type="title"/>
          </p:nvPr>
        </p:nvSpPr>
        <p:spPr>
          <a:xfrm>
            <a:off x="990600" y="322650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/>
              <a:t>TRIỆU CHỨNG TOÀN THÂN</a:t>
            </a:r>
            <a:endParaRPr b="1"/>
          </a:p>
        </p:txBody>
      </p:sp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1163100" y="34543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</a:rPr>
              <a:t>V</a:t>
            </a:r>
            <a:r>
              <a:rPr lang="en" smtClean="0">
                <a:solidFill>
                  <a:schemeClr val="tx1"/>
                </a:solidFill>
              </a:rPr>
              <a:t>iêm mũi họng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 idx="3"/>
          </p:nvPr>
        </p:nvSpPr>
        <p:spPr>
          <a:xfrm>
            <a:off x="3830100" y="3470250"/>
            <a:ext cx="21135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mtClean="0">
                <a:solidFill>
                  <a:schemeClr val="tx1"/>
                </a:solidFill>
              </a:rPr>
              <a:t>Sốt nhẹ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14" name="Google Shape;214;p32"/>
          <p:cNvSpPr txBox="1">
            <a:spLocks noGrp="1"/>
          </p:cNvSpPr>
          <p:nvPr>
            <p:ph type="title" idx="5"/>
          </p:nvPr>
        </p:nvSpPr>
        <p:spPr>
          <a:xfrm>
            <a:off x="6192300" y="3470250"/>
            <a:ext cx="2799300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mtClean="0">
                <a:solidFill>
                  <a:schemeClr val="tx1"/>
                </a:solidFill>
              </a:rPr>
              <a:t>N</a:t>
            </a:r>
            <a:r>
              <a:rPr lang="en" smtClean="0">
                <a:solidFill>
                  <a:schemeClr val="tx1"/>
                </a:solidFill>
              </a:rPr>
              <a:t>ổi hạch phản ứng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7170" name="Picture 2" descr="C:\Users\Windows7\Desktop\360_F_310117075_pn44xY7Mk8y6Qn5DGEY3OD3oBG4maFz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33630"/>
            <a:ext cx="1890646" cy="180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Windows7\Desktop\tải xuố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99" y="1833630"/>
            <a:ext cx="1829201" cy="180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Windows7\Desktop\tải xuốn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51802"/>
            <a:ext cx="17621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299;p36"/>
          <p:cNvSpPr txBox="1">
            <a:spLocks/>
          </p:cNvSpPr>
          <p:nvPr/>
        </p:nvSpPr>
        <p:spPr>
          <a:xfrm>
            <a:off x="2895600" y="819150"/>
            <a:ext cx="3352800" cy="70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A3B3B"/>
              </a:buClr>
            </a:pPr>
            <a:r>
              <a:rPr lang="en-US" sz="2000" smtClean="0">
                <a:solidFill>
                  <a:schemeClr val="tx1"/>
                </a:solidFill>
              </a:rPr>
              <a:t>“viêm kết mạc họng hạch”</a:t>
            </a: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5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>
            <a:spLocks noGrp="1"/>
          </p:cNvSpPr>
          <p:nvPr>
            <p:ph type="title"/>
          </p:nvPr>
        </p:nvSpPr>
        <p:spPr>
          <a:xfrm>
            <a:off x="533400" y="338925"/>
            <a:ext cx="2228525" cy="1699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smtClean="0"/>
              <a:t>“A picture is worth a thousand word”</a:t>
            </a:r>
            <a:endParaRPr lang="en-US" sz="2000"/>
          </a:p>
        </p:txBody>
      </p:sp>
      <p:sp>
        <p:nvSpPr>
          <p:cNvPr id="3" name="Google Shape;299;p36"/>
          <p:cNvSpPr txBox="1">
            <a:spLocks/>
          </p:cNvSpPr>
          <p:nvPr/>
        </p:nvSpPr>
        <p:spPr>
          <a:xfrm>
            <a:off x="2895600" y="643725"/>
            <a:ext cx="4876800" cy="169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A3B3B"/>
              </a:buClr>
            </a:pPr>
            <a:r>
              <a:rPr lang="en-US" sz="2000" smtClean="0">
                <a:solidFill>
                  <a:schemeClr val="tx1"/>
                </a:solidFill>
              </a:rPr>
              <a:t>“Một bức ảnh giá trị hơn ngàn lời nói”</a:t>
            </a: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4" descr="C:\Users\Windows7\Desktop\20190330_171052_604181_Ket_mac_Viem_do_vi_.max-1800x1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83" y="1428750"/>
            <a:ext cx="3502317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299;p36"/>
          <p:cNvSpPr txBox="1">
            <a:spLocks/>
          </p:cNvSpPr>
          <p:nvPr/>
        </p:nvSpPr>
        <p:spPr>
          <a:xfrm>
            <a:off x="1352875" y="3867150"/>
            <a:ext cx="22285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smtClean="0">
                <a:solidFill>
                  <a:schemeClr val="tx1"/>
                </a:solidFill>
              </a:rPr>
              <a:t>Cương tụ nông</a:t>
            </a: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1026" name="Picture 2" descr="C:\Users\Windows7\Desktop\3-s2-0-b9780323695411000045-f04-01-97803236954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28750"/>
            <a:ext cx="354052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99;p36"/>
          <p:cNvSpPr txBox="1">
            <a:spLocks/>
          </p:cNvSpPr>
          <p:nvPr/>
        </p:nvSpPr>
        <p:spPr>
          <a:xfrm>
            <a:off x="5257800" y="3867150"/>
            <a:ext cx="22285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000" smtClean="0">
                <a:solidFill>
                  <a:schemeClr val="tx1"/>
                </a:solidFill>
              </a:rPr>
              <a:t>Cương tụ sâu</a:t>
            </a: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45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9;p36"/>
          <p:cNvSpPr txBox="1">
            <a:spLocks/>
          </p:cNvSpPr>
          <p:nvPr/>
        </p:nvSpPr>
        <p:spPr>
          <a:xfrm>
            <a:off x="1752600" y="742950"/>
            <a:ext cx="6477000" cy="169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A3B3B"/>
              </a:buClr>
            </a:pPr>
            <a:r>
              <a:rPr lang="en-US" sz="2000" smtClean="0">
                <a:solidFill>
                  <a:srgbClr val="000000"/>
                </a:solidFill>
              </a:rPr>
              <a:t>“Dấu hiệu giúp phân biệt với một số bệnh đỏ mắt khác”</a:t>
            </a:r>
            <a:endParaRPr lang="en-US" sz="2000">
              <a:solidFill>
                <a:srgbClr val="000000"/>
              </a:solidFill>
            </a:endParaRPr>
          </a:p>
        </p:txBody>
      </p:sp>
      <p:pic>
        <p:nvPicPr>
          <p:cNvPr id="8194" name="Picture 2" descr="C:\Users\Windows7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79" y="1448462"/>
            <a:ext cx="4042921" cy="302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99;p36"/>
          <p:cNvSpPr txBox="1">
            <a:spLocks/>
          </p:cNvSpPr>
          <p:nvPr/>
        </p:nvSpPr>
        <p:spPr>
          <a:xfrm>
            <a:off x="1200475" y="2266950"/>
            <a:ext cx="2228525" cy="82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A3B3B"/>
              </a:buClr>
            </a:pPr>
            <a:r>
              <a:rPr lang="en-US" sz="2000" smtClean="0">
                <a:solidFill>
                  <a:srgbClr val="000000"/>
                </a:solidFill>
              </a:rPr>
              <a:t>Hột kết mạc</a:t>
            </a:r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9;p36"/>
          <p:cNvSpPr txBox="1">
            <a:spLocks/>
          </p:cNvSpPr>
          <p:nvPr/>
        </p:nvSpPr>
        <p:spPr>
          <a:xfrm>
            <a:off x="2514600" y="643725"/>
            <a:ext cx="4876800" cy="169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A3B3B"/>
              </a:buClr>
            </a:pPr>
            <a:r>
              <a:rPr lang="en-US" sz="2000" smtClean="0">
                <a:solidFill>
                  <a:srgbClr val="000000"/>
                </a:solidFill>
              </a:rPr>
              <a:t>“dấu hiệu phản ứng viêm nặng”</a:t>
            </a:r>
            <a:endParaRPr lang="en-US" sz="2000">
              <a:solidFill>
                <a:srgbClr val="000000"/>
              </a:solidFill>
            </a:endParaRPr>
          </a:p>
        </p:txBody>
      </p:sp>
      <p:pic>
        <p:nvPicPr>
          <p:cNvPr id="11266" name="Picture 2" descr="C:\Users\Windows7\Desktop\366640331_832550181599121_792553216434576766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151504"/>
            <a:ext cx="4404888" cy="324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5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9"/>
          <p:cNvSpPr txBox="1">
            <a:spLocks noGrp="1"/>
          </p:cNvSpPr>
          <p:nvPr>
            <p:ph type="title"/>
          </p:nvPr>
        </p:nvSpPr>
        <p:spPr>
          <a:xfrm>
            <a:off x="992100" y="322650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>
                <a:solidFill>
                  <a:schemeClr val="tx1"/>
                </a:solidFill>
              </a:rPr>
              <a:t>ĐIỀU TRỊ</a:t>
            </a:r>
            <a:endParaRPr b="1">
              <a:solidFill>
                <a:schemeClr val="tx1"/>
              </a:solidFill>
            </a:endParaRPr>
          </a:p>
        </p:txBody>
      </p:sp>
      <p:grpSp>
        <p:nvGrpSpPr>
          <p:cNvPr id="589" name="Google Shape;589;p39"/>
          <p:cNvGrpSpPr/>
          <p:nvPr/>
        </p:nvGrpSpPr>
        <p:grpSpPr>
          <a:xfrm>
            <a:off x="3615975" y="2212272"/>
            <a:ext cx="2251425" cy="1694700"/>
            <a:chOff x="2472850" y="2351650"/>
            <a:chExt cx="2727300" cy="18789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90" name="Google Shape;590;p39"/>
            <p:cNvSpPr/>
            <p:nvPr/>
          </p:nvSpPr>
          <p:spPr>
            <a:xfrm>
              <a:off x="2472850" y="2351650"/>
              <a:ext cx="2727300" cy="1878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2650900" y="2535850"/>
              <a:ext cx="2371200" cy="1510500"/>
            </a:xfrm>
            <a:prstGeom prst="rect">
              <a:avLst/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" name="Google Shape;592;p39"/>
          <p:cNvGrpSpPr/>
          <p:nvPr/>
        </p:nvGrpSpPr>
        <p:grpSpPr>
          <a:xfrm>
            <a:off x="6553200" y="2772750"/>
            <a:ext cx="1981200" cy="1115282"/>
            <a:chOff x="2472850" y="2351650"/>
            <a:chExt cx="2727300" cy="18789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93" name="Google Shape;593;p39"/>
            <p:cNvSpPr/>
            <p:nvPr/>
          </p:nvSpPr>
          <p:spPr>
            <a:xfrm>
              <a:off x="2472850" y="2351650"/>
              <a:ext cx="2727300" cy="1878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2650900" y="2535850"/>
              <a:ext cx="2371200" cy="1510500"/>
            </a:xfrm>
            <a:prstGeom prst="rect">
              <a:avLst/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" name="Google Shape;595;p39"/>
          <p:cNvGrpSpPr/>
          <p:nvPr/>
        </p:nvGrpSpPr>
        <p:grpSpPr>
          <a:xfrm>
            <a:off x="609600" y="1629750"/>
            <a:ext cx="2304154" cy="2277343"/>
            <a:chOff x="2472850" y="2351650"/>
            <a:chExt cx="2727300" cy="18789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596" name="Google Shape;596;p39"/>
            <p:cNvSpPr/>
            <p:nvPr/>
          </p:nvSpPr>
          <p:spPr>
            <a:xfrm>
              <a:off x="2472850" y="2351650"/>
              <a:ext cx="2727300" cy="1878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2650900" y="2535850"/>
              <a:ext cx="2371200" cy="1510500"/>
            </a:xfrm>
            <a:prstGeom prst="rect">
              <a:avLst/>
            </a:prstGeom>
            <a:grp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8" name="Google Shape;598;p39"/>
          <p:cNvSpPr txBox="1">
            <a:spLocks noGrp="1"/>
          </p:cNvSpPr>
          <p:nvPr>
            <p:ph type="subTitle" idx="4294967295"/>
          </p:nvPr>
        </p:nvSpPr>
        <p:spPr>
          <a:xfrm>
            <a:off x="3505200" y="3891442"/>
            <a:ext cx="2590801" cy="6515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400" smtClean="0"/>
              <a:t>- Không có tác dụng với virus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400" smtClean="0"/>
              <a:t>- Dự phòng nhiễm trùng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Tx/>
              <a:buChar char="-"/>
            </a:pPr>
            <a:endParaRPr sz="140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/>
          </a:p>
        </p:txBody>
      </p:sp>
      <p:sp>
        <p:nvSpPr>
          <p:cNvPr id="599" name="Google Shape;599;p39"/>
          <p:cNvSpPr txBox="1">
            <a:spLocks noGrp="1"/>
          </p:cNvSpPr>
          <p:nvPr>
            <p:ph type="title" idx="4294967295"/>
          </p:nvPr>
        </p:nvSpPr>
        <p:spPr>
          <a:xfrm>
            <a:off x="3759621" y="2364727"/>
            <a:ext cx="1932942" cy="13775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tx1"/>
                </a:solidFill>
              </a:rPr>
              <a:t>Kháng sinh</a:t>
            </a:r>
            <a:endParaRPr sz="3000">
              <a:solidFill>
                <a:schemeClr val="tx1"/>
              </a:solidFill>
            </a:endParaRPr>
          </a:p>
        </p:txBody>
      </p:sp>
      <p:sp>
        <p:nvSpPr>
          <p:cNvPr id="600" name="Google Shape;600;p39"/>
          <p:cNvSpPr txBox="1">
            <a:spLocks noGrp="1"/>
          </p:cNvSpPr>
          <p:nvPr>
            <p:ph type="subTitle" idx="4294967295"/>
          </p:nvPr>
        </p:nvSpPr>
        <p:spPr>
          <a:xfrm>
            <a:off x="6400800" y="3907441"/>
            <a:ext cx="2743200" cy="9503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smtClean="0"/>
              <a:t>- Giảm viêm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smtClean="0"/>
              <a:t>- </a:t>
            </a:r>
            <a:r>
              <a:rPr lang="en" sz="1400" b="1" i="1" smtClean="0"/>
              <a:t>Cận trọng biến chứng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smtClean="0"/>
              <a:t>- </a:t>
            </a:r>
            <a:r>
              <a:rPr lang="en-US" sz="1400" b="1" i="1" smtClean="0"/>
              <a:t>T</a:t>
            </a:r>
            <a:r>
              <a:rPr lang="en" sz="1400" b="1" i="1" smtClean="0"/>
              <a:t>ăng nguy cơ viêm giác mạc</a:t>
            </a:r>
          </a:p>
        </p:txBody>
      </p:sp>
      <p:sp>
        <p:nvSpPr>
          <p:cNvPr id="602" name="Google Shape;602;p39"/>
          <p:cNvSpPr txBox="1">
            <a:spLocks noGrp="1"/>
          </p:cNvSpPr>
          <p:nvPr>
            <p:ph type="title" idx="4294967295"/>
          </p:nvPr>
        </p:nvSpPr>
        <p:spPr>
          <a:xfrm>
            <a:off x="6837810" y="2876429"/>
            <a:ext cx="1391790" cy="9075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smtClean="0">
                <a:solidFill>
                  <a:schemeClr val="tx1"/>
                </a:solidFill>
              </a:rPr>
              <a:t>Chống</a:t>
            </a:r>
            <a:br>
              <a:rPr lang="en" sz="3000" smtClean="0">
                <a:solidFill>
                  <a:schemeClr val="tx1"/>
                </a:solidFill>
              </a:rPr>
            </a:br>
            <a:r>
              <a:rPr lang="en" sz="3000" smtClean="0">
                <a:solidFill>
                  <a:schemeClr val="tx1"/>
                </a:solidFill>
              </a:rPr>
              <a:t>viêm</a:t>
            </a:r>
            <a:endParaRPr sz="3000">
              <a:solidFill>
                <a:schemeClr val="tx1"/>
              </a:solidFill>
            </a:endParaRPr>
          </a:p>
        </p:txBody>
      </p:sp>
      <p:sp>
        <p:nvSpPr>
          <p:cNvPr id="603" name="Google Shape;603;p39"/>
          <p:cNvSpPr txBox="1">
            <a:spLocks noGrp="1"/>
          </p:cNvSpPr>
          <p:nvPr>
            <p:ph type="title" idx="4294967295"/>
          </p:nvPr>
        </p:nvSpPr>
        <p:spPr>
          <a:xfrm>
            <a:off x="724820" y="1938769"/>
            <a:ext cx="2023091" cy="18531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smtClean="0">
                <a:solidFill>
                  <a:schemeClr val="tx1"/>
                </a:solidFill>
              </a:rPr>
              <a:t>N</a:t>
            </a:r>
            <a:r>
              <a:rPr lang="en" sz="3000" smtClean="0">
                <a:solidFill>
                  <a:schemeClr val="tx1"/>
                </a:solidFill>
              </a:rPr>
              <a:t>ước mắt nhân tạo</a:t>
            </a:r>
            <a:endParaRPr sz="3000">
              <a:solidFill>
                <a:schemeClr val="tx1"/>
              </a:solidFill>
            </a:endParaRPr>
          </a:p>
        </p:txBody>
      </p:sp>
      <p:sp>
        <p:nvSpPr>
          <p:cNvPr id="21" name="Google Shape;598;p39"/>
          <p:cNvSpPr txBox="1">
            <a:spLocks/>
          </p:cNvSpPr>
          <p:nvPr/>
        </p:nvSpPr>
        <p:spPr>
          <a:xfrm>
            <a:off x="609601" y="3891442"/>
            <a:ext cx="2304154" cy="89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>
              <a:buSzPts val="1100"/>
              <a:buFont typeface="Didact Gothic"/>
              <a:buNone/>
            </a:pPr>
            <a:r>
              <a:rPr lang="en-US" sz="1400" smtClean="0"/>
              <a:t>- Giảm nhẹ triệu chứng</a:t>
            </a:r>
          </a:p>
          <a:p>
            <a:pPr marL="0" indent="0">
              <a:buSzPts val="1100"/>
              <a:buFont typeface="Didact Gothic"/>
              <a:buNone/>
            </a:pPr>
            <a:r>
              <a:rPr lang="en-US" sz="1400" smtClean="0"/>
              <a:t>- Phục hồi tổn thương kết giác mạc</a:t>
            </a:r>
          </a:p>
          <a:p>
            <a:pPr marL="285750" indent="-285750" algn="ctr">
              <a:buSzPts val="1100"/>
              <a:buFontTx/>
              <a:buChar char="-"/>
            </a:pPr>
            <a:endParaRPr lang="en-US" sz="1400" smtClean="0"/>
          </a:p>
          <a:p>
            <a:pPr marL="0" indent="0" algn="ctr">
              <a:spcBef>
                <a:spcPts val="1600"/>
              </a:spcBef>
              <a:spcAft>
                <a:spcPts val="1600"/>
              </a:spcAft>
              <a:buSzPts val="1100"/>
              <a:buFont typeface="Arial"/>
              <a:buNone/>
            </a:pPr>
            <a:endParaRPr lang="en-US" sz="1400"/>
          </a:p>
        </p:txBody>
      </p:sp>
      <p:pic>
        <p:nvPicPr>
          <p:cNvPr id="5122" name="Picture 2" descr="C:\Users\Windows7\Desktop\20220321_175549_809417_1594177371_17.max-800x8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6745"/>
            <a:ext cx="1066800" cy="11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Windows7\Desktop\IMG_3211_9f79edf6f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958" y="1125508"/>
            <a:ext cx="1037642" cy="103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Windows7\Desktop\thuoc-nho-dieu-tri-viem-mat-tobradex-5ml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9" y="1629750"/>
            <a:ext cx="1143001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Windows7\Desktop\tobre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38" y="1090932"/>
            <a:ext cx="1091279" cy="109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Windows7\Desktop\IMG_4700_44f4dc923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065" y="1811780"/>
            <a:ext cx="894135" cy="89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9;p36"/>
          <p:cNvSpPr txBox="1">
            <a:spLocks/>
          </p:cNvSpPr>
          <p:nvPr/>
        </p:nvSpPr>
        <p:spPr>
          <a:xfrm>
            <a:off x="381000" y="491325"/>
            <a:ext cx="6400800" cy="169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ighteous"/>
              <a:buNone/>
              <a:defRPr sz="3000" b="0" i="0" u="none" strike="noStrike" cap="none">
                <a:solidFill>
                  <a:schemeClr val="accent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A3B3B"/>
              </a:buClr>
            </a:pPr>
            <a:r>
              <a:rPr lang="en-US" sz="2000" smtClean="0">
                <a:solidFill>
                  <a:schemeClr val="tx1"/>
                </a:solidFill>
              </a:rPr>
              <a:t>“thuốc uống và tiêm truyền không có tác dụng với phần lớn bệnh nhân mà còn tiềm ẩn nhiều nguy cơ”</a:t>
            </a: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6147" name="Picture 3" descr="C:\Users\Windows7\Desktop\thuoc3_2019032485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13" y="1459242"/>
            <a:ext cx="2901587" cy="21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Windows7\Desktop\medical-nurse-nursing-injections-needles-vaccinations-atan1767_lo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428750"/>
            <a:ext cx="2743200" cy="221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Windows7\Desktop\123885640-vector-of-patient-using-infusion-medicin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920" y="1462953"/>
            <a:ext cx="2477280" cy="217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212;p32"/>
          <p:cNvSpPr txBox="1">
            <a:spLocks noGrp="1"/>
          </p:cNvSpPr>
          <p:nvPr>
            <p:ph type="title" idx="4294967295"/>
          </p:nvPr>
        </p:nvSpPr>
        <p:spPr>
          <a:xfrm>
            <a:off x="533400" y="3867150"/>
            <a:ext cx="43995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smtClean="0">
                <a:solidFill>
                  <a:schemeClr val="accent1"/>
                </a:solidFill>
              </a:rPr>
              <a:t>Nooooo !!!</a:t>
            </a:r>
            <a:endParaRPr sz="60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9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11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68;p29"/>
          <p:cNvGrpSpPr/>
          <p:nvPr/>
        </p:nvGrpSpPr>
        <p:grpSpPr>
          <a:xfrm>
            <a:off x="425175" y="1047750"/>
            <a:ext cx="3080025" cy="1513376"/>
            <a:chOff x="831400" y="1141275"/>
            <a:chExt cx="2544300" cy="1084800"/>
          </a:xfrm>
        </p:grpSpPr>
        <p:sp>
          <p:nvSpPr>
            <p:cNvPr id="19" name="Google Shape;169;p29"/>
            <p:cNvSpPr/>
            <p:nvPr/>
          </p:nvSpPr>
          <p:spPr>
            <a:xfrm>
              <a:off x="831400" y="1141275"/>
              <a:ext cx="2544300" cy="1084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170;p29"/>
            <p:cNvSpPr/>
            <p:nvPr/>
          </p:nvSpPr>
          <p:spPr>
            <a:xfrm>
              <a:off x="967000" y="1272523"/>
              <a:ext cx="2273100" cy="8223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1" name="Google Shape;171;p29"/>
          <p:cNvSpPr txBox="1">
            <a:spLocks noGrp="1"/>
          </p:cNvSpPr>
          <p:nvPr>
            <p:ph type="title"/>
          </p:nvPr>
        </p:nvSpPr>
        <p:spPr>
          <a:xfrm>
            <a:off x="17012" y="1494326"/>
            <a:ext cx="3869188" cy="7171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NHỮNG SAI LẦM</a:t>
            </a:r>
            <a:b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CẦN TRÁNH</a:t>
            </a:r>
            <a:endParaRPr b="1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Google Shape;172;p29"/>
          <p:cNvSpPr txBox="1">
            <a:spLocks noGrp="1"/>
          </p:cNvSpPr>
          <p:nvPr>
            <p:ph type="title" idx="2"/>
          </p:nvPr>
        </p:nvSpPr>
        <p:spPr>
          <a:xfrm>
            <a:off x="5244241" y="361950"/>
            <a:ext cx="2909159" cy="42809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smtClean="0">
                <a:solidFill>
                  <a:schemeClr val="tx1"/>
                </a:solidFill>
              </a:rPr>
              <a:t>TRA CORTICOIDS BỪA BÃI</a:t>
            </a:r>
            <a:endParaRPr sz="1400" b="1">
              <a:solidFill>
                <a:schemeClr val="tx1"/>
              </a:solidFill>
            </a:endParaRPr>
          </a:p>
        </p:txBody>
      </p:sp>
      <p:sp>
        <p:nvSpPr>
          <p:cNvPr id="24" name="Google Shape;175;p29"/>
          <p:cNvSpPr txBox="1">
            <a:spLocks noGrp="1"/>
          </p:cNvSpPr>
          <p:nvPr>
            <p:ph type="title" idx="4"/>
          </p:nvPr>
        </p:nvSpPr>
        <p:spPr>
          <a:xfrm>
            <a:off x="3810000" y="2419350"/>
            <a:ext cx="2113500" cy="47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ĂN KIÊNG</a:t>
            </a:r>
            <a:endParaRPr b="1"/>
          </a:p>
        </p:txBody>
      </p:sp>
      <p:sp>
        <p:nvSpPr>
          <p:cNvPr id="26" name="Google Shape;178;p29"/>
          <p:cNvSpPr txBox="1">
            <a:spLocks noGrp="1"/>
          </p:cNvSpPr>
          <p:nvPr>
            <p:ph type="title" idx="4294967295"/>
          </p:nvPr>
        </p:nvSpPr>
        <p:spPr>
          <a:xfrm>
            <a:off x="6231388" y="2495550"/>
            <a:ext cx="2525476" cy="6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ĐIỀU TRỊ BẰNG KINH NGHIỆM DÂN GIAN</a:t>
            </a:r>
            <a:endParaRPr b="1"/>
          </a:p>
        </p:txBody>
      </p:sp>
      <p:pic>
        <p:nvPicPr>
          <p:cNvPr id="28" name="Picture 2" descr="C:\Users\Windows7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195" y="2952750"/>
            <a:ext cx="1766005" cy="173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Windows7\Desktop\Aminoglycosid-Neomycin-Gentamycin-Tobrex-2-800x38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174" y="785318"/>
            <a:ext cx="2871226" cy="125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Windows7\Desktop\sua-me-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243" y="3181350"/>
            <a:ext cx="2378757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611;p40"/>
          <p:cNvGrpSpPr/>
          <p:nvPr/>
        </p:nvGrpSpPr>
        <p:grpSpPr>
          <a:xfrm>
            <a:off x="-2" y="-34950"/>
            <a:ext cx="5042702" cy="5213400"/>
            <a:chOff x="-2" y="-34950"/>
            <a:chExt cx="5042702" cy="5213400"/>
          </a:xfrm>
        </p:grpSpPr>
        <p:pic>
          <p:nvPicPr>
            <p:cNvPr id="11" name="Google Shape;612;p40"/>
            <p:cNvPicPr preferRelativeResize="0"/>
            <p:nvPr/>
          </p:nvPicPr>
          <p:blipFill rotWithShape="1">
            <a:blip r:embed="rId3">
              <a:alphaModFix/>
            </a:blip>
            <a:srcRect l="34212" r="11377"/>
            <a:stretch/>
          </p:blipFill>
          <p:spPr>
            <a:xfrm flipH="1">
              <a:off x="-2" y="-34950"/>
              <a:ext cx="5042700" cy="521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613;p40"/>
            <p:cNvSpPr/>
            <p:nvPr/>
          </p:nvSpPr>
          <p:spPr>
            <a:xfrm>
              <a:off x="0" y="-34950"/>
              <a:ext cx="5042700" cy="5213400"/>
            </a:xfrm>
            <a:prstGeom prst="rect">
              <a:avLst/>
            </a:prstGeom>
            <a:solidFill>
              <a:srgbClr val="DA3B3B">
                <a:alpha val="5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68;p29"/>
          <p:cNvGrpSpPr/>
          <p:nvPr/>
        </p:nvGrpSpPr>
        <p:grpSpPr>
          <a:xfrm>
            <a:off x="425175" y="1047750"/>
            <a:ext cx="3080025" cy="1513376"/>
            <a:chOff x="831400" y="1141275"/>
            <a:chExt cx="2544300" cy="1084800"/>
          </a:xfrm>
        </p:grpSpPr>
        <p:sp>
          <p:nvSpPr>
            <p:cNvPr id="19" name="Google Shape;169;p29"/>
            <p:cNvSpPr/>
            <p:nvPr/>
          </p:nvSpPr>
          <p:spPr>
            <a:xfrm>
              <a:off x="831400" y="1141275"/>
              <a:ext cx="2544300" cy="1084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0" name="Google Shape;170;p29"/>
            <p:cNvSpPr/>
            <p:nvPr/>
          </p:nvSpPr>
          <p:spPr>
            <a:xfrm>
              <a:off x="967000" y="1272523"/>
              <a:ext cx="2273100" cy="8223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1" name="Google Shape;171;p29"/>
          <p:cNvSpPr txBox="1">
            <a:spLocks noGrp="1"/>
          </p:cNvSpPr>
          <p:nvPr>
            <p:ph type="title"/>
          </p:nvPr>
        </p:nvSpPr>
        <p:spPr>
          <a:xfrm>
            <a:off x="17012" y="1428750"/>
            <a:ext cx="3869188" cy="7171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BIẾN CHỨNG</a:t>
            </a:r>
            <a:endParaRPr b="1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Google Shape;172;p29"/>
          <p:cNvSpPr txBox="1">
            <a:spLocks noGrp="1"/>
          </p:cNvSpPr>
          <p:nvPr>
            <p:ph type="title" idx="2"/>
          </p:nvPr>
        </p:nvSpPr>
        <p:spPr>
          <a:xfrm>
            <a:off x="4819425" y="361950"/>
            <a:ext cx="2648175" cy="47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smtClean="0">
                <a:solidFill>
                  <a:schemeClr val="tx1"/>
                </a:solidFill>
              </a:rPr>
              <a:t>VIÊM TRỢT GIÁC MẠC</a:t>
            </a:r>
            <a:endParaRPr sz="1400" b="1">
              <a:solidFill>
                <a:schemeClr val="tx1"/>
              </a:solidFill>
            </a:endParaRPr>
          </a:p>
        </p:txBody>
      </p:sp>
      <p:sp>
        <p:nvSpPr>
          <p:cNvPr id="25" name="Google Shape;175;p29"/>
          <p:cNvSpPr txBox="1">
            <a:spLocks noGrp="1"/>
          </p:cNvSpPr>
          <p:nvPr>
            <p:ph type="title" idx="4"/>
          </p:nvPr>
        </p:nvSpPr>
        <p:spPr>
          <a:xfrm>
            <a:off x="3276600" y="2724150"/>
            <a:ext cx="2113500" cy="386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smtClean="0"/>
              <a:t>LOÉT GIÁC MẠC</a:t>
            </a:r>
            <a:endParaRPr b="1"/>
          </a:p>
        </p:txBody>
      </p:sp>
      <p:sp>
        <p:nvSpPr>
          <p:cNvPr id="31" name="Google Shape;178;p29"/>
          <p:cNvSpPr txBox="1">
            <a:spLocks noGrp="1"/>
          </p:cNvSpPr>
          <p:nvPr>
            <p:ph type="title" idx="4294967295"/>
          </p:nvPr>
        </p:nvSpPr>
        <p:spPr>
          <a:xfrm>
            <a:off x="6477000" y="2642000"/>
            <a:ext cx="2144476" cy="4631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smtClean="0">
                <a:solidFill>
                  <a:schemeClr val="tx1"/>
                </a:solidFill>
              </a:rPr>
              <a:t>SẸO KẾT GIÁC MẠC</a:t>
            </a:r>
            <a:endParaRPr b="1">
              <a:solidFill>
                <a:schemeClr val="tx1"/>
              </a:solidFill>
            </a:endParaRPr>
          </a:p>
        </p:txBody>
      </p:sp>
      <p:pic>
        <p:nvPicPr>
          <p:cNvPr id="33" name="Picture 2" descr="C:\Users\Windows7\Desktop\viem-loet-giac-mac-2-600x3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33" y="3105150"/>
            <a:ext cx="2777067" cy="156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Windows7\Desktop\medi-95-e4623-g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25" y="819150"/>
            <a:ext cx="24384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Windows7\Desktop\Conjunctival-Scarring-Case-Report-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105150"/>
            <a:ext cx="2456318" cy="156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0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51"/>
          <p:cNvSpPr txBox="1">
            <a:spLocks noGrp="1"/>
          </p:cNvSpPr>
          <p:nvPr>
            <p:ph type="body" idx="1"/>
          </p:nvPr>
        </p:nvSpPr>
        <p:spPr>
          <a:xfrm>
            <a:off x="123000" y="1123950"/>
            <a:ext cx="5896800" cy="33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lvl="0" indent="-34290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" sz="2000" smtClean="0">
                <a:latin typeface="Times New Roman" pitchFamily="18" charset="0"/>
                <a:cs typeface="Times New Roman" pitchFamily="18" charset="0"/>
              </a:rPr>
              <a:t>ửa tay thường xuyên bằng xà phòng</a:t>
            </a:r>
            <a:endParaRPr sz="2000" smtClean="0">
              <a:latin typeface="Times New Roman" pitchFamily="18" charset="0"/>
              <a:cs typeface="Times New Roman" pitchFamily="18" charset="0"/>
            </a:endParaRP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Không dùng chung đồ cá nhân, nhất là khăn mặt</a:t>
            </a: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Nếu đã bị bệnh thì rửa mỗi bên mặt một khăn riêng</a:t>
            </a: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Hạn chế day dụi mắt làm lây virus từ tay vào mắt</a:t>
            </a: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Hạn chế tiếp xúc gần gũi với người bệnh</a:t>
            </a: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Đeo khẩu trang, kính nơi đông người hoặc khi tiếp xúc người đau mắt đỏ</a:t>
            </a:r>
          </a:p>
          <a:p>
            <a:pPr marL="482600" lvl="0" indent="-34290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Ăn uống đủ dinh dưỡng, nâng cao sức đề kháng</a:t>
            </a:r>
            <a:endParaRPr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5" name="Google Shape;915;p51"/>
          <p:cNvSpPr txBox="1">
            <a:spLocks noGrp="1"/>
          </p:cNvSpPr>
          <p:nvPr>
            <p:ph type="title"/>
          </p:nvPr>
        </p:nvSpPr>
        <p:spPr>
          <a:xfrm>
            <a:off x="1146000" y="361950"/>
            <a:ext cx="700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/>
              <a:t>CÁCH PHÒNG LÂY NHIỄM</a:t>
            </a:r>
            <a:endParaRPr b="1"/>
          </a:p>
        </p:txBody>
      </p:sp>
      <p:grpSp>
        <p:nvGrpSpPr>
          <p:cNvPr id="916" name="Google Shape;916;p51"/>
          <p:cNvGrpSpPr/>
          <p:nvPr/>
        </p:nvGrpSpPr>
        <p:grpSpPr>
          <a:xfrm>
            <a:off x="6002225" y="0"/>
            <a:ext cx="3141900" cy="5143504"/>
            <a:chOff x="6002225" y="0"/>
            <a:chExt cx="3141900" cy="5143504"/>
          </a:xfrm>
        </p:grpSpPr>
        <p:pic>
          <p:nvPicPr>
            <p:cNvPr id="917" name="Google Shape;917;p51"/>
            <p:cNvPicPr preferRelativeResize="0"/>
            <p:nvPr/>
          </p:nvPicPr>
          <p:blipFill rotWithShape="1">
            <a:blip r:embed="rId3">
              <a:alphaModFix/>
            </a:blip>
            <a:srcRect l="9174" r="50103"/>
            <a:stretch/>
          </p:blipFill>
          <p:spPr>
            <a:xfrm>
              <a:off x="6002225" y="0"/>
              <a:ext cx="3141779" cy="5143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8" name="Google Shape;918;p51"/>
            <p:cNvSpPr/>
            <p:nvPr/>
          </p:nvSpPr>
          <p:spPr>
            <a:xfrm>
              <a:off x="6002225" y="0"/>
              <a:ext cx="3141900" cy="5143500"/>
            </a:xfrm>
            <a:prstGeom prst="rect">
              <a:avLst/>
            </a:prstGeom>
            <a:solidFill>
              <a:srgbClr val="DA3B3B">
                <a:alpha val="1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" name="Google Shape;646;p42"/>
          <p:cNvGrpSpPr/>
          <p:nvPr/>
        </p:nvGrpSpPr>
        <p:grpSpPr>
          <a:xfrm>
            <a:off x="1263406" y="963645"/>
            <a:ext cx="2911697" cy="1383012"/>
            <a:chOff x="831400" y="1141275"/>
            <a:chExt cx="2544300" cy="1084800"/>
          </a:xfrm>
        </p:grpSpPr>
        <p:sp>
          <p:nvSpPr>
            <p:cNvPr id="647" name="Google Shape;647;p42"/>
            <p:cNvSpPr/>
            <p:nvPr/>
          </p:nvSpPr>
          <p:spPr>
            <a:xfrm>
              <a:off x="831400" y="1141275"/>
              <a:ext cx="2544300" cy="1084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2"/>
            <p:cNvSpPr/>
            <p:nvPr/>
          </p:nvSpPr>
          <p:spPr>
            <a:xfrm>
              <a:off x="967000" y="1272523"/>
              <a:ext cx="2273100" cy="8223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" name="Google Shape;649;p42"/>
          <p:cNvSpPr txBox="1">
            <a:spLocks noGrp="1"/>
          </p:cNvSpPr>
          <p:nvPr>
            <p:ph type="title"/>
          </p:nvPr>
        </p:nvSpPr>
        <p:spPr>
          <a:xfrm>
            <a:off x="1356810" y="1130973"/>
            <a:ext cx="2663113" cy="98953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GIẢI THÍCH </a:t>
            </a:r>
            <a:b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" b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PHÒNG BỆNH</a:t>
            </a:r>
            <a:endParaRPr b="1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0" name="Google Shape;650;p42"/>
          <p:cNvSpPr txBox="1">
            <a:spLocks noGrp="1"/>
          </p:cNvSpPr>
          <p:nvPr>
            <p:ph type="body" idx="1"/>
          </p:nvPr>
        </p:nvSpPr>
        <p:spPr>
          <a:xfrm>
            <a:off x="152400" y="2730028"/>
            <a:ext cx="5334000" cy="17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smtClean="0"/>
              <a:t>“Viêm kết mạc cấp do virus dễ lây lan và thường không khỏi nhanh nên cần tư vấn cho bệnh nhân về cách phòng bệnh và diễn biến bệnh”</a:t>
            </a:r>
            <a:endParaRPr sz="1800"/>
          </a:p>
        </p:txBody>
      </p:sp>
      <p:grpSp>
        <p:nvGrpSpPr>
          <p:cNvPr id="651" name="Google Shape;651;p42"/>
          <p:cNvGrpSpPr/>
          <p:nvPr/>
        </p:nvGrpSpPr>
        <p:grpSpPr>
          <a:xfrm>
            <a:off x="5613799" y="-26925"/>
            <a:ext cx="3530201" cy="5197376"/>
            <a:chOff x="5613799" y="-26925"/>
            <a:chExt cx="3530201" cy="5197376"/>
          </a:xfrm>
        </p:grpSpPr>
        <p:pic>
          <p:nvPicPr>
            <p:cNvPr id="652" name="Google Shape;652;p42"/>
            <p:cNvPicPr preferRelativeResize="0"/>
            <p:nvPr/>
          </p:nvPicPr>
          <p:blipFill rotWithShape="1">
            <a:blip r:embed="rId3">
              <a:alphaModFix/>
            </a:blip>
            <a:srcRect l="35028" r="19638"/>
            <a:stretch/>
          </p:blipFill>
          <p:spPr>
            <a:xfrm>
              <a:off x="5613799" y="-26925"/>
              <a:ext cx="3530201" cy="51973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42"/>
            <p:cNvSpPr/>
            <p:nvPr/>
          </p:nvSpPr>
          <p:spPr>
            <a:xfrm>
              <a:off x="5613800" y="0"/>
              <a:ext cx="3530100" cy="5143500"/>
            </a:xfrm>
            <a:prstGeom prst="rect">
              <a:avLst/>
            </a:prstGeom>
            <a:solidFill>
              <a:srgbClr val="DA3B3B">
                <a:alpha val="1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2"/>
          <p:cNvSpPr txBox="1">
            <a:spLocks noGrp="1"/>
          </p:cNvSpPr>
          <p:nvPr>
            <p:ph type="title"/>
          </p:nvPr>
        </p:nvSpPr>
        <p:spPr>
          <a:xfrm>
            <a:off x="1356810" y="819150"/>
            <a:ext cx="2808000" cy="562500"/>
          </a:xfrm>
          <a:prstGeom prst="rect">
            <a:avLst/>
          </a:prstGeom>
        </p:spPr>
        <p:txBody>
          <a:bodyPr spcFirstLastPara="1" wrap="square" lIns="91421" tIns="91421" rIns="91421" bIns="91421" anchor="b" anchorCtr="0">
            <a:noAutofit/>
          </a:bodyPr>
          <a:lstStyle/>
          <a:p>
            <a:r>
              <a:rPr lang="en" b="1" smtClean="0">
                <a:solidFill>
                  <a:schemeClr val="lt1"/>
                </a:solidFill>
              </a:rPr>
              <a:t>THẢO LUẬN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3074" name="Picture 2" descr="C:\Users\Windows7\Desktop\z5729098981489_de5f274b8b1eee46c9a8973ee3cd41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526" y="-19050"/>
            <a:ext cx="4029475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pinimg.com/originals/9a/de/47/9ade47e0b54fcee714ff2def3fb1470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55" y="1144890"/>
            <a:ext cx="4211240" cy="283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6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rdiology Case Stud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DA3B3B"/>
      </a:accent1>
      <a:accent2>
        <a:srgbClr val="212121"/>
      </a:accent2>
      <a:accent3>
        <a:srgbClr val="78909C"/>
      </a:accent3>
      <a:accent4>
        <a:srgbClr val="FF6B65"/>
      </a:accent4>
      <a:accent5>
        <a:srgbClr val="980000"/>
      </a:accent5>
      <a:accent6>
        <a:srgbClr val="FDCAC8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444</Words>
  <Application>Microsoft Office PowerPoint</Application>
  <PresentationFormat>On-screen Show (16:9)</PresentationFormat>
  <Paragraphs>70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Cardiology Case Study by Slidesgo</vt:lpstr>
      <vt:lpstr>VIÊM KẾT MẠC CẤP DO VIRUS</vt:lpstr>
      <vt:lpstr>PowerPoint Presentation</vt:lpstr>
      <vt:lpstr>PowerPoint Presentation</vt:lpstr>
      <vt:lpstr>CHẨN ĐOÁN = DỊCH TỄ + TRIỆU CHỨNG + DẤU HIỆU</vt:lpstr>
      <vt:lpstr>TRIỆU CHỨNG TẠI MẮT</vt:lpstr>
      <vt:lpstr>CHẨN ĐOÁN = DỊCH TỄ + TRIỆU CHỨNG + DẤU HIỆU</vt:lpstr>
      <vt:lpstr>TRIỆU CHỨNG TOÀN THÂN</vt:lpstr>
      <vt:lpstr>“A picture is worth a thousand word”</vt:lpstr>
      <vt:lpstr>PowerPoint Presentation</vt:lpstr>
      <vt:lpstr>PowerPoint Presentation</vt:lpstr>
      <vt:lpstr>ĐIỀU TRỊ</vt:lpstr>
      <vt:lpstr>Nooooo !!!</vt:lpstr>
      <vt:lpstr>NHỮNG SAI LẦM CẦN TRÁNH</vt:lpstr>
      <vt:lpstr>BIẾN CHỨNG</vt:lpstr>
      <vt:lpstr>CÁCH PHÒNG LÂY NHIỄM</vt:lpstr>
      <vt:lpstr>GIẢI THÍCH  PHÒNG BỆNH</vt:lpstr>
      <vt:lpstr>THẢO LUẬN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VIÊM KẾT MẠC CẤP DO VIRUS</dc:title>
  <cp:lastModifiedBy>Windows7</cp:lastModifiedBy>
  <cp:revision>35</cp:revision>
  <dcterms:modified xsi:type="dcterms:W3CDTF">2024-09-25T04:49:12Z</dcterms:modified>
</cp:coreProperties>
</file>