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image13.jpg" ContentType="image/jpg"/>
  <Override PartName="/ppt/media/image17.jpg" ContentType="image/jpg"/>
  <Override PartName="/ppt/media/image18.jpg" ContentType="image/jpg"/>
  <Override PartName="/ppt/media/image23.jpg" ContentType="image/jpg"/>
  <Override PartName="/ppt/media/image24.jpg" ContentType="image/jpg"/>
  <Override PartName="/ppt/media/image25.jpg" ContentType="image/jp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0"/>
  </p:notesMasterIdLst>
  <p:handoutMasterIdLst>
    <p:handoutMasterId r:id="rId31"/>
  </p:handoutMasterIdLst>
  <p:sldIdLst>
    <p:sldId id="256" r:id="rId3"/>
    <p:sldId id="261" r:id="rId4"/>
    <p:sldId id="257" r:id="rId5"/>
    <p:sldId id="264" r:id="rId6"/>
    <p:sldId id="265" r:id="rId7"/>
    <p:sldId id="283" r:id="rId8"/>
    <p:sldId id="266" r:id="rId9"/>
    <p:sldId id="287" r:id="rId10"/>
    <p:sldId id="269" r:id="rId11"/>
    <p:sldId id="288" r:id="rId12"/>
    <p:sldId id="270" r:id="rId13"/>
    <p:sldId id="289" r:id="rId14"/>
    <p:sldId id="290" r:id="rId15"/>
    <p:sldId id="268" r:id="rId16"/>
    <p:sldId id="284" r:id="rId17"/>
    <p:sldId id="271" r:id="rId18"/>
    <p:sldId id="276" r:id="rId19"/>
    <p:sldId id="272" r:id="rId20"/>
    <p:sldId id="273" r:id="rId21"/>
    <p:sldId id="285" r:id="rId22"/>
    <p:sldId id="291" r:id="rId23"/>
    <p:sldId id="292" r:id="rId24"/>
    <p:sldId id="293" r:id="rId25"/>
    <p:sldId id="274" r:id="rId26"/>
    <p:sldId id="286" r:id="rId27"/>
    <p:sldId id="282" r:id="rId28"/>
    <p:sldId id="294" r:id="rId29"/>
  </p:sldIdLst>
  <p:sldSz cx="12188825" cy="6858000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02" y="-6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20/8/2023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26FDF-A24B-4830-B72E-57022F4FFF9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60839406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20/8/2023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21B51-AF9C-4B2F-B786-4F8AF9BA6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1527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1B51-AF9C-4B2F-B786-4F8AF9BA68FA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20/8/2023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33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6de048e568_0_170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6de048e568_0_1707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88825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1"/>
            <a:ext cx="1096994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229" y="2276872"/>
            <a:ext cx="10969943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000" y="0"/>
            <a:ext cx="10029825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0900" y="1268760"/>
            <a:ext cx="874848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4688" y="1844827"/>
            <a:ext cx="8748484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04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1795" y="373211"/>
            <a:ext cx="10725233" cy="829733"/>
          </a:xfrm>
          <a:prstGeom prst="rect">
            <a:avLst/>
          </a:prstGeom>
        </p:spPr>
        <p:txBody>
          <a:bodyPr lIns="0" tIns="0" rIns="0" bIns="0"/>
          <a:lstStyle>
            <a:lvl1pPr>
              <a:defRPr sz="5300" b="0" i="0">
                <a:solidFill>
                  <a:srgbClr val="3CB5D5"/>
                </a:solidFill>
                <a:latin typeface="DejaVu Serif"/>
                <a:cs typeface="DejaVu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4201" y="6377940"/>
            <a:ext cx="3900424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441" y="6377940"/>
            <a:ext cx="280343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5955" y="6377940"/>
            <a:ext cx="280343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884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4201" y="6377940"/>
            <a:ext cx="3900424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441" y="6377940"/>
            <a:ext cx="280343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5955" y="6377940"/>
            <a:ext cx="280343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127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808609" y="2077337"/>
            <a:ext cx="3743025" cy="750000"/>
          </a:xfrm>
          <a:prstGeom prst="rect">
            <a:avLst/>
          </a:prstGeom>
        </p:spPr>
        <p:txBody>
          <a:bodyPr spcFirstLastPara="1" wrap="square" lIns="121879" tIns="121879" rIns="121879" bIns="121879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3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1685841" y="3640037"/>
            <a:ext cx="3988561" cy="2308000"/>
          </a:xfrm>
          <a:prstGeom prst="rect">
            <a:avLst/>
          </a:prstGeom>
        </p:spPr>
        <p:txBody>
          <a:bodyPr spcFirstLastPara="1" wrap="square" lIns="121879" tIns="121879" rIns="121879" bIns="121879" anchor="t" anchorCtr="0">
            <a:noAutofit/>
          </a:bodyPr>
          <a:lstStyle>
            <a:lvl1pPr marL="609493" lvl="0" indent="-423259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8987" lvl="1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480" lvl="2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7973" lvl="3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467" lvl="4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6960" lvl="5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6453" lvl="6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5947" lvl="7" indent="-423259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5440" lvl="8" indent="-423259" algn="ct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04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8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3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3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8" indent="0">
              <a:buNone/>
              <a:defRPr sz="2000" b="1"/>
            </a:lvl2pPr>
            <a:lvl3pPr marL="914415" indent="0">
              <a:buNone/>
              <a:defRPr sz="1800" b="1"/>
            </a:lvl3pPr>
            <a:lvl4pPr marL="1371623" indent="0">
              <a:buNone/>
              <a:defRPr sz="1600" b="1"/>
            </a:lvl4pPr>
            <a:lvl5pPr marL="1828830" indent="0">
              <a:buNone/>
              <a:defRPr sz="1600" b="1"/>
            </a:lvl5pPr>
            <a:lvl6pPr marL="2286038" indent="0">
              <a:buNone/>
              <a:defRPr sz="1600" b="1"/>
            </a:lvl6pPr>
            <a:lvl7pPr marL="2743246" indent="0">
              <a:buNone/>
              <a:defRPr sz="1600" b="1"/>
            </a:lvl7pPr>
            <a:lvl8pPr marL="3200453" indent="0">
              <a:buNone/>
              <a:defRPr sz="1600" b="1"/>
            </a:lvl8pPr>
            <a:lvl9pPr marL="36576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8" indent="0">
              <a:buNone/>
              <a:defRPr sz="2000" b="1"/>
            </a:lvl2pPr>
            <a:lvl3pPr marL="914415" indent="0">
              <a:buNone/>
              <a:defRPr sz="1800" b="1"/>
            </a:lvl3pPr>
            <a:lvl4pPr marL="1371623" indent="0">
              <a:buNone/>
              <a:defRPr sz="1600" b="1"/>
            </a:lvl4pPr>
            <a:lvl5pPr marL="1828830" indent="0">
              <a:buNone/>
              <a:defRPr sz="1600" b="1"/>
            </a:lvl5pPr>
            <a:lvl6pPr marL="2286038" indent="0">
              <a:buNone/>
              <a:defRPr sz="1600" b="1"/>
            </a:lvl6pPr>
            <a:lvl7pPr marL="2743246" indent="0">
              <a:buNone/>
              <a:defRPr sz="1600" b="1"/>
            </a:lvl7pPr>
            <a:lvl8pPr marL="3200453" indent="0">
              <a:buNone/>
              <a:defRPr sz="1600" b="1"/>
            </a:lvl8pPr>
            <a:lvl9pPr marL="36576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3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3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8" indent="0">
              <a:buNone/>
              <a:defRPr sz="1200"/>
            </a:lvl2pPr>
            <a:lvl3pPr marL="914415" indent="0">
              <a:buNone/>
              <a:defRPr sz="1000"/>
            </a:lvl3pPr>
            <a:lvl4pPr marL="1371623" indent="0">
              <a:buNone/>
              <a:defRPr sz="900"/>
            </a:lvl4pPr>
            <a:lvl5pPr marL="1828830" indent="0">
              <a:buNone/>
              <a:defRPr sz="900"/>
            </a:lvl5pPr>
            <a:lvl6pPr marL="2286038" indent="0">
              <a:buNone/>
              <a:defRPr sz="900"/>
            </a:lvl6pPr>
            <a:lvl7pPr marL="2743246" indent="0">
              <a:buNone/>
              <a:defRPr sz="900"/>
            </a:lvl7pPr>
            <a:lvl8pPr marL="3200453" indent="0">
              <a:buNone/>
              <a:defRPr sz="900"/>
            </a:lvl8pPr>
            <a:lvl9pPr marL="36576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8" indent="0">
              <a:buNone/>
              <a:defRPr sz="2800"/>
            </a:lvl2pPr>
            <a:lvl3pPr marL="914415" indent="0">
              <a:buNone/>
              <a:defRPr sz="2400"/>
            </a:lvl3pPr>
            <a:lvl4pPr marL="1371623" indent="0">
              <a:buNone/>
              <a:defRPr sz="2000"/>
            </a:lvl4pPr>
            <a:lvl5pPr marL="1828830" indent="0">
              <a:buNone/>
              <a:defRPr sz="2000"/>
            </a:lvl5pPr>
            <a:lvl6pPr marL="2286038" indent="0">
              <a:buNone/>
              <a:defRPr sz="2000"/>
            </a:lvl6pPr>
            <a:lvl7pPr marL="2743246" indent="0">
              <a:buNone/>
              <a:defRPr sz="2000"/>
            </a:lvl7pPr>
            <a:lvl8pPr marL="3200453" indent="0">
              <a:buNone/>
              <a:defRPr sz="2000"/>
            </a:lvl8pPr>
            <a:lvl9pPr marL="365766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8" indent="0">
              <a:buNone/>
              <a:defRPr sz="1200"/>
            </a:lvl2pPr>
            <a:lvl3pPr marL="914415" indent="0">
              <a:buNone/>
              <a:defRPr sz="1000"/>
            </a:lvl3pPr>
            <a:lvl4pPr marL="1371623" indent="0">
              <a:buNone/>
              <a:defRPr sz="900"/>
            </a:lvl4pPr>
            <a:lvl5pPr marL="1828830" indent="0">
              <a:buNone/>
              <a:defRPr sz="900"/>
            </a:lvl5pPr>
            <a:lvl6pPr marL="2286038" indent="0">
              <a:buNone/>
              <a:defRPr sz="900"/>
            </a:lvl6pPr>
            <a:lvl7pPr marL="2743246" indent="0">
              <a:buNone/>
              <a:defRPr sz="900"/>
            </a:lvl7pPr>
            <a:lvl8pPr marL="3200453" indent="0">
              <a:buNone/>
              <a:defRPr sz="900"/>
            </a:lvl8pPr>
            <a:lvl9pPr marL="36576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1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41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  <p:sldLayoutId id="2147483674" r:id="rId5"/>
    <p:sldLayoutId id="2147483675" r:id="rId6"/>
    <p:sldLayoutId id="2147483676" r:id="rId7"/>
  </p:sldLayoutIdLst>
  <p:txStyles>
    <p:titleStyle>
      <a:lvl1pPr algn="l" defTabSz="914415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6" indent="-342906" algn="l" defTabSz="914415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2" indent="-285755" algn="l" defTabSz="914415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9" indent="-228604" algn="l" defTabSz="914415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7" indent="-228604" algn="l" defTabSz="914415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34" indent="-228604" algn="l" defTabSz="914415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42" indent="-228604" algn="l" defTabSz="91441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49" indent="-228604" algn="l" defTabSz="91441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57" indent="-228604" algn="l" defTabSz="91441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65" indent="-228604" algn="l" defTabSz="914415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8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3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0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914415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3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3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6" y="6356353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1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6" indent="-342906" algn="l" defTabSz="91441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2" indent="-285755" algn="l" defTabSz="91441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9" indent="-228604" algn="l" defTabSz="91441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7" indent="-228604" algn="l" defTabSz="91441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34" indent="-228604" algn="l" defTabSz="91441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42" indent="-228604" algn="l" defTabSz="91441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49" indent="-228604" algn="l" defTabSz="91441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57" indent="-228604" algn="l" defTabSz="91441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65" indent="-228604" algn="l" defTabSz="91441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8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3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0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9144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3"/>
          </p:cNvPr>
          <p:cNvSpPr txBox="1"/>
          <p:nvPr/>
        </p:nvSpPr>
        <p:spPr>
          <a:xfrm>
            <a:off x="1629916" y="630932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HÀ NỘI </a:t>
            </a:r>
            <a:r>
              <a:rPr lang="en-US" altLang="ko-KR" sz="2000" b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altLang="ko-KR" sz="2000" b="1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2024</a:t>
            </a:r>
            <a:endParaRPr lang="ko-KR" altLang="en-US" sz="20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33772" y="3861050"/>
            <a:ext cx="1116123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5000" b="1" dirty="0">
                <a:solidFill>
                  <a:srgbClr val="00B050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TẬT KHÚC XẠ HỌC ĐƯỜNG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6245701" y="362253"/>
            <a:ext cx="5076056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accent2"/>
                </a:solidFill>
                <a:cs typeface="Arial" pitchFamily="34" charset="0"/>
              </a:rPr>
              <a:t>NỘI DUNG CHÍNH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548941" y="1479116"/>
            <a:ext cx="4514024" cy="576263"/>
            <a:chOff x="5014865" y="1008782"/>
            <a:chExt cx="5697537" cy="576262"/>
          </a:xfrm>
        </p:grpSpPr>
        <p:sp>
          <p:nvSpPr>
            <p:cNvPr id="13" name="AutoShape 92"/>
            <p:cNvSpPr>
              <a:spLocks noChangeArrowheads="1"/>
            </p:cNvSpPr>
            <p:nvPr/>
          </p:nvSpPr>
          <p:spPr bwMode="auto">
            <a:xfrm flipH="1">
              <a:off x="5014865" y="1008782"/>
              <a:ext cx="5697537" cy="57626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headEnd/>
              <a:tailEnd/>
            </a:ln>
            <a:effectLst>
              <a:outerShdw blurRad="76200" dist="2032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AutoShape 92"/>
            <p:cNvSpPr>
              <a:spLocks noChangeArrowheads="1"/>
            </p:cNvSpPr>
            <p:nvPr/>
          </p:nvSpPr>
          <p:spPr bwMode="auto">
            <a:xfrm flipH="1">
              <a:off x="5162502" y="1059582"/>
              <a:ext cx="5397500" cy="4746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직사각형 55"/>
          <p:cNvSpPr/>
          <p:nvPr/>
        </p:nvSpPr>
        <p:spPr>
          <a:xfrm>
            <a:off x="6742893" y="1542914"/>
            <a:ext cx="482988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TKX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타원 64"/>
          <p:cNvSpPr/>
          <p:nvPr/>
        </p:nvSpPr>
        <p:spPr>
          <a:xfrm>
            <a:off x="5873438" y="1429065"/>
            <a:ext cx="601821" cy="604837"/>
          </a:xfrm>
          <a:prstGeom prst="ellipse">
            <a:avLst/>
          </a:prstGeom>
          <a:solidFill>
            <a:schemeClr val="accent2"/>
          </a:solidFill>
          <a:ln/>
          <a:effectLst>
            <a:outerShdw blurRad="762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0046" y="1500651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548940" y="2403085"/>
            <a:ext cx="4442016" cy="576263"/>
            <a:chOff x="5014865" y="1008782"/>
            <a:chExt cx="5697537" cy="576262"/>
          </a:xfrm>
        </p:grpSpPr>
        <p:sp>
          <p:nvSpPr>
            <p:cNvPr id="19" name="AutoShape 92"/>
            <p:cNvSpPr>
              <a:spLocks noChangeArrowheads="1"/>
            </p:cNvSpPr>
            <p:nvPr/>
          </p:nvSpPr>
          <p:spPr bwMode="auto">
            <a:xfrm flipH="1">
              <a:off x="5014865" y="1008782"/>
              <a:ext cx="5697537" cy="57626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headEnd/>
              <a:tailEnd/>
            </a:ln>
            <a:effectLst>
              <a:outerShdw blurRad="76200" dist="2032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AutoShape 92"/>
            <p:cNvSpPr>
              <a:spLocks noChangeArrowheads="1"/>
            </p:cNvSpPr>
            <p:nvPr/>
          </p:nvSpPr>
          <p:spPr bwMode="auto">
            <a:xfrm flipH="1">
              <a:off x="5162502" y="1059582"/>
              <a:ext cx="5397500" cy="4746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" name="직사각형 55"/>
          <p:cNvSpPr/>
          <p:nvPr/>
        </p:nvSpPr>
        <p:spPr>
          <a:xfrm>
            <a:off x="6777075" y="2485406"/>
            <a:ext cx="388802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endParaRPr lang="ko-KR" alt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타원 64"/>
          <p:cNvSpPr/>
          <p:nvPr/>
        </p:nvSpPr>
        <p:spPr>
          <a:xfrm>
            <a:off x="5873438" y="2365169"/>
            <a:ext cx="601821" cy="604837"/>
          </a:xfrm>
          <a:prstGeom prst="ellipse">
            <a:avLst/>
          </a:prstGeom>
          <a:solidFill>
            <a:schemeClr val="accent4"/>
          </a:solidFill>
          <a:ln/>
          <a:effectLst>
            <a:outerShdw blurRad="762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70046" y="2436755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572115" y="3356957"/>
            <a:ext cx="4490850" cy="576263"/>
            <a:chOff x="5014865" y="1008782"/>
            <a:chExt cx="5697537" cy="576262"/>
          </a:xfrm>
        </p:grpSpPr>
        <p:sp>
          <p:nvSpPr>
            <p:cNvPr id="25" name="AutoShape 92"/>
            <p:cNvSpPr>
              <a:spLocks noChangeArrowheads="1"/>
            </p:cNvSpPr>
            <p:nvPr/>
          </p:nvSpPr>
          <p:spPr bwMode="auto">
            <a:xfrm flipH="1">
              <a:off x="5014865" y="1008782"/>
              <a:ext cx="5697537" cy="57626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headEnd/>
              <a:tailEnd/>
            </a:ln>
            <a:effectLst>
              <a:outerShdw blurRad="76200" dist="2032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AutoShape 92"/>
            <p:cNvSpPr>
              <a:spLocks noChangeArrowheads="1"/>
            </p:cNvSpPr>
            <p:nvPr/>
          </p:nvSpPr>
          <p:spPr bwMode="auto">
            <a:xfrm flipH="1">
              <a:off x="5162502" y="1059582"/>
              <a:ext cx="5397500" cy="4746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직사각형 55"/>
          <p:cNvSpPr/>
          <p:nvPr/>
        </p:nvSpPr>
        <p:spPr>
          <a:xfrm>
            <a:off x="6742893" y="344448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TKX: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타원 64"/>
          <p:cNvSpPr/>
          <p:nvPr/>
        </p:nvSpPr>
        <p:spPr>
          <a:xfrm>
            <a:off x="5873438" y="3301273"/>
            <a:ext cx="601821" cy="604837"/>
          </a:xfrm>
          <a:prstGeom prst="ellipse">
            <a:avLst/>
          </a:prstGeom>
          <a:solidFill>
            <a:schemeClr val="accent2"/>
          </a:solidFill>
          <a:ln/>
          <a:effectLst>
            <a:outerShdw blurRad="762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70046" y="3372860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571867" y="4251663"/>
            <a:ext cx="4492351" cy="576263"/>
            <a:chOff x="5014865" y="1008782"/>
            <a:chExt cx="5697537" cy="576262"/>
          </a:xfrm>
        </p:grpSpPr>
        <p:sp>
          <p:nvSpPr>
            <p:cNvPr id="31" name="AutoShape 92"/>
            <p:cNvSpPr>
              <a:spLocks noChangeArrowheads="1"/>
            </p:cNvSpPr>
            <p:nvPr/>
          </p:nvSpPr>
          <p:spPr bwMode="auto">
            <a:xfrm flipH="1">
              <a:off x="5014865" y="1008782"/>
              <a:ext cx="5697537" cy="57626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headEnd/>
              <a:tailEnd/>
            </a:ln>
            <a:effectLst>
              <a:outerShdw blurRad="76200" dist="2032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AutoShape 92"/>
            <p:cNvSpPr>
              <a:spLocks noChangeArrowheads="1"/>
            </p:cNvSpPr>
            <p:nvPr/>
          </p:nvSpPr>
          <p:spPr bwMode="auto">
            <a:xfrm flipH="1">
              <a:off x="5162502" y="1059582"/>
              <a:ext cx="5397500" cy="4746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직사각형 55"/>
          <p:cNvSpPr/>
          <p:nvPr/>
        </p:nvSpPr>
        <p:spPr>
          <a:xfrm>
            <a:off x="6802766" y="4308961"/>
            <a:ext cx="3758908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PP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TKX</a:t>
            </a:r>
            <a:endParaRPr lang="ko-KR" alt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타원 64"/>
          <p:cNvSpPr/>
          <p:nvPr/>
        </p:nvSpPr>
        <p:spPr>
          <a:xfrm>
            <a:off x="5873438" y="4237377"/>
            <a:ext cx="601821" cy="604837"/>
          </a:xfrm>
          <a:prstGeom prst="ellipse">
            <a:avLst/>
          </a:prstGeom>
          <a:solidFill>
            <a:schemeClr val="accent4"/>
          </a:solidFill>
          <a:ln/>
          <a:effectLst>
            <a:outerShdw blurRad="762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70046" y="4345908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타원 64"/>
          <p:cNvSpPr/>
          <p:nvPr/>
        </p:nvSpPr>
        <p:spPr>
          <a:xfrm>
            <a:off x="5858069" y="6009877"/>
            <a:ext cx="601821" cy="604837"/>
          </a:xfrm>
          <a:prstGeom prst="ellipse">
            <a:avLst/>
          </a:prstGeom>
          <a:solidFill>
            <a:schemeClr val="accent4"/>
          </a:solidFill>
          <a:ln/>
          <a:effectLst>
            <a:outerShdw blurRad="762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54677" y="6118409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548940" y="5066324"/>
            <a:ext cx="4442016" cy="576263"/>
            <a:chOff x="5014865" y="1008782"/>
            <a:chExt cx="5697537" cy="576262"/>
          </a:xfrm>
        </p:grpSpPr>
        <p:sp>
          <p:nvSpPr>
            <p:cNvPr id="40" name="AutoShape 92"/>
            <p:cNvSpPr>
              <a:spLocks noChangeArrowheads="1"/>
            </p:cNvSpPr>
            <p:nvPr/>
          </p:nvSpPr>
          <p:spPr bwMode="auto">
            <a:xfrm flipH="1">
              <a:off x="5014865" y="1008782"/>
              <a:ext cx="5697537" cy="57626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headEnd/>
              <a:tailEnd/>
            </a:ln>
            <a:effectLst>
              <a:outerShdw blurRad="76200" dist="2032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AutoShape 92"/>
            <p:cNvSpPr>
              <a:spLocks noChangeArrowheads="1"/>
            </p:cNvSpPr>
            <p:nvPr/>
          </p:nvSpPr>
          <p:spPr bwMode="auto">
            <a:xfrm flipH="1">
              <a:off x="5162502" y="1059582"/>
              <a:ext cx="5397500" cy="4746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2" name="직사각형 55"/>
          <p:cNvSpPr/>
          <p:nvPr/>
        </p:nvSpPr>
        <p:spPr>
          <a:xfrm>
            <a:off x="6802766" y="5099419"/>
            <a:ext cx="319754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TKX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02659" y="5160133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타원 64"/>
          <p:cNvSpPr/>
          <p:nvPr/>
        </p:nvSpPr>
        <p:spPr>
          <a:xfrm>
            <a:off x="5857424" y="5037750"/>
            <a:ext cx="601821" cy="604837"/>
          </a:xfrm>
          <a:prstGeom prst="ellipse">
            <a:avLst/>
          </a:prstGeom>
          <a:solidFill>
            <a:schemeClr val="accent2"/>
          </a:solidFill>
          <a:ln/>
          <a:effectLst>
            <a:outerShdw blurRad="762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54678" y="5112909"/>
            <a:ext cx="40860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6548700" y="6020196"/>
            <a:ext cx="4384492" cy="576263"/>
            <a:chOff x="5014865" y="1008782"/>
            <a:chExt cx="5697537" cy="576262"/>
          </a:xfrm>
        </p:grpSpPr>
        <p:sp>
          <p:nvSpPr>
            <p:cNvPr id="47" name="AutoShape 92"/>
            <p:cNvSpPr>
              <a:spLocks noChangeArrowheads="1"/>
            </p:cNvSpPr>
            <p:nvPr/>
          </p:nvSpPr>
          <p:spPr bwMode="auto">
            <a:xfrm flipH="1">
              <a:off x="5014865" y="1008782"/>
              <a:ext cx="5697537" cy="57626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headEnd/>
              <a:tailEnd/>
            </a:ln>
            <a:effectLst>
              <a:outerShdw blurRad="76200" dist="20320" dir="5400000" rotWithShape="0">
                <a:srgbClr val="000000">
                  <a:alpha val="38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AutoShape 92"/>
            <p:cNvSpPr>
              <a:spLocks noChangeArrowheads="1"/>
            </p:cNvSpPr>
            <p:nvPr/>
          </p:nvSpPr>
          <p:spPr bwMode="auto">
            <a:xfrm flipH="1">
              <a:off x="5162502" y="1059582"/>
              <a:ext cx="5397500" cy="4746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9" name="직사각형 55"/>
          <p:cNvSpPr/>
          <p:nvPr/>
        </p:nvSpPr>
        <p:spPr>
          <a:xfrm>
            <a:off x="6802766" y="6097359"/>
            <a:ext cx="352776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altLang="ko-KR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TKX</a:t>
            </a:r>
            <a:endParaRPr lang="ko-KR" alt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3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21" grpId="0"/>
      <p:bldP spid="22" grpId="0" animBg="1"/>
      <p:bldP spid="23" grpId="0"/>
      <p:bldP spid="27" grpId="0"/>
      <p:bldP spid="28" grpId="0" animBg="1"/>
      <p:bldP spid="29" grpId="0"/>
      <p:bldP spid="33" grpId="0"/>
      <p:bldP spid="34" grpId="0" animBg="1"/>
      <p:bldP spid="35" grpId="0"/>
      <p:bldP spid="37" grpId="0" animBg="1"/>
      <p:bldP spid="38" grpId="0"/>
      <p:bldP spid="42" grpId="0"/>
      <p:bldP spid="44" grpId="0" animBg="1"/>
      <p:bldP spid="45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4511">
            <a:off x="8431408" y="3916838"/>
            <a:ext cx="3711076" cy="273050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795858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THỰC </a:t>
            </a:r>
            <a:r>
              <a:rPr lang="en-US" altLang="ko-KR" sz="3600">
                <a:solidFill>
                  <a:srgbClr val="7030A0"/>
                </a:solidFill>
              </a:rPr>
              <a:t>TRẠNG </a:t>
            </a:r>
            <a:r>
              <a:rPr lang="en-US" altLang="ko-KR" sz="3600" smtClean="0">
                <a:solidFill>
                  <a:srgbClr val="7030A0"/>
                </a:solidFill>
              </a:rPr>
              <a:t>TẬT KHÚC XẠ </a:t>
            </a:r>
            <a:r>
              <a:rPr lang="en-US" altLang="ko-KR" sz="3600" dirty="0">
                <a:solidFill>
                  <a:srgbClr val="7030A0"/>
                </a:solidFill>
              </a:rPr>
              <a:t>Ở VN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053852" y="4725144"/>
            <a:ext cx="6696744" cy="576064"/>
          </a:xfrm>
        </p:spPr>
        <p:txBody>
          <a:bodyPr/>
          <a:lstStyle/>
          <a:p>
            <a:r>
              <a:rPr lang="x-none" altLang="ko-KR" sz="240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GB" altLang="ko-KR" sz="240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altLang="ko-KR" sz="2400" dirty="0" err="1">
                <a:solidFill>
                  <a:srgbClr val="FF0000"/>
                </a:solidFill>
                <a:sym typeface="Wingdings" panose="05000000000000000000" pitchFamily="2" charset="2"/>
              </a:rPr>
              <a:t>Thực</a:t>
            </a:r>
            <a:r>
              <a:rPr lang="en-GB" altLang="ko-KR" sz="24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altLang="ko-KR" sz="2400" dirty="0" err="1">
                <a:solidFill>
                  <a:srgbClr val="FF0000"/>
                </a:solidFill>
                <a:sym typeface="Wingdings" panose="05000000000000000000" pitchFamily="2" charset="2"/>
              </a:rPr>
              <a:t>trạng</a:t>
            </a:r>
            <a:r>
              <a:rPr lang="en-GB" altLang="ko-KR" sz="24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altLang="ko-KR" sz="2400" dirty="0" err="1">
                <a:solidFill>
                  <a:srgbClr val="FF0000"/>
                </a:solidFill>
                <a:sym typeface="Wingdings" panose="05000000000000000000" pitchFamily="2" charset="2"/>
              </a:rPr>
              <a:t>báo</a:t>
            </a:r>
            <a:r>
              <a:rPr lang="en-GB" altLang="ko-KR" sz="24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altLang="ko-KR" sz="2400" err="1">
                <a:solidFill>
                  <a:srgbClr val="FF0000"/>
                </a:solidFill>
                <a:sym typeface="Wingdings" panose="05000000000000000000" pitchFamily="2" charset="2"/>
              </a:rPr>
              <a:t>động</a:t>
            </a:r>
            <a:r>
              <a:rPr lang="en-GB" altLang="ko-KR" sz="240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altLang="ko-KR" sz="2400" smtClean="0">
                <a:solidFill>
                  <a:srgbClr val="FF0000"/>
                </a:solidFill>
                <a:sym typeface="Wingdings" panose="05000000000000000000" pitchFamily="2" charset="2"/>
              </a:rPr>
              <a:t>về </a:t>
            </a:r>
            <a:r>
              <a:rPr lang="en-GB" altLang="ko-KR" sz="2400">
                <a:solidFill>
                  <a:srgbClr val="FF0000"/>
                </a:solidFill>
                <a:sym typeface="Wingdings" panose="05000000000000000000" pitchFamily="2" charset="2"/>
              </a:rPr>
              <a:t>TKX </a:t>
            </a:r>
            <a:r>
              <a:rPr lang="en-GB" altLang="ko-KR" sz="2400" smtClean="0">
                <a:solidFill>
                  <a:srgbClr val="FF0000"/>
                </a:solidFill>
                <a:sym typeface="Wingdings" panose="05000000000000000000" pitchFamily="2" charset="2"/>
              </a:rPr>
              <a:t>học </a:t>
            </a:r>
            <a:r>
              <a:rPr lang="en-GB" altLang="ko-KR" sz="2400" dirty="0" err="1">
                <a:solidFill>
                  <a:srgbClr val="FF0000"/>
                </a:solidFill>
                <a:sym typeface="Wingdings" panose="05000000000000000000" pitchFamily="2" charset="2"/>
              </a:rPr>
              <a:t>đường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909836" y="2097672"/>
            <a:ext cx="9793088" cy="2411448"/>
          </a:xfrm>
        </p:spPr>
        <p:txBody>
          <a:bodyPr/>
          <a:lstStyle/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Tỷ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lệ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err="1">
                <a:solidFill>
                  <a:srgbClr val="0070C0"/>
                </a:solidFill>
              </a:rPr>
              <a:t>mắc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TKX </a:t>
            </a:r>
            <a:r>
              <a:rPr lang="en-GB" altLang="ko-KR" sz="2400" dirty="0" err="1">
                <a:solidFill>
                  <a:srgbClr val="0070C0"/>
                </a:solidFill>
              </a:rPr>
              <a:t>chiếm</a:t>
            </a:r>
            <a:r>
              <a:rPr lang="en-GB" altLang="ko-KR" sz="2400" dirty="0">
                <a:solidFill>
                  <a:srgbClr val="0070C0"/>
                </a:solidFill>
              </a:rPr>
              <a:t> 30-40% </a:t>
            </a:r>
            <a:r>
              <a:rPr lang="en-GB" altLang="ko-KR" sz="2400" dirty="0" err="1">
                <a:solidFill>
                  <a:srgbClr val="0070C0"/>
                </a:solidFill>
              </a:rPr>
              <a:t>dân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số</a:t>
            </a:r>
            <a:r>
              <a:rPr lang="en-GB" altLang="ko-KR" sz="2400">
                <a:solidFill>
                  <a:srgbClr val="0070C0"/>
                </a:solidFill>
              </a:rPr>
              <a:t>. 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err="1">
                <a:solidFill>
                  <a:srgbClr val="0070C0"/>
                </a:solidFill>
              </a:rPr>
              <a:t>Đặc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biệt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cao </a:t>
            </a:r>
            <a:r>
              <a:rPr lang="en-GB" altLang="ko-KR" sz="2400" dirty="0">
                <a:solidFill>
                  <a:srgbClr val="0070C0"/>
                </a:solidFill>
              </a:rPr>
              <a:t>ở </a:t>
            </a:r>
            <a:r>
              <a:rPr lang="en-GB" altLang="ko-KR" sz="2400" dirty="0" err="1">
                <a:solidFill>
                  <a:srgbClr val="0070C0"/>
                </a:solidFill>
              </a:rPr>
              <a:t>lứa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tuổi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học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đường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nơi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lên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đến</a:t>
            </a:r>
            <a:r>
              <a:rPr lang="en-GB" altLang="ko-KR" sz="2400" dirty="0">
                <a:solidFill>
                  <a:srgbClr val="0070C0"/>
                </a:solidFill>
              </a:rPr>
              <a:t> 80%.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Tỷ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lệ</a:t>
            </a:r>
            <a:r>
              <a:rPr lang="en-GB" altLang="ko-KR" sz="2400" dirty="0">
                <a:solidFill>
                  <a:srgbClr val="0070C0"/>
                </a:solidFill>
              </a:rPr>
              <a:t> ở </a:t>
            </a:r>
            <a:r>
              <a:rPr lang="en-GB" altLang="ko-KR" sz="2400" dirty="0" err="1">
                <a:solidFill>
                  <a:srgbClr val="0070C0"/>
                </a:solidFill>
              </a:rPr>
              <a:t>thành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cao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err="1">
                <a:solidFill>
                  <a:srgbClr val="0070C0"/>
                </a:solidFill>
              </a:rPr>
              <a:t>hơn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nhiều </a:t>
            </a:r>
            <a:r>
              <a:rPr lang="en-GB" altLang="ko-KR" sz="2400" smtClean="0">
                <a:solidFill>
                  <a:srgbClr val="0070C0"/>
                </a:solidFill>
              </a:rPr>
              <a:t>nông </a:t>
            </a:r>
            <a:r>
              <a:rPr lang="en-GB" altLang="ko-KR" sz="2400" dirty="0" err="1">
                <a:solidFill>
                  <a:srgbClr val="0070C0"/>
                </a:solidFill>
              </a:rPr>
              <a:t>thôn</a:t>
            </a:r>
            <a:r>
              <a:rPr lang="en-GB" altLang="ko-KR" sz="2400" dirty="0">
                <a:solidFill>
                  <a:srgbClr val="0070C0"/>
                </a:solidFill>
              </a:rPr>
              <a:t>.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Trên</a:t>
            </a:r>
            <a:r>
              <a:rPr lang="en-GB" altLang="ko-KR" sz="2400" dirty="0">
                <a:solidFill>
                  <a:srgbClr val="0070C0"/>
                </a:solidFill>
              </a:rPr>
              <a:t> 61% </a:t>
            </a:r>
            <a:r>
              <a:rPr lang="en-GB" altLang="ko-KR" sz="2400" dirty="0" err="1">
                <a:solidFill>
                  <a:srgbClr val="0070C0"/>
                </a:solidFill>
              </a:rPr>
              <a:t>học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sinh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</a:rPr>
              <a:t> TKX </a:t>
            </a:r>
            <a:r>
              <a:rPr lang="en-GB" altLang="ko-KR" sz="2400" dirty="0" err="1">
                <a:solidFill>
                  <a:srgbClr val="0070C0"/>
                </a:solidFill>
              </a:rPr>
              <a:t>không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chẩn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đoán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và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điều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trị</a:t>
            </a:r>
            <a:r>
              <a:rPr lang="en-GB" altLang="ko-KR" sz="2400" dirty="0">
                <a:solidFill>
                  <a:srgbClr val="0070C0"/>
                </a:solidFill>
              </a:rPr>
              <a:t>.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>
                <a:solidFill>
                  <a:srgbClr val="0070C0"/>
                </a:solidFill>
              </a:rPr>
              <a:t>27,6</a:t>
            </a:r>
            <a:r>
              <a:rPr lang="en-GB" altLang="ko-KR" sz="2400">
                <a:solidFill>
                  <a:srgbClr val="0070C0"/>
                </a:solidFill>
              </a:rPr>
              <a:t>% </a:t>
            </a:r>
            <a:r>
              <a:rPr lang="en-GB" altLang="ko-KR" sz="2400" smtClean="0">
                <a:solidFill>
                  <a:srgbClr val="0070C0"/>
                </a:solidFill>
              </a:rPr>
              <a:t>bị </a:t>
            </a:r>
            <a:r>
              <a:rPr lang="en-GB" altLang="ko-KR" sz="2400" smtClean="0">
                <a:solidFill>
                  <a:srgbClr val="0070C0"/>
                </a:solidFill>
              </a:rPr>
              <a:t>đeo </a:t>
            </a:r>
            <a:r>
              <a:rPr lang="en-GB" altLang="ko-KR" sz="2400" err="1">
                <a:solidFill>
                  <a:srgbClr val="0070C0"/>
                </a:solidFill>
              </a:rPr>
              <a:t>kính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sai</a:t>
            </a:r>
            <a:endParaRPr lang="en-GB" altLang="ko-KR" sz="24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Oval 1"/>
          <p:cNvSpPr/>
          <p:nvPr/>
        </p:nvSpPr>
        <p:spPr>
          <a:xfrm>
            <a:off x="4503384" y="2060848"/>
            <a:ext cx="1158980" cy="51420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2205980" y="3345390"/>
            <a:ext cx="748440" cy="5876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8321094" y="2523112"/>
            <a:ext cx="941670" cy="47384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8732560" y="4431311"/>
            <a:ext cx="748440" cy="5876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1521050" y="3849446"/>
            <a:ext cx="972962" cy="5876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796" y="16778"/>
            <a:ext cx="799288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CƠ CHẾ HOẠT ĐỘNG CỦA MẮT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405780" y="1628800"/>
            <a:ext cx="7980792" cy="1872208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Cơ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chế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hoạt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động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err="1">
                <a:solidFill>
                  <a:srgbClr val="0070C0"/>
                </a:solidFill>
              </a:rPr>
              <a:t>của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mắt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như </a:t>
            </a:r>
            <a:r>
              <a:rPr lang="en-GB" altLang="ko-KR" sz="2400" dirty="0">
                <a:solidFill>
                  <a:srgbClr val="0070C0"/>
                </a:solidFill>
              </a:rPr>
              <a:t>1 </a:t>
            </a:r>
            <a:r>
              <a:rPr lang="en-GB" altLang="ko-KR" sz="2400" err="1">
                <a:solidFill>
                  <a:srgbClr val="0070C0"/>
                </a:solidFill>
              </a:rPr>
              <a:t>máy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ảnh: tia </a:t>
            </a:r>
            <a:r>
              <a:rPr lang="en-GB" altLang="ko-KR" sz="2400" dirty="0" err="1">
                <a:solidFill>
                  <a:srgbClr val="0070C0"/>
                </a:solidFill>
              </a:rPr>
              <a:t>sáng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từ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xa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vô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err="1">
                <a:solidFill>
                  <a:srgbClr val="0070C0"/>
                </a:solidFill>
              </a:rPr>
              <a:t>cực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đi qua giác mạc, thể thủy tinh, dịch kính bị hội tụ lại trên võng mạc tạo ra tín hiệu hình ảnh truyền về não</a:t>
            </a:r>
            <a:endParaRPr lang="en-GB" altLang="ko-KR" sz="2400" dirty="0" smtClean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6" name="Picture 4" descr="r/Sinh lý - Ánh sáng tập trung theo câu hỏi của mắ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572" y="1112901"/>
            <a:ext cx="3701589" cy="270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/Sinh lý - Ánh sáng tập trung theo câu hỏi của mắ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0"/>
          <a:stretch/>
        </p:blipFill>
        <p:spPr bwMode="auto">
          <a:xfrm>
            <a:off x="8386572" y="4077072"/>
            <a:ext cx="370158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6"/>
          <p:cNvSpPr>
            <a:spLocks noGrp="1"/>
          </p:cNvSpPr>
          <p:nvPr>
            <p:ph idx="10"/>
          </p:nvPr>
        </p:nvSpPr>
        <p:spPr>
          <a:xfrm>
            <a:off x="405779" y="3687421"/>
            <a:ext cx="7560841" cy="1325755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err="1">
                <a:solidFill>
                  <a:srgbClr val="0070C0"/>
                </a:solidFill>
              </a:rPr>
              <a:t>Khi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công suất khúc xạ của mắt không phù hợp khiến tia sáng không thể hội tụ trên võng mạc sẽ gây ra tật khúc xạ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1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CÁC LOẠI TẬT KHÚC XẠ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830387" y="1295450"/>
            <a:ext cx="8676456" cy="2984653"/>
          </a:xfrm>
        </p:spPr>
        <p:txBody>
          <a:bodyPr/>
          <a:lstStyle/>
          <a:p>
            <a:pPr algn="just"/>
            <a:r>
              <a:rPr lang="en-GB" altLang="ko-KR" sz="2400" dirty="0" err="1">
                <a:solidFill>
                  <a:srgbClr val="0070C0"/>
                </a:solidFill>
              </a:rPr>
              <a:t>Tùy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thuộc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trí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của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ảnh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err="1">
                <a:solidFill>
                  <a:srgbClr val="0070C0"/>
                </a:solidFill>
              </a:rPr>
              <a:t>trên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Võng mạc, </a:t>
            </a:r>
            <a:r>
              <a:rPr lang="en-GB" altLang="ko-KR" sz="2400" dirty="0">
                <a:solidFill>
                  <a:srgbClr val="0070C0"/>
                </a:solidFill>
              </a:rPr>
              <a:t>chia </a:t>
            </a:r>
            <a:r>
              <a:rPr lang="en-GB" altLang="ko-KR" sz="2400" dirty="0" err="1">
                <a:solidFill>
                  <a:srgbClr val="0070C0"/>
                </a:solidFill>
              </a:rPr>
              <a:t>làm</a:t>
            </a:r>
            <a:r>
              <a:rPr lang="en-GB" altLang="ko-KR" sz="2400" dirty="0">
                <a:solidFill>
                  <a:srgbClr val="0070C0"/>
                </a:solidFill>
              </a:rPr>
              <a:t> 3 </a:t>
            </a:r>
            <a:r>
              <a:rPr lang="en-GB" altLang="ko-KR" sz="2400" dirty="0" err="1">
                <a:solidFill>
                  <a:srgbClr val="0070C0"/>
                </a:solidFill>
              </a:rPr>
              <a:t>loại</a:t>
            </a:r>
            <a:r>
              <a:rPr lang="en-GB" altLang="ko-KR" sz="2400" dirty="0">
                <a:solidFill>
                  <a:srgbClr val="0070C0"/>
                </a:solidFill>
              </a:rPr>
              <a:t> TKX:</a:t>
            </a:r>
          </a:p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Cận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: </a:t>
            </a:r>
            <a:r>
              <a:rPr lang="en-GB" altLang="ko-KR" sz="2400" dirty="0" err="1">
                <a:solidFill>
                  <a:srgbClr val="0070C0"/>
                </a:solidFill>
              </a:rPr>
              <a:t>ảnh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rơi</a:t>
            </a:r>
            <a:r>
              <a:rPr lang="en-GB" altLang="ko-KR" sz="2400" dirty="0">
                <a:solidFill>
                  <a:srgbClr val="0070C0"/>
                </a:solidFill>
              </a:rPr>
              <a:t> ở </a:t>
            </a:r>
            <a:r>
              <a:rPr lang="en-GB" altLang="ko-KR" sz="2400" dirty="0" err="1">
                <a:solidFill>
                  <a:srgbClr val="0070C0"/>
                </a:solidFill>
              </a:rPr>
              <a:t>phía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trước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smtClean="0">
                <a:solidFill>
                  <a:srgbClr val="0070C0"/>
                </a:solidFill>
              </a:rPr>
              <a:t>VM</a:t>
            </a:r>
          </a:p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Viễn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: </a:t>
            </a:r>
            <a:r>
              <a:rPr lang="en-GB" altLang="ko-KR" sz="2400" dirty="0" err="1">
                <a:solidFill>
                  <a:srgbClr val="0070C0"/>
                </a:solidFill>
              </a:rPr>
              <a:t>ảnh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rơi</a:t>
            </a:r>
            <a:r>
              <a:rPr lang="en-GB" altLang="ko-KR" sz="2400" dirty="0">
                <a:solidFill>
                  <a:srgbClr val="0070C0"/>
                </a:solidFill>
              </a:rPr>
              <a:t> ở </a:t>
            </a:r>
            <a:r>
              <a:rPr lang="en-GB" altLang="ko-KR" sz="2400" dirty="0" err="1">
                <a:solidFill>
                  <a:srgbClr val="0070C0"/>
                </a:solidFill>
              </a:rPr>
              <a:t>phía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sau</a:t>
            </a:r>
            <a:r>
              <a:rPr lang="en-GB" altLang="ko-KR" sz="2400" dirty="0">
                <a:solidFill>
                  <a:srgbClr val="0070C0"/>
                </a:solidFill>
              </a:rPr>
              <a:t> VM</a:t>
            </a:r>
          </a:p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Loạn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: </a:t>
            </a:r>
            <a:r>
              <a:rPr lang="en-GB" altLang="ko-KR" sz="2400" dirty="0" err="1">
                <a:solidFill>
                  <a:srgbClr val="0070C0"/>
                </a:solidFill>
              </a:rPr>
              <a:t>ảnh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rơi</a:t>
            </a:r>
            <a:r>
              <a:rPr lang="en-GB" altLang="ko-KR" sz="2400" dirty="0">
                <a:solidFill>
                  <a:srgbClr val="0070C0"/>
                </a:solidFill>
              </a:rPr>
              <a:t> ở </a:t>
            </a:r>
            <a:r>
              <a:rPr lang="en-GB" altLang="ko-KR" sz="2400" dirty="0" err="1">
                <a:solidFill>
                  <a:srgbClr val="0070C0"/>
                </a:solidFill>
              </a:rPr>
              <a:t>nhiều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điểm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trên</a:t>
            </a:r>
            <a:r>
              <a:rPr lang="en-GB" altLang="ko-KR" sz="2400" dirty="0">
                <a:solidFill>
                  <a:srgbClr val="0070C0"/>
                </a:solidFill>
              </a:rPr>
              <a:t> VM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194" name="Picture 2" descr="http://www.myhealth.gov.my/wp-content/uploads/rabun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41" y="3534733"/>
            <a:ext cx="3205892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myhealth.gov.my/wp-content/uploads/rabun8.jpg"/>
          <p:cNvPicPr>
            <a:picLocks noGrp="1" noChangeAspect="1" noChangeArrowheads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28" y="3534733"/>
            <a:ext cx="3255066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https://1stnews.com/wp-content/uploads/2020/12/astigmatism1.jpg"/>
          <p:cNvSpPr>
            <a:spLocks noChangeAspect="1" noChangeArrowheads="1"/>
          </p:cNvSpPr>
          <p:nvPr/>
        </p:nvSpPr>
        <p:spPr bwMode="auto">
          <a:xfrm>
            <a:off x="1830387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659" y="3534733"/>
            <a:ext cx="3199285" cy="21328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1091" y="58772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Cận</a:t>
            </a:r>
            <a:r>
              <a:rPr lang="en-GB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endParaRPr lang="en-GB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39523" y="58772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Loạn</a:t>
            </a:r>
            <a:r>
              <a:rPr lang="en-GB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endParaRPr lang="en-GB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02324" y="5877271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Viễn</a:t>
            </a:r>
            <a:r>
              <a:rPr lang="en-GB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endParaRPr lang="en-GB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29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CẬN THỊ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89757" y="1451960"/>
            <a:ext cx="6480720" cy="1905031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Nguyên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nhân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altLang="ko-KR" sz="2400" err="1" smtClean="0">
                <a:solidFill>
                  <a:srgbClr val="0070C0"/>
                </a:solidFill>
              </a:rPr>
              <a:t>Bẩm</a:t>
            </a:r>
            <a:r>
              <a:rPr lang="en-GB" altLang="ko-KR" sz="2400" smtClean="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sinh</a:t>
            </a:r>
            <a:endParaRPr lang="en-GB" altLang="ko-KR" sz="2400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Mắc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phải</a:t>
            </a:r>
            <a:r>
              <a:rPr lang="en-GB" altLang="ko-KR" sz="2400" dirty="0" smtClean="0">
                <a:solidFill>
                  <a:srgbClr val="0070C0"/>
                </a:solidFill>
              </a:rPr>
              <a:t>: do </a:t>
            </a:r>
            <a:r>
              <a:rPr lang="en-GB" altLang="ko-KR" sz="2400" err="1" smtClean="0">
                <a:solidFill>
                  <a:srgbClr val="0070C0"/>
                </a:solidFill>
              </a:rPr>
              <a:t>trục</a:t>
            </a:r>
            <a:r>
              <a:rPr lang="en-GB" altLang="ko-KR" sz="2400" smtClean="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nhãn cầu</a:t>
            </a:r>
            <a:r>
              <a:rPr lang="en-GB" altLang="ko-KR" sz="240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phát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triển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dài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bất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thường</a:t>
            </a:r>
            <a:r>
              <a:rPr lang="en-GB" altLang="ko-KR" sz="2400" dirty="0" smtClean="0">
                <a:solidFill>
                  <a:srgbClr val="0070C0"/>
                </a:solidFill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Thường</a:t>
            </a:r>
            <a:r>
              <a:rPr lang="en-GB" altLang="ko-KR" sz="2400" dirty="0" smtClean="0">
                <a:solidFill>
                  <a:srgbClr val="0070C0"/>
                </a:solidFill>
              </a:rPr>
              <a:t> do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thói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quen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sinh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hoạt</a:t>
            </a:r>
            <a:r>
              <a:rPr lang="en-GB" altLang="ko-KR" sz="2400" dirty="0" smtClean="0">
                <a:solidFill>
                  <a:srgbClr val="0070C0"/>
                </a:solidFill>
              </a:rPr>
              <a:t> hay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nhìn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gần</a:t>
            </a:r>
            <a:r>
              <a:rPr lang="en-GB" altLang="ko-KR" sz="2400" dirty="0" smtClean="0">
                <a:solidFill>
                  <a:srgbClr val="0070C0"/>
                </a:solidFill>
              </a:rPr>
              <a:t>,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tư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thế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ngồi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sai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tập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x-none" altLang="ko-KR" sz="2400" dirty="0" smtClean="0">
                <a:solidFill>
                  <a:srgbClr val="0070C0"/>
                </a:solidFill>
              </a:rPr>
              <a:t>–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sinh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hoạt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trong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môi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trường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không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đủ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ánh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sáng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Í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tham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gia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các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hoạt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động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ngoài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trời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479" y="1700808"/>
            <a:ext cx="5237486" cy="380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8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CẬN THỊ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554801" y="1384475"/>
            <a:ext cx="8860091" cy="1396454"/>
          </a:xfrm>
        </p:spPr>
        <p:txBody>
          <a:bodyPr/>
          <a:lstStyle/>
          <a:p>
            <a:pPr algn="just"/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Content Placeholder 6"/>
          <p:cNvSpPr>
            <a:spLocks noGrp="1"/>
          </p:cNvSpPr>
          <p:nvPr>
            <p:ph idx="10"/>
          </p:nvPr>
        </p:nvSpPr>
        <p:spPr>
          <a:xfrm>
            <a:off x="591143" y="2180038"/>
            <a:ext cx="5359253" cy="2401090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Triệu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chứng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Nhìn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xa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mờ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phải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tiến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lại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gần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để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nhìn</a:t>
            </a:r>
            <a:r>
              <a:rPr lang="en-GB" altLang="ko-KR" sz="2400" dirty="0">
                <a:solidFill>
                  <a:srgbClr val="0070C0"/>
                </a:solidFill>
              </a:rPr>
              <a:t>. Hay </a:t>
            </a:r>
            <a:r>
              <a:rPr lang="en-GB" altLang="ko-KR" sz="2400" dirty="0" err="1">
                <a:solidFill>
                  <a:srgbClr val="0070C0"/>
                </a:solidFill>
              </a:rPr>
              <a:t>cúi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sát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err="1">
                <a:solidFill>
                  <a:srgbClr val="0070C0"/>
                </a:solidFill>
              </a:rPr>
              <a:t>để</a:t>
            </a:r>
            <a:r>
              <a:rPr lang="en-GB" altLang="ko-KR" sz="240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đọc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 algn="just">
              <a:buFont typeface="Arial" panose="020B0604020202020204" pitchFamily="34" charset="0"/>
              <a:buChar char="•"/>
            </a:pPr>
            <a:r>
              <a:rPr lang="en-GB" altLang="ko-KR" sz="2400">
                <a:solidFill>
                  <a:srgbClr val="0070C0"/>
                </a:solidFill>
              </a:rPr>
              <a:t>Hay </a:t>
            </a:r>
            <a:r>
              <a:rPr lang="en-GB" altLang="ko-KR" sz="2400" smtClean="0">
                <a:solidFill>
                  <a:srgbClr val="0070C0"/>
                </a:solidFill>
              </a:rPr>
              <a:t>nhức </a:t>
            </a:r>
            <a:r>
              <a:rPr lang="en-GB" altLang="ko-KR" sz="2400" dirty="0" err="1">
                <a:solidFill>
                  <a:srgbClr val="0070C0"/>
                </a:solidFill>
              </a:rPr>
              <a:t>mỏi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mắt</a:t>
            </a:r>
            <a:r>
              <a:rPr lang="en-GB" altLang="ko-KR" sz="2400">
                <a:solidFill>
                  <a:srgbClr val="0070C0"/>
                </a:solidFill>
              </a:rPr>
              <a:t>, </a:t>
            </a:r>
            <a:r>
              <a:rPr lang="en-GB" altLang="ko-KR" sz="2400" smtClean="0">
                <a:solidFill>
                  <a:srgbClr val="0070C0"/>
                </a:solidFill>
              </a:rPr>
              <a:t>nheo mắt</a:t>
            </a:r>
            <a:r>
              <a:rPr lang="en-GB" altLang="ko-KR" sz="2400" smtClean="0">
                <a:solidFill>
                  <a:srgbClr val="0070C0"/>
                </a:solidFill>
              </a:rPr>
              <a:t>.</a:t>
            </a:r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s://mathanoi2.vn/photo/can-thi-gia-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4" t="-1" r="27675" b="-688"/>
          <a:stretch/>
        </p:blipFill>
        <p:spPr bwMode="auto">
          <a:xfrm>
            <a:off x="7030516" y="1408666"/>
            <a:ext cx="4824536" cy="407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95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86300" y="33592"/>
            <a:ext cx="6733411" cy="6629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748" y="1628800"/>
            <a:ext cx="4464496" cy="2307887"/>
          </a:xfrm>
          <a:prstGeom prst="rect">
            <a:avLst/>
          </a:prstGeom>
        </p:spPr>
        <p:txBody>
          <a:bodyPr vert="horz" wrap="square" lIns="0" tIns="37667" rIns="0" bIns="0" rtlCol="0">
            <a:spAutoFit/>
          </a:bodyPr>
          <a:lstStyle/>
          <a:p>
            <a:pPr marL="8465" marR="3386" algn="ctr">
              <a:lnSpc>
                <a:spcPts val="5899"/>
              </a:lnSpc>
              <a:spcBef>
                <a:spcPts val="297"/>
              </a:spcBef>
            </a:pPr>
            <a:r>
              <a:rPr sz="4900" b="1" spc="-533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Người </a:t>
            </a:r>
            <a:r>
              <a:rPr sz="4900" b="1" spc="-460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cận</a:t>
            </a:r>
            <a:r>
              <a:rPr sz="4900" b="1" spc="-583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 </a:t>
            </a:r>
            <a:r>
              <a:rPr sz="4900" b="1" spc="-500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thị  </a:t>
            </a:r>
            <a:r>
              <a:rPr sz="4900" b="1" spc="-573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nhìn</a:t>
            </a:r>
            <a:r>
              <a:rPr sz="4900" b="1" spc="-573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 </a:t>
            </a:r>
            <a:r>
              <a:rPr sz="4900" b="1" spc="-623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như</a:t>
            </a:r>
            <a:r>
              <a:rPr sz="4900" b="1" spc="-623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 </a:t>
            </a:r>
            <a:r>
              <a:rPr lang="vi-VN" sz="4900" b="1" spc="-623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 </a:t>
            </a:r>
            <a:br>
              <a:rPr lang="vi-VN" sz="4900" b="1" spc="-623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</a:br>
            <a:r>
              <a:rPr sz="4900" b="1" spc="-557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thế</a:t>
            </a:r>
            <a:r>
              <a:rPr sz="4900" b="1" spc="-557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  </a:t>
            </a:r>
            <a:r>
              <a:rPr sz="4900" b="1" spc="-57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nào</a:t>
            </a:r>
            <a:r>
              <a:rPr sz="4900" b="1" spc="-570" dirty="0">
                <a:solidFill>
                  <a:schemeClr val="tx2">
                    <a:lumMod val="60000"/>
                    <a:lumOff val="40000"/>
                  </a:schemeClr>
                </a:solidFill>
                <a:latin typeface="Verdana"/>
                <a:cs typeface="Verdana"/>
              </a:rPr>
              <a:t>?</a:t>
            </a:r>
            <a:endParaRPr sz="4900" dirty="0">
              <a:solidFill>
                <a:schemeClr val="tx2">
                  <a:lumMod val="60000"/>
                  <a:lumOff val="40000"/>
                </a:schemeClr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75242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000" dirty="0">
                <a:solidFill>
                  <a:srgbClr val="7030A0"/>
                </a:solidFill>
              </a:rPr>
              <a:t>VIỄN THỊ</a:t>
            </a:r>
            <a:endParaRPr lang="ko-KR" altLang="en-US" sz="30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261764" y="1400978"/>
            <a:ext cx="7200800" cy="2728048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smtClean="0">
                <a:solidFill>
                  <a:srgbClr val="0070C0"/>
                </a:solidFill>
              </a:rPr>
              <a:t>Nguyên </a:t>
            </a:r>
            <a:r>
              <a:rPr lang="en-GB" altLang="ko-KR" sz="2400" dirty="0" err="1">
                <a:solidFill>
                  <a:srgbClr val="0070C0"/>
                </a:solidFill>
              </a:rPr>
              <a:t>nhân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smtClean="0">
                <a:solidFill>
                  <a:srgbClr val="0070C0"/>
                </a:solidFill>
              </a:rPr>
              <a:t>Bẩm sinh:</a:t>
            </a:r>
          </a:p>
          <a:p>
            <a:pPr marL="342900" indent="-342900" algn="just">
              <a:buFontTx/>
              <a:buChar char="-"/>
            </a:pPr>
            <a:r>
              <a:rPr lang="en-GB" altLang="ko-KR" sz="2400" smtClean="0">
                <a:solidFill>
                  <a:srgbClr val="0070C0"/>
                </a:solidFill>
              </a:rPr>
              <a:t>Hay gặp ở trẻ em, dễ gây nhược thị</a:t>
            </a:r>
          </a:p>
          <a:p>
            <a:pPr marL="342900" indent="-342900" algn="just">
              <a:buFontTx/>
              <a:buChar char="-"/>
            </a:pPr>
            <a:r>
              <a:rPr lang="en-GB" altLang="ko-KR" sz="2400" smtClean="0">
                <a:solidFill>
                  <a:srgbClr val="0070C0"/>
                </a:solidFill>
              </a:rPr>
              <a:t>Phần lớn trẻ sinh ra bị viễn thị nhẹ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smtClean="0">
                <a:solidFill>
                  <a:srgbClr val="0070C0"/>
                </a:solidFill>
              </a:rPr>
              <a:t>Mắc phải</a:t>
            </a:r>
            <a:endParaRPr lang="en-GB" altLang="ko-KR" sz="2000" dirty="0">
              <a:solidFill>
                <a:srgbClr val="0070C0"/>
              </a:solidFill>
            </a:endParaRPr>
          </a:p>
          <a:p>
            <a:pPr algn="just"/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Content Placeholder 6"/>
          <p:cNvSpPr>
            <a:spLocks noGrp="1"/>
          </p:cNvSpPr>
          <p:nvPr>
            <p:ph idx="10"/>
          </p:nvPr>
        </p:nvSpPr>
        <p:spPr>
          <a:xfrm>
            <a:off x="1516733" y="3025611"/>
            <a:ext cx="5009728" cy="1396454"/>
          </a:xfrm>
        </p:spPr>
        <p:txBody>
          <a:bodyPr/>
          <a:lstStyle/>
          <a:p>
            <a:pPr algn="just"/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pic>
        <p:nvPicPr>
          <p:cNvPr id="9" name="Picture 4" descr="http://www.myhealth.gov.my/wp-content/uploads/rabun8.jpg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76" y="2204864"/>
            <a:ext cx="439581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19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000" dirty="0">
                <a:solidFill>
                  <a:srgbClr val="7030A0"/>
                </a:solidFill>
              </a:rPr>
              <a:t>VIỄN THỊ</a:t>
            </a:r>
            <a:endParaRPr lang="ko-KR" altLang="en-US" sz="3000" dirty="0">
              <a:solidFill>
                <a:srgbClr val="7030A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Content Placeholder 6"/>
          <p:cNvSpPr>
            <a:spLocks noGrp="1"/>
          </p:cNvSpPr>
          <p:nvPr>
            <p:ph idx="10"/>
          </p:nvPr>
        </p:nvSpPr>
        <p:spPr>
          <a:xfrm>
            <a:off x="1516733" y="3025611"/>
            <a:ext cx="5009728" cy="1396454"/>
          </a:xfrm>
        </p:spPr>
        <p:txBody>
          <a:bodyPr/>
          <a:lstStyle/>
          <a:p>
            <a:pPr algn="just"/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pic>
        <p:nvPicPr>
          <p:cNvPr id="9218" name="Picture 2" descr="Chuyên gia hướng dẫn cách phân biệt viễn thị và lão thị | Medlat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1541019"/>
            <a:ext cx="5297288" cy="377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1764" y="1541019"/>
            <a:ext cx="64087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Triệu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chứng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vi-VN" altLang="ko-KR" sz="2400" smtClean="0">
                <a:solidFill>
                  <a:srgbClr val="0070C0"/>
                </a:solidFill>
              </a:rPr>
              <a:t>Thị </a:t>
            </a:r>
            <a:r>
              <a:rPr lang="vi-VN" altLang="ko-KR" sz="2400" dirty="0" smtClean="0">
                <a:solidFill>
                  <a:srgbClr val="0070C0"/>
                </a:solidFill>
              </a:rPr>
              <a:t>lực: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altLang="ko-KR" sz="2400" dirty="0" smtClean="0">
                <a:solidFill>
                  <a:srgbClr val="0070C0"/>
                </a:solidFill>
              </a:rPr>
              <a:t>Viễn thị nhẹ thường không ảnh hưởng TL.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altLang="ko-KR" sz="2400" dirty="0" smtClean="0">
                <a:solidFill>
                  <a:srgbClr val="0070C0"/>
                </a:solidFill>
              </a:rPr>
              <a:t>Viễn thị trung bình: Nhìn xa bình thường, nhìn gần mờ.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altLang="ko-KR" sz="2400" dirty="0" smtClean="0">
                <a:solidFill>
                  <a:srgbClr val="0070C0"/>
                </a:solidFill>
              </a:rPr>
              <a:t>Viễn thị nặng: nhìn cả xa và gần đều mờ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Khó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đọc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sách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xem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thoại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Hay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nhức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đầu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nhức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mỏi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mắt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Viễn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nặng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thể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gây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biến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chứng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lác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nhược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694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LOẠN THỊ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89756" y="1816522"/>
            <a:ext cx="5832648" cy="1396454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Nguyên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nhân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Giác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mạc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hoặc</a:t>
            </a:r>
            <a:r>
              <a:rPr lang="en-GB" altLang="ko-KR" sz="2400" dirty="0">
                <a:solidFill>
                  <a:srgbClr val="0070C0"/>
                </a:solidFill>
              </a:rPr>
              <a:t> TTT </a:t>
            </a:r>
            <a:r>
              <a:rPr lang="en-GB" altLang="ko-KR" sz="2400" dirty="0" err="1">
                <a:solidFill>
                  <a:srgbClr val="0070C0"/>
                </a:solidFill>
              </a:rPr>
              <a:t>không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đều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altLang="ko-KR" sz="2400" err="1" smtClean="0">
                <a:solidFill>
                  <a:srgbClr val="0070C0"/>
                </a:solidFill>
              </a:rPr>
              <a:t>Thường</a:t>
            </a:r>
            <a:r>
              <a:rPr lang="en-GB" altLang="ko-KR" sz="2400" smtClean="0">
                <a:solidFill>
                  <a:srgbClr val="0070C0"/>
                </a:solidFill>
              </a:rPr>
              <a:t> </a:t>
            </a:r>
            <a:r>
              <a:rPr lang="en-GB" altLang="ko-KR" sz="2400" smtClean="0">
                <a:solidFill>
                  <a:srgbClr val="0070C0"/>
                </a:solidFill>
              </a:rPr>
              <a:t>do bẩm sinh.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Một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số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trường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hợp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xuất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hiện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sau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khi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chấn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thương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hoặc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phẫu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thuật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mắt</a:t>
            </a:r>
            <a:endParaRPr lang="vi-VN" altLang="ko-KR" sz="2400" dirty="0" smtClean="0">
              <a:solidFill>
                <a:srgbClr val="0070C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vi-VN" altLang="ko-KR" sz="2400" dirty="0">
                <a:solidFill>
                  <a:srgbClr val="0070C0"/>
                </a:solidFill>
              </a:rPr>
              <a:t> Ảnh tạo thành nhiều điểm trên võng mạc</a:t>
            </a:r>
          </a:p>
          <a:p>
            <a:pPr algn="just"/>
            <a:endParaRPr lang="en-GB" altLang="ko-KR" sz="2400" dirty="0">
              <a:solidFill>
                <a:srgbClr val="0070C0"/>
              </a:solidFill>
            </a:endParaRPr>
          </a:p>
          <a:p>
            <a:pPr algn="just"/>
            <a:endParaRPr lang="en-GB" altLang="ko-KR" sz="2400" dirty="0">
              <a:solidFill>
                <a:srgbClr val="0070C0"/>
              </a:solidFill>
            </a:endParaRPr>
          </a:p>
          <a:p>
            <a:pPr algn="just"/>
            <a:endParaRPr lang="en-GB" altLang="ko-KR" sz="2400" dirty="0">
              <a:solidFill>
                <a:srgbClr val="0070C0"/>
              </a:solidFill>
            </a:endParaRPr>
          </a:p>
          <a:p>
            <a:pPr algn="just"/>
            <a:endParaRPr lang="en-GB" altLang="ko-KR" sz="18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42" name="Picture 2" descr="loạn thị có tăng độ khô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00" y="3861048"/>
            <a:ext cx="5136505" cy="273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580" y="1218822"/>
            <a:ext cx="3919365" cy="261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4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LOẠN THỊ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Content Placeholder 6"/>
          <p:cNvSpPr>
            <a:spLocks noGrp="1"/>
          </p:cNvSpPr>
          <p:nvPr>
            <p:ph idx="10"/>
          </p:nvPr>
        </p:nvSpPr>
        <p:spPr>
          <a:xfrm>
            <a:off x="765820" y="1412776"/>
            <a:ext cx="5592801" cy="1396454"/>
          </a:xfrm>
        </p:spPr>
        <p:txBody>
          <a:bodyPr/>
          <a:lstStyle/>
          <a:p>
            <a:pPr marL="285755" indent="-285755" algn="just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Triệu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chứng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342906" indent="-342906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Loạn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thấp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thì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thường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ít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ảnh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hưởng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lực</a:t>
            </a:r>
            <a:r>
              <a:rPr lang="en-GB" altLang="ko-KR" sz="2400" dirty="0">
                <a:solidFill>
                  <a:srgbClr val="0070C0"/>
                </a:solidFill>
              </a:rPr>
              <a:t>.</a:t>
            </a:r>
          </a:p>
          <a:p>
            <a:pPr marL="342906" indent="-342906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Loạn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cao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gây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nhìn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mờ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cả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xa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và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gần</a:t>
            </a:r>
            <a:r>
              <a:rPr lang="en-GB" altLang="ko-KR" sz="2400" dirty="0">
                <a:solidFill>
                  <a:srgbClr val="0070C0"/>
                </a:solidFill>
              </a:rPr>
              <a:t>.</a:t>
            </a:r>
          </a:p>
          <a:p>
            <a:pPr marL="342906" indent="-342906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Hình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ảnh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biến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dạng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342906" indent="-342906" algn="just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thể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gây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nhược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pic>
        <p:nvPicPr>
          <p:cNvPr id="10244" name="Picture 4" descr="Tật loạn thị: Triệu chứng, nguyên nhân và cách điều trị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840" y="1340768"/>
            <a:ext cx="408131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4021043" cy="4812030"/>
          </a:xfrm>
          <a:custGeom>
            <a:avLst/>
            <a:gdLst/>
            <a:ahLst/>
            <a:cxnLst/>
            <a:rect l="l" t="t" r="r" b="b"/>
            <a:pathLst>
              <a:path w="6033135" h="7218045">
                <a:moveTo>
                  <a:pt x="0" y="0"/>
                </a:moveTo>
                <a:lnTo>
                  <a:pt x="4910306" y="0"/>
                </a:lnTo>
                <a:lnTo>
                  <a:pt x="5591524" y="738858"/>
                </a:lnTo>
                <a:lnTo>
                  <a:pt x="5624614" y="775827"/>
                </a:lnTo>
                <a:lnTo>
                  <a:pt x="5656443" y="813570"/>
                </a:lnTo>
                <a:lnTo>
                  <a:pt x="5687008" y="852055"/>
                </a:lnTo>
                <a:lnTo>
                  <a:pt x="5716305" y="891254"/>
                </a:lnTo>
                <a:lnTo>
                  <a:pt x="5744331" y="931136"/>
                </a:lnTo>
                <a:lnTo>
                  <a:pt x="5771083" y="971672"/>
                </a:lnTo>
                <a:lnTo>
                  <a:pt x="5796557" y="1012831"/>
                </a:lnTo>
                <a:lnTo>
                  <a:pt x="5820749" y="1054584"/>
                </a:lnTo>
                <a:lnTo>
                  <a:pt x="5843657" y="1096902"/>
                </a:lnTo>
                <a:lnTo>
                  <a:pt x="5865276" y="1139753"/>
                </a:lnTo>
                <a:lnTo>
                  <a:pt x="5885603" y="1183108"/>
                </a:lnTo>
                <a:lnTo>
                  <a:pt x="5904634" y="1226938"/>
                </a:lnTo>
                <a:lnTo>
                  <a:pt x="5922366" y="1271213"/>
                </a:lnTo>
                <a:lnTo>
                  <a:pt x="5938796" y="1315902"/>
                </a:lnTo>
                <a:lnTo>
                  <a:pt x="5953920" y="1360976"/>
                </a:lnTo>
                <a:lnTo>
                  <a:pt x="5967735" y="1406405"/>
                </a:lnTo>
                <a:lnTo>
                  <a:pt x="5980236" y="1452159"/>
                </a:lnTo>
                <a:lnTo>
                  <a:pt x="5991421" y="1498208"/>
                </a:lnTo>
                <a:lnTo>
                  <a:pt x="6001286" y="1544522"/>
                </a:lnTo>
                <a:lnTo>
                  <a:pt x="6009828" y="1591073"/>
                </a:lnTo>
                <a:lnTo>
                  <a:pt x="6017043" y="1637828"/>
                </a:lnTo>
                <a:lnTo>
                  <a:pt x="6022927" y="1684760"/>
                </a:lnTo>
                <a:lnTo>
                  <a:pt x="6027477" y="1731838"/>
                </a:lnTo>
                <a:lnTo>
                  <a:pt x="6030690" y="1779031"/>
                </a:lnTo>
                <a:lnTo>
                  <a:pt x="6032562" y="1826311"/>
                </a:lnTo>
                <a:lnTo>
                  <a:pt x="6033089" y="1873648"/>
                </a:lnTo>
                <a:lnTo>
                  <a:pt x="6032269" y="1921011"/>
                </a:lnTo>
                <a:lnTo>
                  <a:pt x="6030097" y="1968370"/>
                </a:lnTo>
                <a:lnTo>
                  <a:pt x="6026570" y="2015697"/>
                </a:lnTo>
                <a:lnTo>
                  <a:pt x="6021684" y="2062960"/>
                </a:lnTo>
                <a:lnTo>
                  <a:pt x="6015437" y="2110130"/>
                </a:lnTo>
                <a:lnTo>
                  <a:pt x="6007824" y="2157178"/>
                </a:lnTo>
                <a:lnTo>
                  <a:pt x="5998842" y="2204073"/>
                </a:lnTo>
                <a:lnTo>
                  <a:pt x="5988488" y="2250786"/>
                </a:lnTo>
                <a:lnTo>
                  <a:pt x="5976758" y="2297286"/>
                </a:lnTo>
                <a:lnTo>
                  <a:pt x="5963649" y="2343545"/>
                </a:lnTo>
                <a:lnTo>
                  <a:pt x="5949157" y="2389531"/>
                </a:lnTo>
                <a:lnTo>
                  <a:pt x="5933278" y="2435215"/>
                </a:lnTo>
                <a:lnTo>
                  <a:pt x="5916009" y="2480568"/>
                </a:lnTo>
                <a:lnTo>
                  <a:pt x="5897347" y="2525558"/>
                </a:lnTo>
                <a:lnTo>
                  <a:pt x="5877288" y="2570158"/>
                </a:lnTo>
                <a:lnTo>
                  <a:pt x="5855828" y="2614336"/>
                </a:lnTo>
                <a:lnTo>
                  <a:pt x="5832965" y="2658063"/>
                </a:lnTo>
                <a:lnTo>
                  <a:pt x="5808694" y="2701309"/>
                </a:lnTo>
                <a:lnTo>
                  <a:pt x="3670919" y="6388087"/>
                </a:lnTo>
                <a:lnTo>
                  <a:pt x="3645698" y="6430368"/>
                </a:lnTo>
                <a:lnTo>
                  <a:pt x="3619328" y="6471726"/>
                </a:lnTo>
                <a:lnTo>
                  <a:pt x="3591838" y="6512144"/>
                </a:lnTo>
                <a:lnTo>
                  <a:pt x="3563253" y="6551606"/>
                </a:lnTo>
                <a:lnTo>
                  <a:pt x="3533600" y="6590099"/>
                </a:lnTo>
                <a:lnTo>
                  <a:pt x="3502907" y="6627606"/>
                </a:lnTo>
                <a:lnTo>
                  <a:pt x="3471200" y="6664111"/>
                </a:lnTo>
                <a:lnTo>
                  <a:pt x="3438578" y="6699522"/>
                </a:lnTo>
                <a:lnTo>
                  <a:pt x="3404854" y="6734055"/>
                </a:lnTo>
                <a:lnTo>
                  <a:pt x="3370268" y="6767463"/>
                </a:lnTo>
                <a:lnTo>
                  <a:pt x="3334776" y="6799808"/>
                </a:lnTo>
                <a:lnTo>
                  <a:pt x="3298405" y="6831074"/>
                </a:lnTo>
                <a:lnTo>
                  <a:pt x="3261181" y="6861246"/>
                </a:lnTo>
                <a:lnTo>
                  <a:pt x="3223133" y="6890308"/>
                </a:lnTo>
                <a:lnTo>
                  <a:pt x="3184287" y="6918245"/>
                </a:lnTo>
                <a:lnTo>
                  <a:pt x="3144669" y="6945041"/>
                </a:lnTo>
                <a:lnTo>
                  <a:pt x="3104307" y="6970681"/>
                </a:lnTo>
                <a:lnTo>
                  <a:pt x="3063227" y="6995150"/>
                </a:lnTo>
                <a:lnTo>
                  <a:pt x="3021457" y="7018431"/>
                </a:lnTo>
                <a:lnTo>
                  <a:pt x="2979023" y="7040509"/>
                </a:lnTo>
                <a:lnTo>
                  <a:pt x="2935952" y="7061370"/>
                </a:lnTo>
                <a:lnTo>
                  <a:pt x="2892272" y="7080996"/>
                </a:lnTo>
                <a:lnTo>
                  <a:pt x="2848009" y="7099374"/>
                </a:lnTo>
                <a:lnTo>
                  <a:pt x="2803190" y="7116487"/>
                </a:lnTo>
                <a:lnTo>
                  <a:pt x="2757842" y="7132320"/>
                </a:lnTo>
                <a:lnTo>
                  <a:pt x="2711992" y="7146857"/>
                </a:lnTo>
                <a:lnTo>
                  <a:pt x="2665666" y="7160084"/>
                </a:lnTo>
                <a:lnTo>
                  <a:pt x="2618893" y="7171983"/>
                </a:lnTo>
                <a:lnTo>
                  <a:pt x="2571698" y="7182541"/>
                </a:lnTo>
                <a:lnTo>
                  <a:pt x="2524109" y="7191742"/>
                </a:lnTo>
                <a:lnTo>
                  <a:pt x="2476152" y="7199569"/>
                </a:lnTo>
                <a:lnTo>
                  <a:pt x="2427855" y="7206008"/>
                </a:lnTo>
                <a:lnTo>
                  <a:pt x="2379244" y="7211043"/>
                </a:lnTo>
                <a:lnTo>
                  <a:pt x="2330347" y="7214659"/>
                </a:lnTo>
                <a:lnTo>
                  <a:pt x="2281190" y="7216839"/>
                </a:lnTo>
                <a:lnTo>
                  <a:pt x="2231800" y="7217570"/>
                </a:lnTo>
                <a:lnTo>
                  <a:pt x="0" y="7217570"/>
                </a:lnTo>
                <a:lnTo>
                  <a:pt x="0" y="0"/>
                </a:lnTo>
                <a:close/>
              </a:path>
            </a:pathLst>
          </a:custGeom>
          <a:solidFill>
            <a:srgbClr val="ECF1F1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70537" y="423"/>
            <a:ext cx="9518287" cy="6857577"/>
            <a:chOff x="4006870" y="1"/>
            <a:chExt cx="14281150" cy="10286365"/>
          </a:xfrm>
        </p:grpSpPr>
        <p:sp>
          <p:nvSpPr>
            <p:cNvPr id="4" name="object 4"/>
            <p:cNvSpPr/>
            <p:nvPr/>
          </p:nvSpPr>
          <p:spPr>
            <a:xfrm>
              <a:off x="11070397" y="1"/>
              <a:ext cx="7217602" cy="72199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06870" y="5580918"/>
              <a:ext cx="7067549" cy="470534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37828" y="815627"/>
            <a:ext cx="5777296" cy="1591023"/>
          </a:xfrm>
          <a:prstGeom prst="rect">
            <a:avLst/>
          </a:prstGeom>
        </p:spPr>
        <p:txBody>
          <a:bodyPr vert="horz" wrap="square" lIns="0" tIns="38936" rIns="0" bIns="0" rtlCol="0">
            <a:spAutoFit/>
          </a:bodyPr>
          <a:lstStyle/>
          <a:p>
            <a:pPr marL="8465" marR="3386" algn="ctr">
              <a:lnSpc>
                <a:spcPts val="5945"/>
              </a:lnSpc>
              <a:spcBef>
                <a:spcPts val="306"/>
              </a:spcBef>
            </a:pPr>
            <a:r>
              <a:rPr sz="5000" b="1" spc="-553" dirty="0">
                <a:solidFill>
                  <a:srgbClr val="3CB5D5"/>
                </a:solidFill>
                <a:latin typeface="Verdana"/>
                <a:cs typeface="Verdana"/>
              </a:rPr>
              <a:t>Người</a:t>
            </a:r>
            <a:r>
              <a:rPr sz="5000" b="1" spc="-590" dirty="0">
                <a:solidFill>
                  <a:srgbClr val="3CB5D5"/>
                </a:solidFill>
                <a:latin typeface="Verdana"/>
                <a:cs typeface="Verdana"/>
              </a:rPr>
              <a:t> </a:t>
            </a:r>
            <a:r>
              <a:rPr sz="5000" b="1" spc="-497" dirty="0">
                <a:solidFill>
                  <a:srgbClr val="3CB5D5"/>
                </a:solidFill>
                <a:latin typeface="Verdana"/>
                <a:cs typeface="Verdana"/>
              </a:rPr>
              <a:t>loạn  </a:t>
            </a:r>
            <a:r>
              <a:rPr sz="5000" b="1" spc="-517" dirty="0" err="1">
                <a:solidFill>
                  <a:srgbClr val="3CB5D5"/>
                </a:solidFill>
                <a:latin typeface="Verdana"/>
                <a:cs typeface="Verdana"/>
              </a:rPr>
              <a:t>thị</a:t>
            </a:r>
            <a:r>
              <a:rPr sz="5000" b="1" spc="-517" dirty="0">
                <a:solidFill>
                  <a:srgbClr val="3CB5D5"/>
                </a:solidFill>
                <a:latin typeface="Verdana"/>
                <a:cs typeface="Verdana"/>
              </a:rPr>
              <a:t> </a:t>
            </a:r>
            <a:endParaRPr lang="vi-VN" sz="5000" b="1" spc="-517" dirty="0" smtClean="0">
              <a:solidFill>
                <a:srgbClr val="3CB5D5"/>
              </a:solidFill>
              <a:latin typeface="Verdana"/>
              <a:cs typeface="Verdana"/>
            </a:endParaRPr>
          </a:p>
          <a:p>
            <a:pPr marL="8465" marR="3386" algn="ctr">
              <a:lnSpc>
                <a:spcPts val="5945"/>
              </a:lnSpc>
              <a:spcBef>
                <a:spcPts val="306"/>
              </a:spcBef>
            </a:pPr>
            <a:r>
              <a:rPr sz="5000" b="1" spc="-590" dirty="0" err="1" smtClean="0">
                <a:solidFill>
                  <a:srgbClr val="3CB5D5"/>
                </a:solidFill>
                <a:latin typeface="Verdana"/>
                <a:cs typeface="Verdana"/>
              </a:rPr>
              <a:t>nhìn</a:t>
            </a:r>
            <a:r>
              <a:rPr sz="5000" b="1" spc="-590" dirty="0" smtClean="0">
                <a:solidFill>
                  <a:srgbClr val="3CB5D5"/>
                </a:solidFill>
                <a:latin typeface="Verdana"/>
                <a:cs typeface="Verdana"/>
              </a:rPr>
              <a:t>  </a:t>
            </a:r>
            <a:r>
              <a:rPr sz="5000" b="1" spc="-643" dirty="0">
                <a:solidFill>
                  <a:srgbClr val="3CB5D5"/>
                </a:solidFill>
                <a:latin typeface="Verdana"/>
                <a:cs typeface="Verdana"/>
              </a:rPr>
              <a:t>như </a:t>
            </a:r>
            <a:r>
              <a:rPr sz="5000" b="1" spc="-573" dirty="0">
                <a:solidFill>
                  <a:srgbClr val="3CB5D5"/>
                </a:solidFill>
                <a:latin typeface="Verdana"/>
                <a:cs typeface="Verdana"/>
              </a:rPr>
              <a:t>thế  </a:t>
            </a:r>
            <a:r>
              <a:rPr sz="5000" b="1" spc="-587" dirty="0">
                <a:solidFill>
                  <a:srgbClr val="3CB5D5"/>
                </a:solidFill>
                <a:latin typeface="Verdana"/>
                <a:cs typeface="Verdana"/>
              </a:rPr>
              <a:t>nào?</a:t>
            </a:r>
            <a:endParaRPr sz="5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35603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ĐIỀU TRỊ TẬT KHÚC XẠ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522413" y="1384476"/>
            <a:ext cx="8892480" cy="2981939"/>
          </a:xfrm>
        </p:spPr>
        <p:txBody>
          <a:bodyPr/>
          <a:lstStyle/>
          <a:p>
            <a:pPr algn="just"/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Việc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điều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trị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TKX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hiện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nay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bao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gồm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3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mục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tiêu</a:t>
            </a:r>
            <a:r>
              <a:rPr lang="en-GB" altLang="ko-KR" sz="2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b="1" dirty="0" err="1">
                <a:solidFill>
                  <a:schemeClr val="accent2">
                    <a:lumMod val="75000"/>
                  </a:schemeClr>
                </a:solidFill>
              </a:rPr>
              <a:t>chính</a:t>
            </a:r>
            <a:r>
              <a:rPr lang="en-GB" altLang="ko-KR" sz="26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algn="just"/>
            <a:endParaRPr lang="en-GB" altLang="ko-KR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buAutoNum type="arabicPeriod"/>
            </a:pPr>
            <a:r>
              <a:rPr lang="en-GB" altLang="ko-KR" sz="2600" dirty="0" err="1" smtClean="0">
                <a:solidFill>
                  <a:schemeClr val="accent2">
                    <a:lumMod val="75000"/>
                  </a:schemeClr>
                </a:solidFill>
              </a:rPr>
              <a:t>Chỉnh</a:t>
            </a:r>
            <a:r>
              <a:rPr lang="en-GB" altLang="ko-KR" sz="2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quang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GB" altLang="ko-KR" sz="2600" dirty="0" err="1">
                <a:solidFill>
                  <a:srgbClr val="0070C0"/>
                </a:solidFill>
              </a:rPr>
              <a:t>Đưa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mắt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về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chính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thị</a:t>
            </a:r>
            <a:r>
              <a:rPr lang="en-GB" altLang="ko-KR" sz="2600" dirty="0">
                <a:solidFill>
                  <a:srgbClr val="0070C0"/>
                </a:solidFill>
              </a:rPr>
              <a:t>, </a:t>
            </a:r>
            <a:r>
              <a:rPr lang="en-GB" altLang="ko-KR" sz="2600" dirty="0" err="1">
                <a:solidFill>
                  <a:srgbClr val="0070C0"/>
                </a:solidFill>
              </a:rPr>
              <a:t>cải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thiện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thị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lực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cho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>
                <a:solidFill>
                  <a:srgbClr val="0070C0"/>
                </a:solidFill>
              </a:rPr>
              <a:t>bệnh</a:t>
            </a:r>
            <a:r>
              <a:rPr lang="en-GB" altLang="ko-KR" sz="2600" dirty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nhân</a:t>
            </a:r>
            <a:endParaRPr lang="en-GB" altLang="ko-KR" sz="2600" dirty="0" smtClean="0">
              <a:solidFill>
                <a:srgbClr val="0070C0"/>
              </a:solidFill>
            </a:endParaRPr>
          </a:p>
          <a:p>
            <a:pPr algn="just"/>
            <a:endParaRPr lang="en-GB" altLang="ko-KR" sz="2600" dirty="0">
              <a:solidFill>
                <a:srgbClr val="0070C0"/>
              </a:solidFill>
            </a:endParaRPr>
          </a:p>
          <a:p>
            <a:pPr algn="just"/>
            <a:r>
              <a:rPr lang="en-GB" altLang="ko-KR" sz="26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Kiểm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soát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tiến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triển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TKX</a:t>
            </a:r>
            <a:r>
              <a:rPr lang="en-GB" altLang="ko-KR" sz="2600" dirty="0" smtClean="0">
                <a:solidFill>
                  <a:srgbClr val="0070C0"/>
                </a:solidFill>
              </a:rPr>
              <a:t>: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ngăn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ngừa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hoặc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hạn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chế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tối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đa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sự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tiến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triển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quá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mức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của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tật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khúc</a:t>
            </a:r>
            <a:r>
              <a:rPr lang="en-GB" altLang="ko-KR" sz="2600" dirty="0" smtClean="0">
                <a:solidFill>
                  <a:srgbClr val="0070C0"/>
                </a:solidFill>
              </a:rPr>
              <a:t> </a:t>
            </a:r>
            <a:r>
              <a:rPr lang="en-GB" altLang="ko-KR" sz="2600" dirty="0" err="1" smtClean="0">
                <a:solidFill>
                  <a:srgbClr val="0070C0"/>
                </a:solidFill>
              </a:rPr>
              <a:t>xạ</a:t>
            </a:r>
            <a:endParaRPr lang="en-GB" altLang="ko-KR" sz="2600" dirty="0" smtClean="0">
              <a:solidFill>
                <a:srgbClr val="0070C0"/>
              </a:solidFill>
            </a:endParaRPr>
          </a:p>
          <a:p>
            <a:pPr algn="just"/>
            <a:endParaRPr lang="en-GB" altLang="ko-KR" sz="2600" dirty="0">
              <a:solidFill>
                <a:srgbClr val="0070C0"/>
              </a:solidFill>
            </a:endParaRPr>
          </a:p>
          <a:p>
            <a:pPr algn="just"/>
            <a:r>
              <a:rPr lang="en-GB" altLang="ko-KR" sz="2600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Điều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trị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biến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chứng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>
                <a:solidFill>
                  <a:schemeClr val="accent2">
                    <a:lumMod val="75000"/>
                  </a:schemeClr>
                </a:solidFill>
              </a:rPr>
              <a:t>nếu</a:t>
            </a:r>
            <a:r>
              <a:rPr lang="en-GB" altLang="ko-K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600" dirty="0" err="1" smtClean="0">
                <a:solidFill>
                  <a:schemeClr val="accent2">
                    <a:lumMod val="75000"/>
                  </a:schemeClr>
                </a:solidFill>
              </a:rPr>
              <a:t>có</a:t>
            </a:r>
            <a:r>
              <a:rPr lang="en-GB" altLang="ko-KR" sz="2600" dirty="0">
                <a:solidFill>
                  <a:srgbClr val="0070C0"/>
                </a:solidFill>
              </a:rPr>
              <a:t>.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29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ĐIỀU TRỊ TẬT KHÚC XẠ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522413" y="1384476"/>
            <a:ext cx="8892480" cy="2981939"/>
          </a:xfrm>
        </p:spPr>
        <p:txBody>
          <a:bodyPr/>
          <a:lstStyle/>
          <a:p>
            <a:pPr algn="just"/>
            <a:r>
              <a:rPr lang="en-GB" altLang="ko-KR" sz="3200" dirty="0" err="1" smtClean="0">
                <a:solidFill>
                  <a:schemeClr val="accent2">
                    <a:lumMod val="75000"/>
                  </a:schemeClr>
                </a:solidFill>
              </a:rPr>
              <a:t>Các</a:t>
            </a:r>
            <a:r>
              <a:rPr lang="en-GB" altLang="ko-KR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3200" dirty="0" err="1" smtClean="0">
                <a:solidFill>
                  <a:schemeClr val="accent2">
                    <a:lumMod val="75000"/>
                  </a:schemeClr>
                </a:solidFill>
              </a:rPr>
              <a:t>phương</a:t>
            </a:r>
            <a:r>
              <a:rPr lang="en-GB" altLang="ko-KR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3200" dirty="0" err="1" smtClean="0">
                <a:solidFill>
                  <a:schemeClr val="accent2">
                    <a:lumMod val="75000"/>
                  </a:schemeClr>
                </a:solidFill>
              </a:rPr>
              <a:t>pháp</a:t>
            </a:r>
            <a:r>
              <a:rPr lang="en-GB" altLang="ko-KR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3200" dirty="0" err="1" smtClean="0">
                <a:solidFill>
                  <a:schemeClr val="accent2">
                    <a:lumMod val="75000"/>
                  </a:schemeClr>
                </a:solidFill>
              </a:rPr>
              <a:t>chỉnh</a:t>
            </a:r>
            <a:r>
              <a:rPr lang="en-GB" altLang="ko-KR" sz="3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3200" dirty="0" err="1">
                <a:solidFill>
                  <a:schemeClr val="accent2">
                    <a:lumMod val="75000"/>
                  </a:schemeClr>
                </a:solidFill>
              </a:rPr>
              <a:t>quang</a:t>
            </a:r>
            <a:r>
              <a:rPr lang="en-GB" altLang="ko-KR" sz="3200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endParaRPr lang="en-GB" altLang="ko-KR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GB" altLang="ko-KR" sz="2400" dirty="0" smtClean="0">
                <a:solidFill>
                  <a:srgbClr val="0070C0"/>
                </a:solidFill>
              </a:rPr>
              <a:t>1.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Đeo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kính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gọng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GB" altLang="ko-KR" sz="2400" dirty="0" smtClean="0">
                <a:solidFill>
                  <a:srgbClr val="0070C0"/>
                </a:solidFill>
              </a:rPr>
              <a:t>2.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Đeo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kính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tiếp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xúc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mềm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GB" altLang="ko-KR" sz="2400" dirty="0" smtClean="0">
                <a:solidFill>
                  <a:srgbClr val="0070C0"/>
                </a:solidFill>
              </a:rPr>
              <a:t>3.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Đeo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kính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nắn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chỉnh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giác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mạc</a:t>
            </a:r>
            <a:r>
              <a:rPr lang="en-GB" altLang="ko-KR" sz="2400" dirty="0">
                <a:solidFill>
                  <a:srgbClr val="0070C0"/>
                </a:solidFill>
              </a:rPr>
              <a:t> Ortho K</a:t>
            </a:r>
          </a:p>
          <a:p>
            <a:pPr algn="just">
              <a:lnSpc>
                <a:spcPct val="150000"/>
              </a:lnSpc>
            </a:pPr>
            <a:r>
              <a:rPr lang="en-GB" altLang="ko-KR" sz="2400" dirty="0" smtClean="0">
                <a:solidFill>
                  <a:srgbClr val="0070C0"/>
                </a:solidFill>
              </a:rPr>
              <a:t>4.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Phẫu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thuật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algn="just"/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75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CHỈNH QUANG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0" y="1196752"/>
            <a:ext cx="6598468" cy="2981939"/>
          </a:xfrm>
        </p:spPr>
        <p:txBody>
          <a:bodyPr/>
          <a:lstStyle/>
          <a:p>
            <a:pPr algn="ctr"/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Đeo</a:t>
            </a:r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 smtClean="0">
                <a:solidFill>
                  <a:schemeClr val="accent2">
                    <a:lumMod val="75000"/>
                  </a:schemeClr>
                </a:solidFill>
              </a:rPr>
              <a:t>kính</a:t>
            </a:r>
            <a:r>
              <a:rPr lang="en-GB" altLang="ko-KR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gọng</a:t>
            </a:r>
            <a:endParaRPr lang="en-GB" altLang="ko-K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Ưu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điểm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Đơn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giản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sẵn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đỡ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tốn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kém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>
                <a:solidFill>
                  <a:srgbClr val="0070C0"/>
                </a:solidFill>
              </a:rPr>
              <a:t>An </a:t>
            </a:r>
            <a:r>
              <a:rPr lang="en-GB" altLang="ko-KR" sz="2400" dirty="0" err="1">
                <a:solidFill>
                  <a:srgbClr val="0070C0"/>
                </a:solidFill>
              </a:rPr>
              <a:t>toàn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Sử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dụng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cho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mọi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lứa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tuổi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Kết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quả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cải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thiện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lực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ngay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Nhược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điểm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Kém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thẩm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mĩ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bất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tiện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Vướng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víu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trong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sinh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hoạt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thể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dục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thể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thao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Một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số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trường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hợp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khó</a:t>
            </a:r>
            <a:r>
              <a:rPr lang="en-GB" altLang="ko-KR" sz="2400" dirty="0">
                <a:solidFill>
                  <a:srgbClr val="0070C0"/>
                </a:solidFill>
              </a:rPr>
              <a:t> dung </a:t>
            </a:r>
            <a:r>
              <a:rPr lang="en-GB" altLang="ko-KR" sz="2400" dirty="0" err="1">
                <a:solidFill>
                  <a:srgbClr val="0070C0"/>
                </a:solidFill>
              </a:rPr>
              <a:t>nạp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kính</a:t>
            </a:r>
            <a:r>
              <a:rPr lang="en-GB" altLang="ko-KR" sz="2400" dirty="0">
                <a:solidFill>
                  <a:srgbClr val="0070C0"/>
                </a:solidFill>
              </a:rPr>
              <a:t>: </a:t>
            </a:r>
            <a:r>
              <a:rPr lang="en-GB" altLang="ko-KR" sz="2400" dirty="0" err="1">
                <a:solidFill>
                  <a:srgbClr val="0070C0"/>
                </a:solidFill>
              </a:rPr>
              <a:t>đeo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chóng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mặt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nhức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đầu</a:t>
            </a:r>
            <a:r>
              <a:rPr lang="en-GB" altLang="ko-KR" sz="2400" dirty="0">
                <a:solidFill>
                  <a:srgbClr val="0070C0"/>
                </a:solidFill>
              </a:rPr>
              <a:t>, </a:t>
            </a:r>
            <a:r>
              <a:rPr lang="en-GB" altLang="ko-KR" sz="2400" dirty="0" err="1">
                <a:solidFill>
                  <a:srgbClr val="0070C0"/>
                </a:solidFill>
              </a:rPr>
              <a:t>buồn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nôn</a:t>
            </a:r>
            <a:endParaRPr lang="en-GB" altLang="ko-KR" sz="24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362" name="Picture 2" descr="Chọn gọng kính mắt cho trẻ em như thế nào? -Kính mắt Việt Hà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201" y="1384462"/>
            <a:ext cx="5023579" cy="334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95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CHỈNH QUANG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261764" y="1247533"/>
            <a:ext cx="7056784" cy="2981939"/>
          </a:xfrm>
        </p:spPr>
        <p:txBody>
          <a:bodyPr/>
          <a:lstStyle/>
          <a:p>
            <a:pPr algn="ctr"/>
            <a:r>
              <a:rPr lang="en-GB" altLang="ko-KR" sz="2200" b="1" dirty="0" err="1">
                <a:solidFill>
                  <a:schemeClr val="accent2">
                    <a:lumMod val="75000"/>
                  </a:schemeClr>
                </a:solidFill>
              </a:rPr>
              <a:t>Kính</a:t>
            </a:r>
            <a:r>
              <a:rPr lang="en-GB" altLang="ko-KR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>
                <a:solidFill>
                  <a:schemeClr val="accent2">
                    <a:lumMod val="75000"/>
                  </a:schemeClr>
                </a:solidFill>
              </a:rPr>
              <a:t>tiếp</a:t>
            </a:r>
            <a:r>
              <a:rPr lang="en-GB" altLang="ko-KR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>
                <a:solidFill>
                  <a:schemeClr val="accent2">
                    <a:lumMod val="75000"/>
                  </a:schemeClr>
                </a:solidFill>
              </a:rPr>
              <a:t>xúc</a:t>
            </a:r>
            <a:r>
              <a:rPr lang="en-GB" altLang="ko-KR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>
                <a:solidFill>
                  <a:schemeClr val="accent2">
                    <a:lumMod val="75000"/>
                  </a:schemeClr>
                </a:solidFill>
              </a:rPr>
              <a:t>mềm</a:t>
            </a:r>
            <a:endParaRPr lang="en-GB" altLang="ko-KR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200" dirty="0" err="1">
                <a:solidFill>
                  <a:srgbClr val="0070C0"/>
                </a:solidFill>
              </a:rPr>
              <a:t>Ưu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điểm</a:t>
            </a:r>
            <a:r>
              <a:rPr lang="en-GB" altLang="ko-KR" sz="22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Thẩm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mĩ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Không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vướng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víu</a:t>
            </a:r>
            <a:r>
              <a:rPr lang="en-GB" altLang="ko-KR" sz="2200" dirty="0">
                <a:solidFill>
                  <a:srgbClr val="0070C0"/>
                </a:solidFill>
              </a:rPr>
              <a:t>.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Sử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dụng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nếu</a:t>
            </a:r>
            <a:r>
              <a:rPr lang="en-GB" altLang="ko-KR" sz="2200" dirty="0">
                <a:solidFill>
                  <a:srgbClr val="0070C0"/>
                </a:solidFill>
              </a:rPr>
              <a:t> 2 </a:t>
            </a:r>
            <a:r>
              <a:rPr lang="en-GB" altLang="ko-KR" sz="2200" dirty="0" err="1">
                <a:solidFill>
                  <a:srgbClr val="0070C0"/>
                </a:solidFill>
              </a:rPr>
              <a:t>mắt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có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bất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đồng</a:t>
            </a:r>
            <a:r>
              <a:rPr lang="en-GB" altLang="ko-KR" sz="2200" dirty="0">
                <a:solidFill>
                  <a:srgbClr val="0070C0"/>
                </a:solidFill>
              </a:rPr>
              <a:t> KX </a:t>
            </a:r>
            <a:r>
              <a:rPr lang="en-GB" altLang="ko-KR" sz="2200" dirty="0" err="1">
                <a:solidFill>
                  <a:srgbClr val="0070C0"/>
                </a:solidFill>
              </a:rPr>
              <a:t>lớn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không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đeo</a:t>
            </a:r>
            <a:r>
              <a:rPr lang="en-GB" altLang="ko-KR" sz="2200" dirty="0">
                <a:solidFill>
                  <a:srgbClr val="0070C0"/>
                </a:solidFill>
              </a:rPr>
              <a:t> dc </a:t>
            </a:r>
            <a:r>
              <a:rPr lang="en-GB" altLang="ko-KR" sz="2200" dirty="0" err="1">
                <a:solidFill>
                  <a:srgbClr val="0070C0"/>
                </a:solidFill>
              </a:rPr>
              <a:t>kính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gọng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200" dirty="0" err="1">
                <a:solidFill>
                  <a:srgbClr val="0070C0"/>
                </a:solidFill>
              </a:rPr>
              <a:t>Nhược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điểm</a:t>
            </a:r>
            <a:r>
              <a:rPr lang="en-GB" altLang="ko-KR" sz="22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Bất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tiện</a:t>
            </a:r>
            <a:r>
              <a:rPr lang="en-GB" altLang="ko-KR" sz="2200" dirty="0">
                <a:solidFill>
                  <a:srgbClr val="0070C0"/>
                </a:solidFill>
              </a:rPr>
              <a:t>, </a:t>
            </a:r>
            <a:r>
              <a:rPr lang="en-GB" altLang="ko-KR" sz="2200" dirty="0" err="1">
                <a:solidFill>
                  <a:srgbClr val="0070C0"/>
                </a:solidFill>
              </a:rPr>
              <a:t>việc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sử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dụng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chưa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phổ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biến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Khó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sử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dụng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cho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trẻ</a:t>
            </a:r>
            <a:r>
              <a:rPr lang="en-GB" altLang="ko-KR" sz="2200" dirty="0">
                <a:solidFill>
                  <a:srgbClr val="0070C0"/>
                </a:solidFill>
              </a:rPr>
              <a:t> con, </a:t>
            </a:r>
            <a:r>
              <a:rPr lang="en-GB" altLang="ko-KR" sz="2200" dirty="0" err="1">
                <a:solidFill>
                  <a:srgbClr val="0070C0"/>
                </a:solidFill>
              </a:rPr>
              <a:t>người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già</a:t>
            </a:r>
            <a:r>
              <a:rPr lang="en-GB" altLang="ko-KR" sz="2200" dirty="0">
                <a:solidFill>
                  <a:srgbClr val="0070C0"/>
                </a:solidFill>
              </a:rPr>
              <a:t>.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Đắt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hơn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kính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gọng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Nguy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cơ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viêm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nhiễm</a:t>
            </a:r>
            <a:r>
              <a:rPr lang="en-GB" altLang="ko-KR" sz="2200" dirty="0">
                <a:solidFill>
                  <a:srgbClr val="0070C0"/>
                </a:solidFill>
              </a:rPr>
              <a:t>, </a:t>
            </a:r>
            <a:r>
              <a:rPr lang="en-GB" altLang="ko-KR" sz="2200" dirty="0" err="1">
                <a:solidFill>
                  <a:srgbClr val="0070C0"/>
                </a:solidFill>
              </a:rPr>
              <a:t>dị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ứng</a:t>
            </a:r>
            <a:r>
              <a:rPr lang="en-GB" altLang="ko-KR" sz="2200" dirty="0">
                <a:solidFill>
                  <a:srgbClr val="0070C0"/>
                </a:solidFill>
              </a:rPr>
              <a:t>, </a:t>
            </a:r>
            <a:r>
              <a:rPr lang="en-GB" altLang="ko-KR" sz="2200" dirty="0" err="1">
                <a:solidFill>
                  <a:srgbClr val="0070C0"/>
                </a:solidFill>
              </a:rPr>
              <a:t>trầy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xước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giác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mạc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nếu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bảo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quản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và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sử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dụng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kính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không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đúng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en-GB" altLang="ko-KR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64" y="1247533"/>
            <a:ext cx="4320616" cy="347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CHỈNH QUANG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89756" y="1340768"/>
            <a:ext cx="7488832" cy="2981939"/>
          </a:xfrm>
        </p:spPr>
        <p:txBody>
          <a:bodyPr/>
          <a:lstStyle/>
          <a:p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         </a:t>
            </a:r>
            <a:r>
              <a:rPr lang="en-GB" altLang="ko-KR" sz="2400" b="1" dirty="0" err="1" smtClean="0">
                <a:solidFill>
                  <a:schemeClr val="accent2">
                    <a:lumMod val="75000"/>
                  </a:schemeClr>
                </a:solidFill>
              </a:rPr>
              <a:t>Kính</a:t>
            </a:r>
            <a:r>
              <a:rPr lang="en-GB" altLang="ko-KR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nắn</a:t>
            </a:r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chỉnh</a:t>
            </a:r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giác</a:t>
            </a:r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mạc</a:t>
            </a:r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Ortho-K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Ưu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điểm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>
                <a:solidFill>
                  <a:srgbClr val="0070C0"/>
                </a:solidFill>
              </a:rPr>
              <a:t>Ban </a:t>
            </a:r>
            <a:r>
              <a:rPr lang="en-GB" altLang="ko-KR" sz="2400" dirty="0" err="1">
                <a:solidFill>
                  <a:srgbClr val="0070C0"/>
                </a:solidFill>
              </a:rPr>
              <a:t>ngày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không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phải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đeo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kính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gọng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Kiểm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soát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tốt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tiến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triển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của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cận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vi-VN" altLang="ko-KR" sz="2400" dirty="0" smtClean="0">
                <a:solidFill>
                  <a:srgbClr val="0070C0"/>
                </a:solidFill>
              </a:rPr>
              <a:t>Thẩm mĩ.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Sử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dụng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nếu</a:t>
            </a:r>
            <a:r>
              <a:rPr lang="en-GB" altLang="ko-KR" sz="2400" dirty="0">
                <a:solidFill>
                  <a:srgbClr val="0070C0"/>
                </a:solidFill>
              </a:rPr>
              <a:t> 2 </a:t>
            </a:r>
            <a:r>
              <a:rPr lang="en-GB" altLang="ko-KR" sz="2400" dirty="0" err="1">
                <a:solidFill>
                  <a:srgbClr val="0070C0"/>
                </a:solidFill>
              </a:rPr>
              <a:t>mắt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bất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đồng</a:t>
            </a:r>
            <a:r>
              <a:rPr lang="en-GB" altLang="ko-KR" sz="2400" dirty="0">
                <a:solidFill>
                  <a:srgbClr val="0070C0"/>
                </a:solidFill>
              </a:rPr>
              <a:t> KX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lớn</a:t>
            </a:r>
            <a:endParaRPr lang="vi-VN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Thoải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mái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tham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gia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các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hoạt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động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Nhược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điểm</a:t>
            </a:r>
            <a:r>
              <a:rPr lang="en-GB" altLang="ko-KR" sz="2400" dirty="0" smtClean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vi-VN" altLang="ko-KR" sz="2400" dirty="0" smtClean="0">
                <a:solidFill>
                  <a:srgbClr val="0070C0"/>
                </a:solidFill>
              </a:rPr>
              <a:t>Chi phí cao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Nguy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cơ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viêm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nhiễm</a:t>
            </a:r>
            <a:r>
              <a:rPr lang="vi-VN" altLang="ko-KR" sz="2400" dirty="0" smtClean="0">
                <a:solidFill>
                  <a:srgbClr val="0070C0"/>
                </a:solidFill>
              </a:rPr>
              <a:t>.</a:t>
            </a:r>
            <a:endParaRPr lang="vi-VN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vi-VN" altLang="ko-KR" sz="2400" dirty="0" smtClean="0">
                <a:solidFill>
                  <a:srgbClr val="0070C0"/>
                </a:solidFill>
              </a:rPr>
              <a:t>Sử dụng bất tiện.</a:t>
            </a: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ĐIỀU TRỊ CẬN THỊ BẰNG KÍNH TIẾP XÚC BAN ĐÊM ORTHO-K - Bệnh viện Mắt Hà Đô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3" r="15734"/>
          <a:stretch/>
        </p:blipFill>
        <p:spPr bwMode="auto">
          <a:xfrm>
            <a:off x="7822604" y="1556792"/>
            <a:ext cx="424472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2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CHỈNH QUANG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477788" y="1412776"/>
            <a:ext cx="6984776" cy="2981939"/>
          </a:xfrm>
        </p:spPr>
        <p:txBody>
          <a:bodyPr/>
          <a:lstStyle/>
          <a:p>
            <a:pPr algn="ctr"/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Phẫu</a:t>
            </a:r>
            <a:r>
              <a:rPr lang="en-GB" altLang="ko-KR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400" b="1" dirty="0" err="1">
                <a:solidFill>
                  <a:schemeClr val="accent2">
                    <a:lumMod val="75000"/>
                  </a:schemeClr>
                </a:solidFill>
              </a:rPr>
              <a:t>thuật</a:t>
            </a:r>
            <a:endParaRPr lang="en-GB" altLang="ko-K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Ưu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điểm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Thẩm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mĩ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Mang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lại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lực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tốt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sau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ngay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sau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phẫu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thuật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400" dirty="0" err="1">
                <a:solidFill>
                  <a:srgbClr val="0070C0"/>
                </a:solidFill>
              </a:rPr>
              <a:t>Nhược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điểm</a:t>
            </a:r>
            <a:r>
              <a:rPr lang="en-GB" altLang="ko-KR" sz="24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Khô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mắt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sau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phẫu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thuật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Không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kiểm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soát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quá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trình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tăng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độ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của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mắt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Giá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tiền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cao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Có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thể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gặp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các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biến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chứng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không</a:t>
            </a:r>
            <a:r>
              <a:rPr lang="en-GB" altLang="ko-KR" sz="2400" dirty="0">
                <a:solidFill>
                  <a:srgbClr val="0070C0"/>
                </a:solidFill>
              </a:rPr>
              <a:t> mong </a:t>
            </a:r>
            <a:r>
              <a:rPr lang="en-GB" altLang="ko-KR" sz="2400" dirty="0" err="1">
                <a:solidFill>
                  <a:srgbClr val="0070C0"/>
                </a:solidFill>
              </a:rPr>
              <a:t>muốn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3600"/>
          </a:p>
        </p:txBody>
      </p:sp>
      <p:pic>
        <p:nvPicPr>
          <p:cNvPr id="3074" name="Picture 2" descr="Phẫu thuật khúc xạ (LASIK) - Bệnh Viện Mắt Sài Gò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400" y="1402980"/>
            <a:ext cx="4339512" cy="289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31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ĐIỀU TRỊ TẬT KHÚC XẠ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522413" y="1384476"/>
            <a:ext cx="8892480" cy="2981939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Các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phương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pháp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kiểm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soát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tiến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triển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TKX</a:t>
            </a:r>
            <a:r>
              <a:rPr lang="en-GB" altLang="ko-KR" sz="2800" dirty="0">
                <a:solidFill>
                  <a:srgbClr val="0070C0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Thay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đổi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thói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quen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sinh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hoạt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và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tập</a:t>
            </a:r>
            <a:r>
              <a:rPr lang="en-GB" altLang="ko-KR" sz="2400" dirty="0" smtClean="0">
                <a:solidFill>
                  <a:srgbClr val="0070C0"/>
                </a:solidFill>
              </a:rPr>
              <a:t>,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ngồi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đủ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sáng</a:t>
            </a:r>
            <a:r>
              <a:rPr lang="en-GB" altLang="ko-KR" sz="2400" dirty="0" smtClean="0">
                <a:solidFill>
                  <a:srgbClr val="0070C0"/>
                </a:solidFill>
              </a:rPr>
              <a:t>,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đủ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khoảng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cách</a:t>
            </a:r>
            <a:r>
              <a:rPr lang="en-GB" altLang="ko-KR" sz="2400" dirty="0" smtClean="0">
                <a:solidFill>
                  <a:srgbClr val="0070C0"/>
                </a:solidFill>
              </a:rPr>
              <a:t>,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hạn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chế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sử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dụng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các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thiết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bị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điện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tử</a:t>
            </a:r>
            <a:r>
              <a:rPr lang="en-GB" altLang="ko-KR" sz="2400" dirty="0" smtClean="0">
                <a:solidFill>
                  <a:srgbClr val="0070C0"/>
                </a:solidFill>
              </a:rPr>
              <a:t>, t</a:t>
            </a:r>
            <a:r>
              <a:rPr lang="vi-VN" altLang="ko-KR" sz="2400" dirty="0">
                <a:solidFill>
                  <a:srgbClr val="0070C0"/>
                </a:solidFill>
              </a:rPr>
              <a:t>ă</a:t>
            </a:r>
            <a:r>
              <a:rPr lang="en-GB" altLang="ko-KR" sz="2400" dirty="0" smtClean="0">
                <a:solidFill>
                  <a:srgbClr val="0070C0"/>
                </a:solidFill>
              </a:rPr>
              <a:t>ng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cường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thời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gian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hoạt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động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ngoài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trời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ko-KR" sz="2400" dirty="0" err="1" smtClean="0">
                <a:solidFill>
                  <a:srgbClr val="0070C0"/>
                </a:solidFill>
              </a:rPr>
              <a:t>Liệu</a:t>
            </a:r>
            <a:r>
              <a:rPr lang="en-GB" altLang="ko-KR" sz="2400" dirty="0" smtClean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pháp</a:t>
            </a:r>
            <a:r>
              <a:rPr lang="en-GB" altLang="ko-KR" sz="2400" dirty="0" smtClean="0">
                <a:solidFill>
                  <a:srgbClr val="0070C0"/>
                </a:solidFill>
              </a:rPr>
              <a:t> y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tế</a:t>
            </a:r>
            <a:r>
              <a:rPr lang="en-GB" altLang="ko-KR" sz="2400" dirty="0" smtClean="0">
                <a:solidFill>
                  <a:srgbClr val="0070C0"/>
                </a:solidFill>
              </a:rPr>
              <a:t>:</a:t>
            </a:r>
          </a:p>
          <a:p>
            <a:pPr marL="285755" indent="-28575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Dùng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thuốc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Atropin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nồng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độ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 smtClean="0">
                <a:solidFill>
                  <a:srgbClr val="0070C0"/>
                </a:solidFill>
              </a:rPr>
              <a:t>thấp</a:t>
            </a:r>
            <a:r>
              <a:rPr lang="en-GB" altLang="ko-KR" sz="2400" dirty="0" smtClean="0">
                <a:solidFill>
                  <a:srgbClr val="0070C0"/>
                </a:solidFill>
              </a:rPr>
              <a:t>.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ko-KR" sz="2400" dirty="0" err="1">
                <a:solidFill>
                  <a:srgbClr val="0070C0"/>
                </a:solidFill>
              </a:rPr>
              <a:t>Dùng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kính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nắn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chỉnh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giác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mạc</a:t>
            </a:r>
            <a:r>
              <a:rPr lang="en-GB" altLang="ko-KR" sz="2400" dirty="0">
                <a:solidFill>
                  <a:srgbClr val="0070C0"/>
                </a:solidFill>
              </a:rPr>
              <a:t> Ortho K</a:t>
            </a: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8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0052" y="13149"/>
            <a:ext cx="12188824" cy="6832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5175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106251"/>
            <a:ext cx="12188824" cy="6751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0038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6037" y="202790"/>
            <a:ext cx="12188824" cy="6655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2318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1804" y="16778"/>
            <a:ext cx="7704856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KIỂM SOÁT TIẾN TRIỂN CẬN THỊ</a:t>
            </a:r>
            <a:endParaRPr lang="ko-KR" alt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261765" y="1124744"/>
            <a:ext cx="6120680" cy="2981939"/>
          </a:xfrm>
        </p:spPr>
        <p:txBody>
          <a:bodyPr/>
          <a:lstStyle/>
          <a:p>
            <a:pPr algn="ctr"/>
            <a:r>
              <a:rPr lang="en-GB" altLang="ko-KR" sz="2200" b="1" dirty="0" err="1" smtClean="0">
                <a:solidFill>
                  <a:schemeClr val="accent2">
                    <a:lumMod val="75000"/>
                  </a:schemeClr>
                </a:solidFill>
              </a:rPr>
              <a:t>Dùng</a:t>
            </a:r>
            <a:r>
              <a:rPr lang="en-GB" altLang="ko-KR" sz="2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 smtClean="0">
                <a:solidFill>
                  <a:schemeClr val="accent2">
                    <a:lumMod val="75000"/>
                  </a:schemeClr>
                </a:solidFill>
              </a:rPr>
              <a:t>thuốc</a:t>
            </a:r>
            <a:r>
              <a:rPr lang="en-GB" altLang="ko-KR" sz="2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 smtClean="0">
                <a:solidFill>
                  <a:schemeClr val="accent2">
                    <a:lumMod val="75000"/>
                  </a:schemeClr>
                </a:solidFill>
              </a:rPr>
              <a:t>Atropin</a:t>
            </a:r>
            <a:r>
              <a:rPr lang="en-GB" altLang="ko-KR" sz="2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 smtClean="0">
                <a:solidFill>
                  <a:schemeClr val="accent2">
                    <a:lumMod val="75000"/>
                  </a:schemeClr>
                </a:solidFill>
              </a:rPr>
              <a:t>nồng</a:t>
            </a:r>
            <a:r>
              <a:rPr lang="en-GB" altLang="ko-KR" sz="2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 smtClean="0">
                <a:solidFill>
                  <a:schemeClr val="accent2">
                    <a:lumMod val="75000"/>
                  </a:schemeClr>
                </a:solidFill>
              </a:rPr>
              <a:t>độ</a:t>
            </a:r>
            <a:r>
              <a:rPr lang="en-GB" altLang="ko-KR" sz="2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dirty="0" err="1" smtClean="0">
                <a:solidFill>
                  <a:schemeClr val="accent2">
                    <a:lumMod val="75000"/>
                  </a:schemeClr>
                </a:solidFill>
              </a:rPr>
              <a:t>thấp</a:t>
            </a:r>
            <a:endParaRPr lang="en-GB" altLang="ko-KR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200" dirty="0" err="1" smtClean="0">
                <a:solidFill>
                  <a:srgbClr val="0070C0"/>
                </a:solidFill>
              </a:rPr>
              <a:t>Ưu</a:t>
            </a:r>
            <a:r>
              <a:rPr lang="en-GB" altLang="ko-KR" sz="2200" dirty="0" smtClean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điểm</a:t>
            </a:r>
            <a:r>
              <a:rPr lang="en-GB" altLang="ko-KR" sz="22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Dễ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dàng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sử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dụng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Kiểm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soát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độ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tiến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triển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của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cận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thị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Giá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thành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hợp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 smtClean="0">
                <a:solidFill>
                  <a:srgbClr val="0070C0"/>
                </a:solidFill>
              </a:rPr>
              <a:t>lí</a:t>
            </a:r>
            <a:endParaRPr lang="vi-VN" altLang="ko-KR" sz="2200" dirty="0" smtClean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r>
              <a:rPr lang="en-GB" altLang="ko-KR" sz="2200" dirty="0" err="1">
                <a:solidFill>
                  <a:srgbClr val="0070C0"/>
                </a:solidFill>
              </a:rPr>
              <a:t>Nhược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điểm</a:t>
            </a:r>
            <a:r>
              <a:rPr lang="en-GB" altLang="ko-KR" sz="22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GB" altLang="ko-KR" sz="2200" dirty="0" err="1">
                <a:solidFill>
                  <a:srgbClr val="0070C0"/>
                </a:solidFill>
              </a:rPr>
              <a:t>Sử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dụng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trong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thời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gian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kéo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dài</a:t>
            </a: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r>
              <a:rPr lang="en-US" altLang="ko-KR" sz="2200" dirty="0" err="1">
                <a:solidFill>
                  <a:srgbClr val="0070C0"/>
                </a:solidFill>
              </a:rPr>
              <a:t>Có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thể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có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các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tác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dụng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phụ</a:t>
            </a:r>
            <a:r>
              <a:rPr lang="en-US" altLang="ko-KR" sz="2200" dirty="0">
                <a:solidFill>
                  <a:srgbClr val="0070C0"/>
                </a:solidFill>
              </a:rPr>
              <a:t>: </a:t>
            </a:r>
            <a:r>
              <a:rPr lang="en-US" altLang="ko-KR" sz="2200" dirty="0" err="1">
                <a:solidFill>
                  <a:srgbClr val="0070C0"/>
                </a:solidFill>
              </a:rPr>
              <a:t>lóa</a:t>
            </a:r>
            <a:r>
              <a:rPr lang="en-US" altLang="ko-KR" sz="2200" dirty="0">
                <a:solidFill>
                  <a:srgbClr val="0070C0"/>
                </a:solidFill>
              </a:rPr>
              <a:t> </a:t>
            </a:r>
            <a:r>
              <a:rPr lang="en-US" altLang="ko-KR" sz="2200" dirty="0" err="1">
                <a:solidFill>
                  <a:srgbClr val="0070C0"/>
                </a:solidFill>
              </a:rPr>
              <a:t>mắt</a:t>
            </a:r>
            <a:r>
              <a:rPr lang="en-US" altLang="ko-KR" sz="2200" dirty="0">
                <a:solidFill>
                  <a:srgbClr val="0070C0"/>
                </a:solidFill>
              </a:rPr>
              <a:t>….</a:t>
            </a:r>
          </a:p>
          <a:p>
            <a:r>
              <a:rPr lang="en-US" altLang="ko-KR" sz="2200" dirty="0" smtClean="0">
                <a:solidFill>
                  <a:srgbClr val="0070C0"/>
                </a:solidFill>
              </a:rPr>
              <a:t>.</a:t>
            </a:r>
            <a:endParaRPr lang="en-US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endParaRPr lang="en-GB" altLang="ko-KR" sz="22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Content Placeholder 6"/>
          <p:cNvSpPr>
            <a:spLocks noGrp="1"/>
          </p:cNvSpPr>
          <p:nvPr>
            <p:ph idx="10"/>
          </p:nvPr>
        </p:nvSpPr>
        <p:spPr>
          <a:xfrm>
            <a:off x="6022404" y="1196752"/>
            <a:ext cx="5976664" cy="2333867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GB" altLang="ko-KR" sz="2200" b="1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200" b="1" smtClean="0">
                <a:solidFill>
                  <a:schemeClr val="accent2">
                    <a:lumMod val="75000"/>
                  </a:schemeClr>
                </a:solidFill>
              </a:rPr>
              <a:t>Kính </a:t>
            </a:r>
            <a:r>
              <a:rPr lang="en-GB" altLang="ko-KR" sz="2200" b="1" dirty="0">
                <a:solidFill>
                  <a:schemeClr val="accent2">
                    <a:lumMod val="75000"/>
                  </a:schemeClr>
                </a:solidFill>
              </a:rPr>
              <a:t>Ortho-K</a:t>
            </a:r>
          </a:p>
          <a:p>
            <a:pPr marL="285755" indent="-28575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altLang="ko-KR" sz="2200" dirty="0" err="1">
                <a:solidFill>
                  <a:srgbClr val="0070C0"/>
                </a:solidFill>
              </a:rPr>
              <a:t>Ưu</a:t>
            </a:r>
            <a:r>
              <a:rPr lang="en-GB" altLang="ko-KR" sz="2200" dirty="0">
                <a:solidFill>
                  <a:srgbClr val="0070C0"/>
                </a:solidFill>
              </a:rPr>
              <a:t> </a:t>
            </a:r>
            <a:r>
              <a:rPr lang="en-GB" altLang="ko-KR" sz="2200" dirty="0" err="1">
                <a:solidFill>
                  <a:srgbClr val="0070C0"/>
                </a:solidFill>
              </a:rPr>
              <a:t>điểm</a:t>
            </a:r>
            <a:r>
              <a:rPr lang="en-GB" altLang="ko-KR" sz="2200" dirty="0">
                <a:solidFill>
                  <a:srgbClr val="0070C0"/>
                </a:solidFill>
              </a:rPr>
              <a:t>:</a:t>
            </a:r>
          </a:p>
          <a:p>
            <a:pPr marL="285755" indent="-2857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altLang="ko-KR" sz="2200" dirty="0" smtClean="0">
                <a:solidFill>
                  <a:srgbClr val="0070C0"/>
                </a:solidFill>
              </a:rPr>
              <a:t>Là pp kiểm soát tiến triển độ cận lên đến trên 90%.</a:t>
            </a:r>
          </a:p>
          <a:p>
            <a:pPr marL="285755" indent="-2857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altLang="ko-KR" sz="2200" dirty="0" smtClean="0">
                <a:solidFill>
                  <a:srgbClr val="0070C0"/>
                </a:solidFill>
              </a:rPr>
              <a:t>Loại bỏ hoàn toàn kính cận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altLang="ko-KR" sz="2200" dirty="0" smtClean="0">
                <a:solidFill>
                  <a:srgbClr val="0070C0"/>
                </a:solidFill>
              </a:rPr>
              <a:t>Nhược điểm:</a:t>
            </a:r>
          </a:p>
          <a:p>
            <a:pPr marL="285755" indent="-2857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altLang="ko-KR" sz="2200" dirty="0" smtClean="0">
                <a:solidFill>
                  <a:srgbClr val="0070C0"/>
                </a:solidFill>
              </a:rPr>
              <a:t>Chi phí đắt</a:t>
            </a:r>
          </a:p>
          <a:p>
            <a:pPr marL="285755" indent="-2857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altLang="ko-KR" sz="2200" dirty="0" smtClean="0">
                <a:solidFill>
                  <a:srgbClr val="0070C0"/>
                </a:solidFill>
              </a:rPr>
              <a:t>Bất tiện phải đeo hàng tối</a:t>
            </a:r>
          </a:p>
          <a:p>
            <a:pPr marL="285755" indent="-2857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altLang="ko-KR" sz="2200" dirty="0" smtClean="0">
                <a:solidFill>
                  <a:srgbClr val="0070C0"/>
                </a:solidFill>
              </a:rPr>
              <a:t>Nguy cơ viêm nhiễm nên cần dc kiểm soát tốt</a:t>
            </a:r>
          </a:p>
          <a:p>
            <a:pPr marL="285755" indent="-28575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altLang="ko-KR" sz="2200" dirty="0">
              <a:solidFill>
                <a:srgbClr val="0070C0"/>
              </a:solidFill>
            </a:endParaRPr>
          </a:p>
          <a:p>
            <a:pPr marL="285755" indent="-285755">
              <a:buFont typeface="Arial" panose="020B0604020202020204" pitchFamily="34" charset="0"/>
              <a:buChar char="•"/>
            </a:pPr>
            <a:endParaRPr lang="en-GB" altLang="ko-KR" sz="2200" dirty="0">
              <a:solidFill>
                <a:srgbClr val="0070C0"/>
              </a:solidFill>
            </a:endParaRPr>
          </a:p>
          <a:p>
            <a:endParaRPr lang="ko-KR" alt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7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ĐIỀU TRỊ TẬT KHÚC XẠ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261764" y="1384476"/>
            <a:ext cx="10153129" cy="2981939"/>
          </a:xfrm>
        </p:spPr>
        <p:txBody>
          <a:bodyPr/>
          <a:lstStyle/>
          <a:p>
            <a:pPr algn="just"/>
            <a:r>
              <a:rPr lang="en-GB" altLang="ko-KR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Điều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trị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biến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chứng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tật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khúc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 smtClean="0">
                <a:solidFill>
                  <a:schemeClr val="accent2">
                    <a:lumMod val="75000"/>
                  </a:schemeClr>
                </a:solidFill>
              </a:rPr>
              <a:t>xạ</a:t>
            </a:r>
            <a:r>
              <a:rPr lang="en-GB" altLang="ko-KR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nếu</a:t>
            </a:r>
            <a:r>
              <a:rPr lang="en-GB" altLang="ko-K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altLang="ko-KR" sz="2800" dirty="0" err="1">
                <a:solidFill>
                  <a:schemeClr val="accent2">
                    <a:lumMod val="75000"/>
                  </a:schemeClr>
                </a:solidFill>
              </a:rPr>
              <a:t>có</a:t>
            </a:r>
            <a:r>
              <a:rPr lang="en-GB" altLang="ko-KR" sz="2800" dirty="0">
                <a:solidFill>
                  <a:srgbClr val="0070C0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ko-KR" sz="2400" dirty="0" err="1">
                <a:solidFill>
                  <a:srgbClr val="0070C0"/>
                </a:solidFill>
              </a:rPr>
              <a:t>Điều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nhược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thị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ko-KR" sz="2400" dirty="0" err="1">
                <a:solidFill>
                  <a:srgbClr val="0070C0"/>
                </a:solidFill>
              </a:rPr>
              <a:t>Điều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lác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ko-KR" sz="2400" dirty="0" err="1">
                <a:solidFill>
                  <a:srgbClr val="0070C0"/>
                </a:solidFill>
              </a:rPr>
              <a:t>Điều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trị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biến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chứng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võng</a:t>
            </a:r>
            <a:r>
              <a:rPr lang="en-GB" altLang="ko-KR" sz="2400" dirty="0">
                <a:solidFill>
                  <a:srgbClr val="0070C0"/>
                </a:solidFill>
              </a:rPr>
              <a:t> </a:t>
            </a:r>
            <a:r>
              <a:rPr lang="en-GB" altLang="ko-KR" sz="2400" dirty="0" err="1">
                <a:solidFill>
                  <a:srgbClr val="0070C0"/>
                </a:solidFill>
              </a:rPr>
              <a:t>mạc</a:t>
            </a:r>
            <a:endParaRPr lang="en-GB" altLang="ko-KR" sz="2400" dirty="0">
              <a:solidFill>
                <a:srgbClr val="0070C0"/>
              </a:solidFill>
            </a:endParaRPr>
          </a:p>
          <a:p>
            <a:pPr marL="285755" indent="-285755">
              <a:buFont typeface="Wingdings" panose="05000000000000000000" pitchFamily="2" charset="2"/>
              <a:buChar char="v"/>
            </a:pPr>
            <a:endParaRPr lang="ko-KR" altLang="en-US" sz="18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5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6778"/>
            <a:ext cx="6804248" cy="1069514"/>
          </a:xfrm>
        </p:spPr>
        <p:txBody>
          <a:bodyPr/>
          <a:lstStyle/>
          <a:p>
            <a:pPr algn="ctr"/>
            <a:r>
              <a:rPr lang="en-US" altLang="ko-KR" sz="3600" dirty="0">
                <a:solidFill>
                  <a:srgbClr val="7030A0"/>
                </a:solidFill>
              </a:rPr>
              <a:t>PHÒNG </a:t>
            </a:r>
            <a:r>
              <a:rPr lang="en-US" altLang="ko-KR" sz="3600" dirty="0" smtClean="0">
                <a:solidFill>
                  <a:srgbClr val="7030A0"/>
                </a:solidFill>
              </a:rPr>
              <a:t>TRÁNH MẮC TKX</a:t>
            </a:r>
            <a:endParaRPr lang="ko-KR" altLang="en-US" sz="3600" dirty="0">
              <a:solidFill>
                <a:srgbClr val="7030A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0"/>
          </p:nvPr>
        </p:nvSpPr>
        <p:spPr>
          <a:xfrm>
            <a:off x="189756" y="1384476"/>
            <a:ext cx="11737303" cy="2981939"/>
          </a:xfrm>
        </p:spPr>
        <p:txBody>
          <a:bodyPr/>
          <a:lstStyle/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err="1" smtClean="0">
                <a:solidFill>
                  <a:srgbClr val="0070C0"/>
                </a:solidFill>
              </a:rPr>
              <a:t>Hạn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chế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thời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gian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sử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dụng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thiết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bị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điện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thử</a:t>
            </a:r>
            <a:r>
              <a:rPr lang="en-US" altLang="ko-KR" sz="2400" dirty="0">
                <a:solidFill>
                  <a:srgbClr val="0070C0"/>
                </a:solidFill>
              </a:rPr>
              <a:t>: </a:t>
            </a:r>
            <a:r>
              <a:rPr lang="en-US" altLang="ko-KR" sz="2400" dirty="0" err="1">
                <a:solidFill>
                  <a:srgbClr val="0070C0"/>
                </a:solidFill>
              </a:rPr>
              <a:t>Điện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thoại</a:t>
            </a:r>
            <a:r>
              <a:rPr lang="en-US" altLang="ko-KR" sz="2400" dirty="0">
                <a:solidFill>
                  <a:srgbClr val="0070C0"/>
                </a:solidFill>
              </a:rPr>
              <a:t>, </a:t>
            </a:r>
            <a:r>
              <a:rPr lang="en-US" altLang="ko-KR" sz="2400" dirty="0" err="1">
                <a:solidFill>
                  <a:srgbClr val="0070C0"/>
                </a:solidFill>
              </a:rPr>
              <a:t>máy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tính</a:t>
            </a:r>
            <a:r>
              <a:rPr lang="en-US" altLang="ko-KR" sz="2400" dirty="0">
                <a:solidFill>
                  <a:srgbClr val="0070C0"/>
                </a:solidFill>
              </a:rPr>
              <a:t>… </a:t>
            </a:r>
            <a:r>
              <a:rPr lang="en-US" altLang="ko-KR" sz="2400" dirty="0" err="1">
                <a:solidFill>
                  <a:srgbClr val="0070C0"/>
                </a:solidFill>
              </a:rPr>
              <a:t>dưới</a:t>
            </a:r>
            <a:r>
              <a:rPr lang="en-US" altLang="ko-KR" sz="2400" dirty="0">
                <a:solidFill>
                  <a:srgbClr val="0070C0"/>
                </a:solidFill>
              </a:rPr>
              <a:t> 2h/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ngày</a:t>
            </a:r>
            <a:r>
              <a:rPr lang="en-US" altLang="ko-KR" sz="2400" dirty="0" smtClean="0">
                <a:solidFill>
                  <a:srgbClr val="0070C0"/>
                </a:solidFill>
              </a:rPr>
              <a:t>.</a:t>
            </a:r>
          </a:p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err="1" smtClean="0">
                <a:solidFill>
                  <a:srgbClr val="0070C0"/>
                </a:solidFill>
              </a:rPr>
              <a:t>Thói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quen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sinh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hoạt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và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tập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tốt</a:t>
            </a:r>
            <a:r>
              <a:rPr lang="en-US" altLang="ko-KR" sz="2400" dirty="0" smtClean="0">
                <a:solidFill>
                  <a:srgbClr val="0070C0"/>
                </a:solidFill>
              </a:rPr>
              <a:t>,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giữ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đủ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khoảng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cách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khi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ngồi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US" altLang="ko-KR" sz="2400" dirty="0" smtClean="0">
                <a:solidFill>
                  <a:srgbClr val="0070C0"/>
                </a:solidFill>
              </a:rPr>
              <a:t>,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đủ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ánh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sáng</a:t>
            </a:r>
            <a:r>
              <a:rPr lang="en-US" altLang="ko-KR" sz="2400" dirty="0" smtClean="0">
                <a:solidFill>
                  <a:srgbClr val="0070C0"/>
                </a:solidFill>
              </a:rPr>
              <a:t>,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ngồi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học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đúng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tư</a:t>
            </a:r>
            <a:r>
              <a:rPr lang="en-US" altLang="ko-KR" sz="2400" dirty="0" smtClean="0">
                <a:solidFill>
                  <a:srgbClr val="0070C0"/>
                </a:solidFill>
              </a:rPr>
              <a:t> 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thế</a:t>
            </a:r>
            <a:r>
              <a:rPr lang="en-US" altLang="ko-KR" sz="2400" dirty="0" smtClean="0">
                <a:solidFill>
                  <a:srgbClr val="0070C0"/>
                </a:solidFill>
              </a:rPr>
              <a:t>.</a:t>
            </a:r>
            <a:endParaRPr lang="en-US" altLang="ko-KR" sz="2400" dirty="0">
              <a:solidFill>
                <a:srgbClr val="0070C0"/>
              </a:solidFill>
            </a:endParaRPr>
          </a:p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err="1">
                <a:solidFill>
                  <a:srgbClr val="0070C0"/>
                </a:solidFill>
              </a:rPr>
              <a:t>Áp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dụng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quy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tắc</a:t>
            </a:r>
            <a:r>
              <a:rPr lang="en-US" altLang="ko-KR" sz="2400" dirty="0">
                <a:solidFill>
                  <a:srgbClr val="0070C0"/>
                </a:solidFill>
              </a:rPr>
              <a:t> 20-20-20 </a:t>
            </a:r>
            <a:r>
              <a:rPr lang="en-US" altLang="ko-KR" sz="2400" dirty="0" err="1">
                <a:solidFill>
                  <a:srgbClr val="0070C0"/>
                </a:solidFill>
              </a:rPr>
              <a:t>khi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sử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dụng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thiết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bị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điện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tử</a:t>
            </a:r>
            <a:endParaRPr lang="en-US" altLang="ko-KR" sz="2400" dirty="0">
              <a:solidFill>
                <a:srgbClr val="0070C0"/>
              </a:solidFill>
            </a:endParaRPr>
          </a:p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err="1">
                <a:solidFill>
                  <a:srgbClr val="0070C0"/>
                </a:solidFill>
              </a:rPr>
              <a:t>Tăng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cường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thời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gian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hoạt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động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ngoài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trời</a:t>
            </a:r>
            <a:r>
              <a:rPr lang="en-US" altLang="ko-KR" sz="2400" dirty="0">
                <a:solidFill>
                  <a:srgbClr val="0070C0"/>
                </a:solidFill>
              </a:rPr>
              <a:t> &gt;2h/ </a:t>
            </a:r>
            <a:r>
              <a:rPr lang="en-US" altLang="ko-KR" sz="2400" dirty="0" err="1">
                <a:solidFill>
                  <a:srgbClr val="0070C0"/>
                </a:solidFill>
              </a:rPr>
              <a:t>ngày</a:t>
            </a:r>
            <a:endParaRPr lang="en-US" altLang="ko-KR" sz="2400" dirty="0">
              <a:solidFill>
                <a:srgbClr val="0070C0"/>
              </a:solidFill>
            </a:endParaRPr>
          </a:p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err="1">
                <a:solidFill>
                  <a:srgbClr val="0070C0"/>
                </a:solidFill>
              </a:rPr>
              <a:t>Đi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khám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mắt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định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kì</a:t>
            </a:r>
            <a:endParaRPr lang="en-US" altLang="ko-KR" sz="2400" dirty="0">
              <a:solidFill>
                <a:srgbClr val="0070C0"/>
              </a:solidFill>
            </a:endParaRPr>
          </a:p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 err="1">
                <a:solidFill>
                  <a:srgbClr val="0070C0"/>
                </a:solidFill>
              </a:rPr>
              <a:t>Sử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dụng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các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loại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thực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phẩm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giàu</a:t>
            </a:r>
            <a:r>
              <a:rPr lang="en-US" altLang="ko-KR" sz="2400" dirty="0">
                <a:solidFill>
                  <a:srgbClr val="0070C0"/>
                </a:solidFill>
              </a:rPr>
              <a:t> vitamin, </a:t>
            </a:r>
            <a:r>
              <a:rPr lang="en-US" altLang="ko-KR" sz="2400" dirty="0" err="1">
                <a:solidFill>
                  <a:srgbClr val="0070C0"/>
                </a:solidFill>
              </a:rPr>
              <a:t>tốt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cho</a:t>
            </a: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err="1">
                <a:solidFill>
                  <a:srgbClr val="0070C0"/>
                </a:solidFill>
              </a:rPr>
              <a:t>mắt</a:t>
            </a:r>
            <a:endParaRPr lang="en-US" altLang="ko-KR" sz="2400" dirty="0">
              <a:solidFill>
                <a:srgbClr val="0070C0"/>
              </a:solidFill>
            </a:endParaRPr>
          </a:p>
          <a:p>
            <a:pPr marL="342906" indent="-342906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ko-KR" altLang="en-US" sz="2400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12" name="AutoShape 2" descr="data:image/png;base64,iVBORw0KGgoAAAANSUhEUgAAAR0AAACxCAMAAADOHZloAAAAw1BMVEX///+/ICW6AAC/HSO4AAC+GiC+GR+8AAC8AA6/ICa+Fh27AAn///2+FBu9Dxi8AAa9CRP8+fjz3dr89PHnvrvWjIn46+nOcG3AKCrfpaDWhoPsyMX58Ozlt7TFQUDtz8zReXbirqrvzcvEOTn25ePHUE/ALzHw2dXbmpbLXl3MaWbclJLGR0bVgXzRdG/fpqPKWFbcnpnVhn3FS0vKXFbEPzrbk4bOa2Ty1Mzgm5LCMy7TgH/iqqPHT0fXfnXRamTmt6zyGl38AAAgAElEQVR4nO09iXbiOLa2ZHm3LIMBgwFDbMweoEi97q5Udeb/v+pJ8oINklM1U0tPT9/Tp1NJiC1d3X2TovwD/8A/8A/8Az8b3F+9gL8y/IMcCQS9cD/69KtX8deDYBp/fp4j08EeGP7qxfyVYLpeTrafNIN4CBIDQ5D86hX9NaCfzULlAnzTs6HKAF+CPiCnX72uXw5ZPB5dkQb6iaHWAEL6m4/k9Vcv7teBO02Wg4MDfOLpFgj7JqyRY++Uy1tw0rL/Sa3l9sLB7iMGJkYFSuytMiBWjR20GhFyDsJR/1ev9OdCkMWXRaoBqpHQjZFU3FOWfuN75KmWESqb7Fev96eBq/QW508m00jqPXhTRXn2atRgnX7Rr/04/NWL/oHglmKj35sNdnijZBplJGg94IbSzkBxU2hBHTuAHJ7HO4ZApGmbX7uBHwwuZaTR3HIcKnkjV9kCX80JbKBFLxX4SjkBH+fn/awXUJyeTMJJ6v9+9QZ+FAyT5esZM41USl6TWi8Z1UK9OSMMyH9IzjlEOgGHwJ18Tm6mcaLGmFHP/Bdu4MeAG6xng3NKfIL1JplYam+wHYTZcGdTmjnPKZOZRyUB89ElDO48zqH3xoWT83dSWm4v3iwOjuGY6cx8EC5QwzaVK4AiB6GQ/iPazqjVI3xSVIhoZ/2Td/BjIJg+Lf88eCYVMEzskkvsCIQvx5FHqSo6bpZJSRcCi68/PBR6zZz93G18f+hTRtqljlELGIoB0Fs+0g7yiKOBdHGJs0D6tGEyXmwPWvkkPPmJG/nOEGThZRcBavLabRNGPyt70voBNjVvvtuHPalv4FIPfbAiwAdRllZopjb0fyNM48+L1W8LQOw7AiGmSQwjU77oKrIZYGIA/8tguR4KEFP+KAv3uzk2qGNhUYT0F7hmw09yKvsrgjtkGglsFwbW8fM9blQ9/D2cJfRjANq70Wi0243GsdwfoI7FWok1DYCCLT1dtcNzQ2T99wTA3Czc7A4eYyR7u2XGfgM5FWth7NnzRAk1B/3R/NuHp/WT2eSYO9qb4q5A+MrJhcxePdVZpjdDwHj6efv7dyEIkvHxAIBD7ELyWvqdrwQLMoLQMw2gLpSnRG6p9HuUkVTNMD0PmWChKGtT6VML2oIqdcGgOms81/xrB8Bcxf1jlQ5YsOGei9rANJKD5s/jeNihkVioy/KZ3i82n/WVJNyDWNlgFZ5L0dV4qrf4eVv9JmBHPIomSs/TIX7ERoNuEKYEMx9RjSTDi8sci8n5GVO9r9/+klCF/QQcDJ3XJWa084jzv54v4U7jTX+Gqe9o45GS64+LLixZS6V4ASRfTWbrvlRVB+tEcSPsmFi32/tHaV8JGBXBPCEi153+Cv2VlBZPC1ATZuQWSPFGofG4arJAuk0c4FyP40Qe3mQe+uJAAHCV0YN2o8ilil/ZcbKEOxFRopdIJb2fuX0p9LPZZptjnx4xNPNsVZCHOXvcFzJelU2624RyvATTZHk8qGYhxv2l8vrIm9AcB8q41N5ioZZbqhP/TCSIgB3xF1sziV3GFZbJvNyNo+y8erFQZwKGbCdDRc5I/XU4+C31gXnz0MlFOTfYUyeOoWmGMdo4Hwz6ry6Jr5P9z8REC1haYHLAjm9G29sC4celU303TxYcO9AmvhOtFstE7FMzCIbxZfjJZKGu9m7N0AXFQ9jP9e04TLJa4VODcEnZzxQiCL7lo5+CiTtwe7NenJPy3PRR3lxTLSIpZXs2I5jot0uYyU0YiuXFmYqrT2sg2CMYhg6k8hv/tnJsCxfh0JL4yi/D5RmQR52lP8/zH42JNrC0wPMnYGjLmz+jIoE25RrJSbdUI0kVhzvtzQYvvkbFFVVI+nbgPT4GYiUF82PInIL+mdgr8aOyC3kUTrb5+Qeh4RH6VFaecx9w0seXuQglfD/Iw6Zjzo/LRG7aMY20O+iGn7rXii1ywcN0//D7phDg7H+vwJE9MduBB70Oox+ptErKpUe8f7OZ9V7LSnNG7pdCWQnajAUOz5u4IxE5TE7HL0YVM4a3+MUjuj3jcLp5kr3ZUFmP5J7l7FE+Oz80AOZSaXGaq9R6b9tiZH9qY4fhxSfRy37W6zLtlk9KD2gSNXP/Q+zsWnUUQ807TLpSeD308IjBd0NFC1x6xJOVdlH24FGsoJyFYEq8UI0EDPXldVmlBVyBT0099OcUGE50bKC5HR9FhxZr2WCRtZ8V5DoCnVGJLLpbKpKIqf8EgvXlnHo+wTbIYl9gpaNrpqk8ykt9x3R06fIdp0znRqTM7kKvXj/Ms7S5GTLLb99C//woMrZ2FOadfnfPb6MHRt+x1CDoxZvdMgGgNO1IOMVC4WtrVMCA/Lc99ZGkT2PRzG1kGGY7+VKvPG3rKPL5xqw2XgoeOMERNg6dO5jxhPrtdeS7JNOLtAC13k3o1oY7jJTZQ3YAUdOO+o7H5VOHgKGM9JZ6jkn0+9xudPseYqulhW+/wfOhKNswMyFcvpOk2lLfBX6p0eP/pxVgPC2QA4Pwig9z3CgUMvuhqeLyKCDFi6OBeXdaIEsui5VNNZIttoI+ND0vshRGN8yd+PmJb7yroTPQpp1/PwDWZ2mBnMoOXItKBN2GNtK3B2Tuj56KPNP35tvNu2kB3bxlMeGjZoKHY4ObvF0mso7JTrZesFOCxTvh0EUL4fjfqgDLlOz5bGn+DS9coWJt/bpqbAohZ+diYK4kaYESMSyaeSCA4Ca9wGjL01JUqdmYUA+KwcpraF38x0qg2r0X6aotGF6pGlW6qpHXzVIeVb9+E1rcYW85OBvPypt5k5VM+Rz+RCpe9E+gWjDV1I6Btm4WypVoMHwa/5lqxoPvqHLneo+hY0SH7WhwWYYUZqf96JxTq7L4hBMPBClhVc62b56J7G1vPewSPvPmSiD5WqVVHDErKdOdOG7QNCK7cfhsq06o7H2qrKDNw9/bzazDd6SOxWSbsyymUKsxK2i4ND/F2b3wDrLlyHd0jh1lZ1c4qcDoKEribKkDYHhLOfVsWnYqeF9pBcNkfJyDuuLDMmbMbiqRjM6ukuT0xebTApBVbuTMd+xOCzxPWGTFFvtaEBGg7jbxbEmI4DF0X+5sBSh+8L4wcWD+fgLTjZ8BrtSafY2JTButW/FIp7MCjGqkyYoecW29M1mJ9xMqu9A252/Dm/XOQNR35Inq99ICz9fIcIzjSeBnFeCZ5uHCHfNwTDRpHUQ8p8ZCaU3pO0YVkFGGIdl0fDA8FdZhMJ0gXxL4C1rETGQVYEG42X0ChmlcQrMmX5hPI+j1GF/hZSkUqWEHzM60AHMslhOWqC6pD97b7CVYprFbVnLq96Ntiqw6/kDKAjfDVtfZyia2Cj+KPz5h4hCmvzWD+EAYSxuuq+gB/+K9SRYwNDBHo7144RuaX9kXlFZ7s7BNuO/INFKHaTdd77epTe0h3a4t5zwS4UZ3oktThEew0w1MSKt0NNkiVRLrvBiMyvW3Q/NM8LH9IZ5unetVaDLnWJJnbSrpbesFjS3sEqWezUw7E6Szxak7LbBZHMD8YBamHTpnZdoI5n882nEIfGkzec94R6P2KgvAtlS4eqOPFHc3BKDkwBbBWl5FPG72ND6uHM1pFLqgXY/pdmjLNO6uaZeiVaV0kX9c4XR3qdMCj+hxWajrGhHGSGWVHsfJoc54D65tFW5Bcx7fPcp1qCzpQI6r9Bz+bJuLHUTpAwtVTCxI/FCgksftK5TjI+yb3r1trttcqvoyyVfrNsTc6qHP0gJA07eTdSYPf7O0wO6TBoS+Y40RtL0Lf9nO6RHJlLadbo06K/atl8oIRkJVybw98xFD+vk53SkGETq5FUglX1jle1YIafFJi66L5VNXWiAc71L8mBYQATy3PmOuRAS88N51A0etmAPMhWxON+KflMPDqnQP75TwgARhxdqEkkq+zKhwvFd307gzLfD59RyB+xAgA0sof1WrFYcDE+GuTqZKxt3YGb4i06h1MEyFz0kM/awouQgHZkJxp18ff1U66pYuM6CCMo1hyi0inhYYHgELdVVviJr4gLkkvE6tpfrfvgQFT4A6J93YYZZhonj124Q2hWt4vf6pqNJ5QM9ljn9/JCu6Df7/VC75yj/i9uLjoVCNNDp4hknU8lTKlpXneS3NoWOpglRIgZ4aa4aMPoamqr8bu7zsY6ViA6iKGX8APFK4tKeHsgViz5n0sjwd2g9xTOtFYhZRKONYtb1YYigY/n46zrW63ghCboSiEklIf7MhRAjpZJ5EzkDgKrbAlNo0QYqg3Q+CTk/wbDqgRrQjDuAET0VgAp0TQc6L9FdYJYPddvz4S6QasmT6uKBD+xYTYKXk29S8yz7bf4501TsmXIoTH6xTlM9XL+eRe9JGw/68ST3QVtvpgy7qOOvUCP2Yzrcd7UCt8KO0XCtxfGaKIlElszZ0z3g+tQQBJfZIWcqv2C51T6ofLDRgUAHzQIDMXoQRMzhUPI7b2cuklxwcp05BzI+2Gr001mHIzK1sgDgmKWna4I+dTCdMm6oaRuIPudQLXUSGoFRFLcq2PyJDhS8lDeqsUaCiR+9Ztr5ShuHxhJ7RMo77q8Eb3+edpIUelT5ve0YjQETb09nZLwnIyik9NHIrRMJXwdFsROwhNv+UoMdtiVRHZp6wR8YLzxcETOxtf8/bjtISW4sUWetKxUnNdbfyFQmIe5oDtLW74AhDo0Y9LCIgWswY6bM0jMx66i1A8Sf6n831IYmlnkVN7YKiSWzJAqKtWCeMOuu1gnBHnAcKgjlpnDmZrE1zFoNuC1NR6soXOFe2tvUBBVy6QwStmruIk+7XpdhMUVf6sLdyeN6gUJWFfwE9cRHItFlwyxR1liJNEjIft7Q0ea9+vz97IeTejWl8o6+mKYQpN795zaLUXJ+Ux+J9YCIIr5TEZ8g8ROXTdUcfNPyQI+5OH260ehkw/ciE5HkptqVGhYopUUQx/tGT4v2pFQlWwfsFW8PxFRCZPY9eUr2M1sB8r3eYe3UrD2K+CIxO1DFFq6mS8Z8jcF22lO04eid9GNayDm3/xRAQmUJGGPIiHrTaFWRBxeYGS5Vb1rYYLP1rMnS9fQrEMvpmiB2c55h0BMDu6oUg9RRs1fb2ysVUofHxHqkJEzyd6cNbOBoVAiwVfqzw8CixUCUJNM+ZKRkzRSQC4M6LRGKD+R7cp2ffuXk+EHO921DH9n7ssFPy3iRB6OA+X4TOVBxDLXQjHD2K3ynzGrr9xmXbVbbFYqdI+jIeCaZ995mcV0x/ySLgqzv7157LXeX29pYrp/KW0v1WV/Gl6XHhQ4E3Vfb3lZNUvV/fTTx+qJuXxxW4ylR7t35+1M6miWXJZ84soB9sBrMkTiHgp+RLBMDg3lex869ED+MwG+jQwieeBbXatS/l5jUZLY4K21r/rbIxoceWYksCpQw77/iN/abBgSU8HTNBi+ZKbmLTd6D1FPOiBYkAeGx01PE31NLGI8/0esoUPFpCBcgi+cq+OBYn3FSBwfmJqBBIAmbu3IHv+Y2nei8wH2jiOHBmMn4flFIKT5Q+PxOJxbPWHjYEjcE31JZMl3MQKiEwnUZ4ocQV6miBLDssQVIZhmRMRS+R95OeIoi7hWJwi7M460BMDgF7mzkbl17wgFsSKrTET+yLquyIGn7LeKre62dlfendugLtOTfoWbWwtAWyR/hnnLiKolJ/fqN1ZcDGjvaORr2tQD8rEhfvqrOI7rHQud5C4Z2eFhArLXcusl2gv/qmUnUuLGa555gsFYMOCZe19iCSZxCDlx3/kF4LPvAy6KwATw7mPozXHWIxu6ktvJK4eK8stRpX+4xKb0HG0DtxjERvFVV+DWSDZcwKbj4B8LlEucfMDhk3fHwwmTzpZ+nT2a92jmMAfSUn7LxIk3GDzxB/hNNKrai1rMgrygTA+iKLsJn4/E3DPoYjbuG6vUnTljZlOF7cB4QsaTRo/ftWU6l450lgqIODjH4G5wNR8R9cAkpsmOYsJSp3gkL8yQRALMms8r9Z7Z/jb5DQ6zkgkyRQMl2tQ9/SFsh2vhtKrVtluFv+DlSEp8q61P5eJEF5eF1fSF6ERyTZ7H4DO9Q3KZWXTAD0RKWbNf1g7H/af339nzsBGNgfc4hWlZkpNeGemofIIuiSTybbLGCcSn3ujMADtyI9oW4fUtRonv1bVkQSxUrLbSYQvGRTcI4sqK58ltYslAgmWtz/6rEWS23ClBBcVWEaqQk31RoSz8pZN6XoY0GsZBF/lj9OTJhza8ECLZ53eRcWS5CyEz0XVOlJbBjq7laRdJjPqsSpJqHGnqhCrgX2Slkcv7auP9xxXVSFCKT8ogTHpM1bcwkPz+xSMhII4fx3/s2tgGEYjxdXmye8rIIL9KKXBkkqZAcYliUBZqxMqyXIBEC7nE0ITuza4Dz7Ogk0u7MvgezPNruWMaGLzzrbAbIsKwcgxlGR6UQjl3VhHS/0cMlDorr4MBTL7tCxivJSFikeV/QrKwEdv5P2UHnF3Mi2TXPwVQS0aUfnZYE3ZdL+nC0uwqRKyDuWAV4S7ktnLhpt58QwHYrRZxntC+PQlBrwl8KqR2f69Eq3y3qgE9nQlAbo1xWLURF/+zUENG9ZMtIKsLt6bCw2Bc/0YVWsxOZ+PD8vm5Ud0WOjAlFmkkhsmODPUu54fzaCQrLipam4+LANVS2I7fjvE1CvRY2SXSuFh3MDSfnQh+be7XsbiaE+lByv7MV5ydAUO9db/EbiwwXCHLkcT8R8VwKNmpuQ+b9Kv70rT2yQxY9ucgOY2/7YE8DBIl+6V6dvZ43zkeQ676JGXwG2jyedBNRy/P2BzO5v26ESqewebqhuWGawVDba00MQxiuS1ngvKcyrMg0wXzaUpkwATIUN921gafJmkxI2r5SApCQEb/vGR0XmPbUqwKQph2F6GxXKgrNFPiYKyx/lb9iCzdoMvC86ZNCLLlZacUkx3jFsYEfWAy2Y9PWAnCjG+ltLASNDH0udxsvttV4wkQXANm2ilQXVg4FV5Rk/QtXiZSrkUjUysOw53jQ6q8mytOAQENsww0oUR80NSdJf9+kBIVgUNfehDmimsn2HFUNDcFpr0gqwtli+r9Rs4CdeIMCi4/Q/J2Ek543WWmM9zaAtOuwr61H84qDeQPPtusR4DJpS4kErlM8RSG6YpkCWvOU+lIWBfplK89nKXR+L1dU7yFL5vIvBiRmHe85wKtMm1WgUQhbiZ205R9u41c8o9QcbW7d3D2F4lXkD4o4DCA2xTTHknOUw5T/3pDnMfjOPSu1d3N3gH4QjYOqQIODZx0875SjOqdll8Yux3ElezIuH7G3WnIVhEZmYeLt9Cv+xu38ntInee7DVK0fOFEq+KZMNzkYZns6YPkC238YYCXtLSQG8F08KZi/EyZMJSC3nFArlpb3lP8dvwdqWZPFZAAxSEz5t8CMVyhId0+z9aBV1svk8JN3ur9O7tBcyK2oSs03/E1TtL4r7iZd3i51vpVnjAD+yyAJE78cChuNPfWVPTRyCharWCZnUhdf1wISyAJjDuj2KOFhlhkuDdPfSkS2WDXQC4PDhxLv+L2Gb30z1aVuiyxOGjaYE+N40KIpO5DnMOgCGIUSMUezV13i6dEVnadjFz4YaG7bFUrGSJN7U5NU4bIyKPSqOuWPUVNbEDh8GrF9Hm8bEuGHW0vreRqmtTHHIMdtns/4SeMXpkovkxUkplsk+J5uEvcL5ytki1HM3BcOXWLXlUImrTILsxdQMBW7Rr7LhcWVLFnWn0GdGazmAENpsGPD0/ggb0VgCchakK78TN/I8eZthWGcApQGwYaEtnZly9g68rmTlyKrF7iFYnqmSvxeHVu4kyrpie/s38d9udfuorPiGC1uA5xEDWTIdqcaSR8GRxDeZ1srXmS17QW1HGWJtvTFJI/KnS/mF8wdMlakO2fwX+LEvbdsVQG8QoRbHw/Tzytsea1aQ1frtMejNmqM7OAvuhYFoV1nY5kApTGFJniOoVsFNtjMXiNCygcSUObSoHkLZhhlZ65q9nesWXtpUWlDRjNNvGC8yHTlNDoPUZNQbFpskiz8Dh8BsOm02C4RoEovnBFZKUMg5SciojjFRwlVGJjPfUQSuEnGb3YcHZUqLCnt7u45spOqEmy+MJXQmLr46EzJdHszHsQalBSJpY+lpvWOT6NCVqiYg64FO6PJLySLtHhj4hW83X8wxzEdEO1yk5TTlq+sCH3kAzKTqfkopEa0mDS3kH76p0b83yI22iQ+vPHVhSea4BFyv3YD5WGcPSkpAh7s4KAOo8Cz+iKv0nh1gEowdW4XzyS6UmyZF9Msig6pGp6sCDC54xeSlZdvpxvab8OM+7cziRAoyQis2QZxIk3jrYFYLdJvrtiFJVYm57P5hLqtIXUfbUvC0HHwYbKhGgB1WrVtKHbwPqsIyW9oCyRxK/iHz+taUVVSkrb4tU50dWUW1k0QVZ8E8RPKszevRjpClY4uyAcuiL8gX1ZBsHRqJUqYxpD5jDaxNsWu69KDgEZjyWDmXJhLdobi1EwMP99MDEDFXs28ZD5/tDAiUurPPG4xsWRZ/bHqeNzk525MXZRt/rmwA9flkAiDCgyqerTrvaVTmeEh7i+ibK9OINwfYC1YtimVkcHMERa0Etm8vvoXDYqqp05uw2+mqL34xD4DZHlwdbWjOol4RYJYJgBziWoa/OyiQ1SVBabnE+BaWsNhD+WQ7afP35r1ErG2o33DtS7C9hbSd+MmRJfEqpcpCnny/3FMSe0WtSKc8/lw/mu1I6LW5irtoGFnkXwMWELfI9vpeC2QXEH8bfqWCd5VjbdTj8ZJIk3jNe5uO9M/2XbdgtNxQqv07F9NnuBTXA2bXVmdBugypk0J2mS0TU8JBLg9gaxvla03Ey61u2ZZ7l19ufMxxwjkLikckTttrNN8ZDcOkrehQgk3ZiFM3BRE1hfZummPpDAkgmVjRAu9Kxeb5Kwlo0jQNZOQwaZwicJWhV4wLEH42uesZBt0NpSwsIwgCz9LSOtfHTQrCcW5jaX/K4mzK6uZrsO1pbEDbx/uvICCX2nXl2fBaWzFKG/dCYG2qZPyMJPp/fC8bQecdRuzR93juL3O/olarZbhGlvcllBWA0M0EWVFA6DmoElltcrLT4ZTLCZZo/AoCGpadcSmzUSRCtCo8If9yjkOlx9OjlmSEzLnlyLE1GosOvc5bT1qlFb1JdNtbMytX7jOStqf0gqeEk7k9Saq0C5w381P6OSijDewbgN7PVF84YeB/sZYxiQ3jlorfwkagJJonL5mqG+3oEhGcXzR29IRlYyTnxMXUrbSid5kDSTq1GmgCpTPA1hgUDpyT9ZFHMKl80RvpLNx9Q5RA4rxXzsjjVWUeRWa2Lvl0DxSxSL8bHzw2hk9M33WZr/26xTsl5mVbyB/J7AyXRZmLQ+nHk9SUNiSpfkItYBaDkbZADs2S0vTtjow2k+X2IWXkqXcRZN0YDDptIG6tHwqHX5YQWRGm0V6oS7TUY2XY68XizGlwa+OcrSh2yvSf5YEdK6kUEBCzUvA+Cwcr38fCO9nY2eme48XYgqsZkY9TCWrbFtk8/pzdZxpsQS4NY381k/M+S6fZH4qxS7LW2WALdHPtqUGmsVFwa5k8m9RHY/kIrrJbBTPy4bNgEQFjRUsnjmw0N/QIMCM2F3GaAbRbeFR/yDym7U1jFWHgEcBmI6KFd28PAWQ+8sbI5W2sPBR8fWZ/aEr17+wKFmDHqm47bvtqVMbZuzlErdZPiDXXfVlswjChEIfLy2B0zg8yGwUidtGWli429WyLkamzB0oN8Ea2A83d/uzJXf6xDOtJH/AQPzobq+LjxlXGXyOdTVLgDZjSukUK/aeQPSHXpNgJmvUS65f7c7LflJge5iff94HhOyaxdf1hHC4/Tz7Ee74d3M1FDHiPoScNeTSrb+yVahQNi7W1ZoaCPGwdmsESnFPBgy/lp94bvx+8EmkjUG078bcSdC9EQMJjAvUK8fhhNgcVMMQwwGGyXAvGlv3LzYltLPaywEg1SM0r++cdjtsqI4tezsLEfglIUrcx1KETl6Nz0LXbRNoAWTmC4t6nzazmPAGikQ8X3DZlWzFcyKZQweviEstTiUGwuCbKUVYBVrZAeoOyMwCdr4eQVwvWqDflzobERklM1f+92pHUEi0X6KuGCDuuwoZYtEHf3WjDniXr/HGkPWRJPD7y2le3bOS16Mkc+smSF9G5s5xI2f8T51Ornmam28TovwLI73nQnI+7QdhOy7QWI46NUKVq/l59cN7dzJlpkVihJuoD2Zrxqnoq9KZKmett1u7o14WjaZ+2k65LGPq9cLOLtDM7tt7eNpEqkXxudVUt/FgVLqSv/qv7f6qJvrwukz7j1eYkL709FE6cDGbR/Fn5PCoQJbHyAgK0XwkGcLoDvyVeWTKIypXq5VD146rVEhXDN5COHR+vsq6R1+40Pj0fIqq5cn2+YeJO4+QnlXxVp8K8+GITfeV/XCtBQ7gvb5Lbuw5b5YbiDNOGUCa4fcxcdKFnpemPbXHhp1a9ICRkQ5nK8kq5o39IzU0VnIIpm6lvfOyci6gMk3jyYhsO1WsQRk9TMM/zoCqekrZA1jPAihdtN8WttU2Y3q5djILWxYK2uGKLybCGuIROF3qWS3jf+5Ss7ggn2gfrtm8NyZCRNOV+H7O5iEnHXMReuN9G6Xpp8FAAJoh8VkYehGTE3GHkdbRAlsYx5BwtweGmMlBB0hoWqgt1lns3iIt6teZWbvAlBN4iyi4rEjoYd4YNuoaDlgBGB0o6wAHml3euS3pi1yVRgtE2AR9obSNrsjmgnKe4yeZEIDpPVlCiXSqfkd8MJCtIcJVDwX7eom81bqZx0kzoKd81xqBzZHm2eIiWwqNbt4EUQfJqCy6fgWZDM1Duz0Njte28Lqn/tPxwjUgxhkGZle4AAAlYSURBVBFFy1c+YsHeHa5Kb4W4kZnnsUZ/Z+1/M9SzjCUbBefsxgMhDFO+OtyrM/TQNslFsrjJXeqYz/z3t5LQ/9CB5dW4/fiYG+Jp+uVLmWmn6S+DZdIx2rk3HOxScMzrcYNWFKeYKWFP+7yyr6DYA1nmZ6CB9HnfdZcOzytXYyJMifUb7AxbtRd1y7lDzswDFKJnausiX8c2rqL8mKtACL3+NN4cTKnnyBDDr0t6Pj11jbyOT7/lThobOtRfbrrV26dItX10XUyIzs8KeSbwqN4Ppd5vBbyM72C9d4VvMjK0MHKKK8bRTLpGV3nFuCfMdeiGszsl9zTsUomHUtORBWKY72hoEbt3rPO6JDYXkU/qjbhx0ngaVXUQPD8FyvCEKPVRn+wwOXXcpdME3gKJVoXRoG/lCRF3HZ5OS96LKJodXUEMVLwRx6rJGpuGgc6L/SWZbig7DXZzzCeii9lJZ8EGfl2SfFH93my/xcCoR16LypdhOnWzcapp+nV06biH9RF4qBGez8Uz5R5hCdwGk05QpWKESnlLUnG5LK4tQJhoSV+bJwtffH0CD8L4hjM/1kcsQk8WX0YHCJzW4FXroY7aoi+MDgSsOu/SkQFn0IquZQnJGvjFTdIJqkqf31sovOwSzW+9XMA9EeSLPFzmIxnkMOq6LondpfPhi6H57b5CHrBNG10JvDzVB9H5tcux6AYWALMnFS847xEPC95IrafhnO0Yzvflxpti1p/dxvJT+/bxUitWaWuq50F9xAL0FHMRsSG4LglzqqkKAqCHHQen3fewfgUMsIoHdS8bknXPVsBaVGT940lRHArTYjgkjDa30g6Igkbirl2QyY9YPb+eRJq68qmzcDNKgeaIb7+hRtPvReESvybRSHedjsVXA/UZ7dG2tnrk8zcL4FUOwju03b1ZjeguOAitkptupxity8d1069uRGD3senp6BJ2XZf0tFxcI9PvnGCMDjqTaA6JrpMux+IbgY0osG8mofVOQwCfBSLqOHmaG9e14zeb3JADb4+99Kt6Rn01W+8JYpdTfNoNui5hUBgjRZqm+d0pbUg9dEAdC3aXzne8+4nC9J5SxTPUa2B653GOg5uwmJCaDiW9NySu6q6KkSln63rs9B0pIx2VtUaw5296p8lFltDmt955zH3uuGPoP4D0jl6h2RkLnguqHJ6224RNFIbWbKgLrReQDQks0gLgrLhu53VJp8XZ08DHCw97k1nW6yd3HoZlInYbIHUsvBd2l853QYQQ3jzVanvFQNY8wOBDM33Izn44Tn3Pds68usE5b+1U0CVgj3YA4I/bvfi6pOJn7FKqFbtqF6MinUlVAAlfqZN9ZyJALVsANPjXuEoSCm69+05Al6Av2nPInbPcoDy1qhyGy22RjYV5oZ8QstcDjJpX7VKNpDnUen/nuqTRnGhm6TuWY02pgWS1J4XA4h7WtyAUxYx/AIQOtVDuuMEDrzJqZc0n0GaL7z/tU8OsBUL9DxyhFe+dZdclaWq39c7u0lmkDuAz9cvWAt3UNtTmC7j5UJMN0/uE3aWT/By8FJABwfB8C+ORQDq7rhu8UUcBx+HkbBukWT7ysVH8EeWFTNgI0wIlsLt0trkDiFeaP2h1YQOnjOdko8wO4LlqkuKOhZEuTv+haffvQICfRQoBeobzvHx0TdyAxaLNB6vMSYo4CD1iYOTUeu/S1L1w8wY14+66JO+4wZbOxhFMVwAhFIxNlhnB89E+lt/u9oPhljhCd9LPA0A9bF/3pyWF02YwOh96FzZv2nr0M+Fcx+z6m/T5dsSCHRUJCAJuM2ma78NFheza9qjJqw1/I827dH4NfurLHPXzsiUCEZhvbWR7mJgUCMFYB0msCep42W0mYH6SaKQChuvl4IXgdi668Yii6p7d65IBAPTVYtz/gZr6q6GecoM3r02/GeWh8nrHdEamZM2xKcyrYdY7PeKHprsaqEbabFOdMRKPsA/H9zEOz3G2L7AaRfl5E/4Y0+7fgds4FdxEDrSnSv++ngelcSkrIWSmHaFH/CTXSOzO6sXcNxxchnL8qRLsHqgP78LpNAJazkvefpWEEUMmLnlnnUHLh75q6EfYZnkkPX3rOmK3n5zcRXldUgMPp/6o9UyLVdSP3PX+efkkp75fB64iHusH4qVyuFNM1LQzz6PzC/Ud5TKh35sNdqlhaJe5fq8NMZXH9cMQ85G0L39s4t6/G536CXAWRAYs5zIBb7p1i1jpxDGj63OXpAyG8XiU2ia7zYShAqK3loCxogG48mvkqN43cLodhOu/jICRgWi+BN4qe6p159R55GkB49OoMy0wTJavLxF1BVrRTP255aJAPIxjYvoAXCen379zsOFHQd3vDmtGsCI3e7PZnRIa4WmBDgHD0gLQ8YU3YVaX3pXUB97il923pQV+OaxBMb0F5s/VRRMgmWrU6mikBVpQnjpLC7Bxg0286OZ9Jz/8SG0mQl30l/2s91cwYb4N+sRb8P45HvlkbrC2V5b7Lt+xr7jsHlbqO97JbfstnDXvWGGOhccci5/qO35XOHhXXsMEMfF9+zzoyK+VaYFDX1kIp6iwdGrBqUwjOX7+fLsZ/L9DzjwAK2ehliCci9MCJfC0wCeNmXbQjnoJECX1vF2/v3ewafCquu+RFvjlsCF8nJm0Y0CZxsHswNMCdXG8c5o8FpNQxwI4mnlghXt/B8RwiE0VHg5QVKEypIz0AjUt7mu33lqOImf3uTkYqHAseFqg+MsfF838ycAqwNgV37gpOd0svLAbbLmmxhNl7qvXMhpVtC7a0R+oxIvp2/kPSwv8anBLc7AsH3CzZHxcEaNxgy1Ks3gZsOJrCjjExb1UmDoWQIMvk656o/9+mPNrtlUyYxppRX3HhxtsITHhiRWgQlZh1rsSmzkWBxbq+rtwkBSO5JkzSUTEV+1ysMB2qoSAEKxdlNfd5melBX45nJw+j2M2TF4Rfgj4rKz3++Psm6aI/NdDAvJ2Hxx8jlrfc08UzBebsrLwb89NTZg6UDedZgOoVZYLIMdjzU2HXVe90d8b3CC1t7OwObWWBe1Y4d4h3nXGjP8nYGfj1Szb3uqRiW9E58Xpv9d3/J4wwCoyWf0nN+1ItLt0hbr+1yA0eeGeYeRvk856o/9JWGsm99D/Pr7j94Tg7xFs+HHwt/Gp/4F/4B/4B/6BvwP8P4vXMRlfbyq5AAAAAElFTkSuQmCC"/>
          <p:cNvSpPr>
            <a:spLocks noChangeAspect="1" noChangeArrowheads="1"/>
          </p:cNvSpPr>
          <p:nvPr/>
        </p:nvSpPr>
        <p:spPr bwMode="auto">
          <a:xfrm>
            <a:off x="1677987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11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2"/>
          <p:cNvSpPr txBox="1">
            <a:spLocks noGrp="1"/>
          </p:cNvSpPr>
          <p:nvPr>
            <p:ph type="title"/>
          </p:nvPr>
        </p:nvSpPr>
        <p:spPr>
          <a:xfrm>
            <a:off x="1808609" y="1092200"/>
            <a:ext cx="3743025" cy="750000"/>
          </a:xfrm>
          <a:prstGeom prst="rect">
            <a:avLst/>
          </a:prstGeom>
        </p:spPr>
        <p:txBody>
          <a:bodyPr spcFirstLastPara="1" wrap="square" lIns="121879" tIns="121879" rIns="121879" bIns="121879" anchor="b" anchorCtr="0">
            <a:noAutofit/>
          </a:bodyPr>
          <a:lstStyle/>
          <a:p>
            <a:r>
              <a:rPr lang="en" b="1" smtClean="0">
                <a:solidFill>
                  <a:schemeClr val="lt1"/>
                </a:solidFill>
              </a:rPr>
              <a:t>THẢO LUẬN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3074" name="Picture 2" descr="C:\Users\Windows7\Desktop\z5729098981489_de5f274b8b1eee46c9a8973ee3cd41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592" y="-25400"/>
            <a:ext cx="5371234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pinimg.com/originals/9a/de/47/9ade47e0b54fcee714ff2def3fb1470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96" y="1526519"/>
            <a:ext cx="5613525" cy="377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55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</TotalTime>
  <Words>1199</Words>
  <Application>Microsoft Office PowerPoint</Application>
  <PresentationFormat>Custom</PresentationFormat>
  <Paragraphs>175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Custom Design</vt:lpstr>
      <vt:lpstr>PowerPoint Presentation</vt:lpstr>
      <vt:lpstr>PowerPoint Presentation</vt:lpstr>
      <vt:lpstr>THỰC TRẠNG TẬT KHÚC XẠ Ở VN</vt:lpstr>
      <vt:lpstr>CƠ CHẾ HOẠT ĐỘNG CỦA MẮT</vt:lpstr>
      <vt:lpstr>CÁC LOẠI TẬT KHÚC XẠ</vt:lpstr>
      <vt:lpstr>CẬN THỊ</vt:lpstr>
      <vt:lpstr>CẬN THỊ</vt:lpstr>
      <vt:lpstr>Người cận thị  nhìn như   thế  nào?</vt:lpstr>
      <vt:lpstr>VIỄN THỊ</vt:lpstr>
      <vt:lpstr>VIỄN THỊ</vt:lpstr>
      <vt:lpstr>LOẠN THỊ</vt:lpstr>
      <vt:lpstr>LOẠN THỊ</vt:lpstr>
      <vt:lpstr>PowerPoint Presentation</vt:lpstr>
      <vt:lpstr>ĐIỀU TRỊ TẬT KHÚC XẠ</vt:lpstr>
      <vt:lpstr>ĐIỀU TRỊ TẬT KHÚC XẠ</vt:lpstr>
      <vt:lpstr>CHỈNH QUANG</vt:lpstr>
      <vt:lpstr>CHỈNH QUANG</vt:lpstr>
      <vt:lpstr>CHỈNH QUANG</vt:lpstr>
      <vt:lpstr>CHỈNH QUANG</vt:lpstr>
      <vt:lpstr>ĐIỀU TRỊ TẬT KHÚC XẠ</vt:lpstr>
      <vt:lpstr>PowerPoint Presentation</vt:lpstr>
      <vt:lpstr>PowerPoint Presentation</vt:lpstr>
      <vt:lpstr>PowerPoint Presentation</vt:lpstr>
      <vt:lpstr>KIỂM SOÁT TIẾN TRIỂN CẬN THỊ</vt:lpstr>
      <vt:lpstr>ĐIỀU TRỊ TẬT KHÚC XẠ</vt:lpstr>
      <vt:lpstr>PHÒNG TRÁNH MẮC TKX</vt:lpstr>
      <vt:lpstr>THẢO LUẬN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Windows7</cp:lastModifiedBy>
  <cp:revision>90</cp:revision>
  <cp:lastPrinted>2023-11-20T08:50:38Z</cp:lastPrinted>
  <dcterms:created xsi:type="dcterms:W3CDTF">2014-04-01T16:35:38Z</dcterms:created>
  <dcterms:modified xsi:type="dcterms:W3CDTF">2024-09-25T04:48:49Z</dcterms:modified>
</cp:coreProperties>
</file>